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15"/>
  </p:notesMasterIdLst>
  <p:sldIdLst>
    <p:sldId id="256" r:id="rId3"/>
    <p:sldId id="508" r:id="rId4"/>
    <p:sldId id="509" r:id="rId5"/>
    <p:sldId id="510" r:id="rId6"/>
    <p:sldId id="511" r:id="rId7"/>
    <p:sldId id="512" r:id="rId8"/>
    <p:sldId id="374" r:id="rId9"/>
    <p:sldId id="357" r:id="rId10"/>
    <p:sldId id="259" r:id="rId11"/>
    <p:sldId id="358" r:id="rId12"/>
    <p:sldId id="359" r:id="rId13"/>
    <p:sldId id="500" r:id="rId1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35" autoAdjust="0"/>
    <p:restoredTop sz="94694"/>
  </p:normalViewPr>
  <p:slideViewPr>
    <p:cSldViewPr snapToGrid="0">
      <p:cViewPr varScale="1">
        <p:scale>
          <a:sx n="121" d="100"/>
          <a:sy n="121" d="100"/>
        </p:scale>
        <p:origin x="1928"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1AEE1-DA34-46BA-8938-1C5F436A1C71}" type="datetimeFigureOut">
              <a:rPr lang="fr-FR" smtClean="0"/>
              <a:t>02/10/2025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16D53-0B88-4B1A-9EEF-B1749E3A8A2F}" type="slidenum">
              <a:rPr lang="fr-FR" smtClean="0"/>
              <a:t>‹N°›</a:t>
            </a:fld>
            <a:endParaRPr lang="fr-FR"/>
          </a:p>
        </p:txBody>
      </p:sp>
    </p:spTree>
    <p:extLst>
      <p:ext uri="{BB962C8B-B14F-4D97-AF65-F5344CB8AC3E}">
        <p14:creationId xmlns:p14="http://schemas.microsoft.com/office/powerpoint/2010/main" val="979470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ata.gouv.fr/fr/datasets/pat-axe-justice-social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image" Target="../media/image23.png"/><Relationship Id="rId5" Type="http://schemas.openxmlformats.org/officeDocument/2006/relationships/hyperlink" Target="https://www.pat-cvl.fr/wp-content/uploads/2021/03/Rapport-de-SUIVI-PAT-2023-final.pdf" TargetMode="External"/><Relationship Id="rId4" Type="http://schemas.openxmlformats.org/officeDocument/2006/relationships/hyperlink" Target="https://www.pat-cvl.fr/archives/suivi-des-dynamiques-de-pat-en-region-centre-val-de-loir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entre-valdeloire.fr/sites/default/files/media/document/2020-06/17_05_06_DELIB_STRATEGIE_ALIMENTAIRE_GED_00000000.pdf" TargetMode="External"/><Relationship Id="rId7" Type="http://schemas.openxmlformats.org/officeDocument/2006/relationships/hyperlink" Target="https://jeparticipe.centre-valdeloire.fr/media/default/0001/01/8cc328d8ae1ef52cf1ed2578fb80b54d0bf4ef15.pd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centre-valdeloire.fr/comprendre/territoire/centre-val-de-loire-la-region-360deg" TargetMode="External"/><Relationship Id="rId5" Type="http://schemas.openxmlformats.org/officeDocument/2006/relationships/hyperlink" Target="https://www.agencebio.org/observatoire-de-la-production-bio-sur-votre-territoire/" TargetMode="External"/><Relationship Id="rId4" Type="http://schemas.openxmlformats.org/officeDocument/2006/relationships/hyperlink" Target="https://www.agencebio.org/observatoire-de-la-production-bio-sur-votre-territoir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4216D53-0B88-4B1A-9EEF-B1749E3A8A2F}" type="slidenum">
              <a:rPr lang="fr-FR" smtClean="0"/>
              <a:t>1</a:t>
            </a:fld>
            <a:endParaRPr lang="fr-FR"/>
          </a:p>
        </p:txBody>
      </p:sp>
    </p:spTree>
    <p:extLst>
      <p:ext uri="{BB962C8B-B14F-4D97-AF65-F5344CB8AC3E}">
        <p14:creationId xmlns:p14="http://schemas.microsoft.com/office/powerpoint/2010/main" val="2539179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4216D53-0B88-4B1A-9EEF-B1749E3A8A2F}" type="slidenum">
              <a:rPr lang="fr-FR" smtClean="0"/>
              <a:t>10</a:t>
            </a:fld>
            <a:endParaRPr lang="fr-FR"/>
          </a:p>
        </p:txBody>
      </p:sp>
    </p:spTree>
    <p:extLst>
      <p:ext uri="{BB962C8B-B14F-4D97-AF65-F5344CB8AC3E}">
        <p14:creationId xmlns:p14="http://schemas.microsoft.com/office/powerpoint/2010/main" val="3421917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Exemple du PAT du Loiret</a:t>
            </a:r>
          </a:p>
          <a:p>
            <a:r>
              <a:rPr lang="fr-FR" sz="1200" dirty="0">
                <a:latin typeface="Calibri" panose="020F0502020204030204" pitchFamily="34" charset="0"/>
                <a:ea typeface="Calibri" panose="020F0502020204030204" pitchFamily="34" charset="0"/>
                <a:cs typeface="Calibri" panose="020F0502020204030204" pitchFamily="34" charset="0"/>
                <a:hlinkClick r:id="rId3"/>
              </a:rPr>
              <a:t>https://www.data.gouv.fr/fr/datasets/pat-axe-justice-sociale/</a:t>
            </a:r>
            <a:endParaRPr lang="fr-FR" sz="1200" dirty="0">
              <a:latin typeface="Calibri" panose="020F0502020204030204" pitchFamily="34" charset="0"/>
              <a:ea typeface="Calibri" panose="020F0502020204030204" pitchFamily="34" charset="0"/>
              <a:cs typeface="Calibri" panose="020F0502020204030204" pitchFamily="34" charset="0"/>
            </a:endParaRPr>
          </a:p>
          <a:p>
            <a:r>
              <a:rPr lang="fr-FR" sz="1200" dirty="0">
                <a:latin typeface="Calibri" panose="020F0502020204030204" pitchFamily="34" charset="0"/>
                <a:ea typeface="Calibri" panose="020F0502020204030204" pitchFamily="34" charset="0"/>
                <a:cs typeface="Calibri" panose="020F0502020204030204" pitchFamily="34" charset="0"/>
                <a:hlinkClick r:id="rId4"/>
              </a:rPr>
              <a:t>https://www.pat-cvl.fr/archives/suivi-des-dynamiques-de-pat-en-region-centre-val-de-loire/</a:t>
            </a:r>
            <a:endParaRPr lang="fr-FR"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ea typeface="Calibri" panose="020F0502020204030204" pitchFamily="34" charset="0"/>
                <a:cs typeface="Calibri" panose="020F0502020204030204" pitchFamily="34" charset="0"/>
                <a:hlinkClick r:id="rId5"/>
              </a:rPr>
              <a:t>https://www.pat-cvl.fr/wp-content/uploads/2021/03/Rapport-de-SUIVI-PAT-2023-final.pdf</a:t>
            </a:r>
            <a:endParaRPr lang="fr-FR" sz="1200" dirty="0">
              <a:latin typeface="Calibri" panose="020F0502020204030204" pitchFamily="34" charset="0"/>
              <a:ea typeface="Calibri" panose="020F0502020204030204" pitchFamily="34" charset="0"/>
              <a:cs typeface="Calibri" panose="020F0502020204030204" pitchFamily="34" charset="0"/>
            </a:endParaRPr>
          </a:p>
          <a:p>
            <a:endParaRPr lang="fr-FR" sz="1200" dirty="0">
              <a:latin typeface="Calibri" panose="020F0502020204030204" pitchFamily="34" charset="0"/>
              <a:ea typeface="Calibri" panose="020F0502020204030204" pitchFamily="34" charset="0"/>
              <a:cs typeface="Calibri" panose="020F0502020204030204" pitchFamily="34" charset="0"/>
            </a:endParaRPr>
          </a:p>
          <a:p>
            <a:r>
              <a:rPr lang="fr-FR" sz="1200" dirty="0">
                <a:latin typeface="Calibri" panose="020F0502020204030204" pitchFamily="34" charset="0"/>
                <a:ea typeface="Calibri" panose="020F0502020204030204" pitchFamily="34" charset="0"/>
                <a:cs typeface="Calibri" panose="020F0502020204030204" pitchFamily="34" charset="0"/>
                <a:hlinkClick r:id="rId3"/>
              </a:rPr>
              <a:t>https://www.data.gouv.fr/fr/datasets/pat-axe-justice-sociale/</a:t>
            </a:r>
            <a:endParaRPr lang="fr-FR" sz="1200" dirty="0">
              <a:latin typeface="Calibri" panose="020F0502020204030204" pitchFamily="34" charset="0"/>
              <a:ea typeface="Calibri" panose="020F0502020204030204" pitchFamily="34" charset="0"/>
              <a:cs typeface="Calibri" panose="020F0502020204030204" pitchFamily="34" charset="0"/>
            </a:endParaRPr>
          </a:p>
          <a:p>
            <a:r>
              <a:rPr lang="fr-FR" sz="1200" dirty="0">
                <a:latin typeface="Calibri" panose="020F0502020204030204" pitchFamily="34" charset="0"/>
                <a:ea typeface="Calibri" panose="020F0502020204030204" pitchFamily="34" charset="0"/>
                <a:cs typeface="Calibri" panose="020F0502020204030204" pitchFamily="34" charset="0"/>
                <a:hlinkClick r:id="rId4"/>
              </a:rPr>
              <a:t>https://www.pat-cvl.fr/archives/suivi-des-dynamiques-de-pat-en-region-centre-val-de-loire/</a:t>
            </a:r>
            <a:endParaRPr lang="fr-FR" sz="1200" dirty="0">
              <a:latin typeface="Calibri" panose="020F0502020204030204" pitchFamily="34" charset="0"/>
              <a:ea typeface="Calibri" panose="020F0502020204030204" pitchFamily="34" charset="0"/>
              <a:cs typeface="Calibri" panose="020F0502020204030204" pitchFamily="34" charset="0"/>
            </a:endParaRPr>
          </a:p>
          <a:p>
            <a:endParaRPr lang="fr-FR" sz="1200" dirty="0">
              <a:latin typeface="Calibri" panose="020F0502020204030204" pitchFamily="34" charset="0"/>
              <a:ea typeface="Calibri" panose="020F0502020204030204" pitchFamily="34" charset="0"/>
              <a:cs typeface="Calibri" panose="020F0502020204030204" pitchFamily="34" charset="0"/>
            </a:endParaRPr>
          </a:p>
          <a:p>
            <a:endParaRPr lang="fr-FR" sz="1200" dirty="0">
              <a:latin typeface="Calibri" panose="020F0502020204030204" pitchFamily="34" charset="0"/>
              <a:ea typeface="Calibri" panose="020F0502020204030204" pitchFamily="34"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84216D53-0B88-4B1A-9EEF-B1749E3A8A2F}" type="slidenum">
              <a:rPr lang="fr-FR" smtClean="0"/>
              <a:t>11</a:t>
            </a:fld>
            <a:endParaRPr lang="fr-FR"/>
          </a:p>
        </p:txBody>
      </p:sp>
      <p:pic>
        <p:nvPicPr>
          <p:cNvPr id="6" name="Image 5">
            <a:extLst>
              <a:ext uri="{FF2B5EF4-FFF2-40B4-BE49-F238E27FC236}">
                <a16:creationId xmlns:a16="http://schemas.microsoft.com/office/drawing/2014/main" id="{42095203-117D-70F1-952B-2A375B9DAD76}"/>
              </a:ext>
            </a:extLst>
          </p:cNvPr>
          <p:cNvPicPr>
            <a:picLocks noChangeAspect="1"/>
          </p:cNvPicPr>
          <p:nvPr/>
        </p:nvPicPr>
        <p:blipFill>
          <a:blip r:embed="rId6"/>
          <a:stretch>
            <a:fillRect/>
          </a:stretch>
        </p:blipFill>
        <p:spPr>
          <a:xfrm>
            <a:off x="685800" y="4809862"/>
            <a:ext cx="4376470" cy="2781825"/>
          </a:xfrm>
          <a:prstGeom prst="rect">
            <a:avLst/>
          </a:prstGeom>
        </p:spPr>
      </p:pic>
    </p:spTree>
    <p:extLst>
      <p:ext uri="{BB962C8B-B14F-4D97-AF65-F5344CB8AC3E}">
        <p14:creationId xmlns:p14="http://schemas.microsoft.com/office/powerpoint/2010/main" val="842262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5AAA4-3937-EECE-4352-F550822F164C}"/>
            </a:ext>
          </a:extLst>
        </p:cNvPr>
        <p:cNvGrpSpPr/>
        <p:nvPr/>
      </p:nvGrpSpPr>
      <p:grpSpPr>
        <a:xfrm>
          <a:off x="0" y="0"/>
          <a:ext cx="0" cy="0"/>
          <a:chOff x="0" y="0"/>
          <a:chExt cx="0" cy="0"/>
        </a:xfrm>
      </p:grpSpPr>
      <p:sp>
        <p:nvSpPr>
          <p:cNvPr id="10242" name="Placeholder 2">
            <a:extLst>
              <a:ext uri="{FF2B5EF4-FFF2-40B4-BE49-F238E27FC236}">
                <a16:creationId xmlns:a16="http://schemas.microsoft.com/office/drawing/2014/main" id="{8FDDF4C3-E952-E3E9-CF8F-FD425D3C672E}"/>
              </a:ext>
            </a:extLst>
          </p:cNvPr>
          <p:cNvSpPr>
            <a:spLocks noGrp="1" noRot="1" noChangeAspec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Placeholder 3">
            <a:extLst>
              <a:ext uri="{FF2B5EF4-FFF2-40B4-BE49-F238E27FC236}">
                <a16:creationId xmlns:a16="http://schemas.microsoft.com/office/drawing/2014/main" id="{23B1D908-FFBD-490B-8511-BD8BF9C2E647}"/>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305625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1B46B-C7C6-9625-5312-F5CE0DA26CC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308356-6480-5CD0-8B74-211573C5A2D6}"/>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2A89A250-1286-6228-30AE-D4A125AAA1D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6729CF4-8D7C-8F2F-D6EC-C6497E8C56B9}"/>
              </a:ext>
            </a:extLst>
          </p:cNvPr>
          <p:cNvSpPr>
            <a:spLocks noGrp="1"/>
          </p:cNvSpPr>
          <p:nvPr>
            <p:ph type="sldNum" sz="quarter" idx="5"/>
          </p:nvPr>
        </p:nvSpPr>
        <p:spPr/>
        <p:txBody>
          <a:bodyPr/>
          <a:lstStyle/>
          <a:p>
            <a:fld id="{84216D53-0B88-4B1A-9EEF-B1749E3A8A2F}" type="slidenum">
              <a:rPr lang="fr-FR" smtClean="0"/>
              <a:t>2</a:t>
            </a:fld>
            <a:endParaRPr lang="fr-FR"/>
          </a:p>
        </p:txBody>
      </p:sp>
    </p:spTree>
    <p:extLst>
      <p:ext uri="{BB962C8B-B14F-4D97-AF65-F5344CB8AC3E}">
        <p14:creationId xmlns:p14="http://schemas.microsoft.com/office/powerpoint/2010/main" val="272306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9A388-4873-20D4-8143-858904B1847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218CEE9-0E84-4984-F9D6-00962B858802}"/>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F363115B-F6B8-22D0-04A0-8A9FC676F80D}"/>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9E69BA2-6D52-AD1F-C70A-6EB5476BEDF4}"/>
              </a:ext>
            </a:extLst>
          </p:cNvPr>
          <p:cNvSpPr>
            <a:spLocks noGrp="1"/>
          </p:cNvSpPr>
          <p:nvPr>
            <p:ph type="sldNum" sz="quarter" idx="5"/>
          </p:nvPr>
        </p:nvSpPr>
        <p:spPr/>
        <p:txBody>
          <a:bodyPr/>
          <a:lstStyle/>
          <a:p>
            <a:fld id="{84216D53-0B88-4B1A-9EEF-B1749E3A8A2F}" type="slidenum">
              <a:rPr lang="fr-FR" smtClean="0"/>
              <a:t>3</a:t>
            </a:fld>
            <a:endParaRPr lang="fr-FR"/>
          </a:p>
        </p:txBody>
      </p:sp>
    </p:spTree>
    <p:extLst>
      <p:ext uri="{BB962C8B-B14F-4D97-AF65-F5344CB8AC3E}">
        <p14:creationId xmlns:p14="http://schemas.microsoft.com/office/powerpoint/2010/main" val="1720770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5F17E-3E8E-4286-2FB8-21366DB65B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461C502-6542-AC21-2C45-7E6E60A207EA}"/>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C6BC138E-179F-F839-ACFA-0FDAE5CD374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63C2D3A-44BD-3527-BE5B-5FF51F4EB61D}"/>
              </a:ext>
            </a:extLst>
          </p:cNvPr>
          <p:cNvSpPr>
            <a:spLocks noGrp="1"/>
          </p:cNvSpPr>
          <p:nvPr>
            <p:ph type="sldNum" sz="quarter" idx="5"/>
          </p:nvPr>
        </p:nvSpPr>
        <p:spPr/>
        <p:txBody>
          <a:bodyPr/>
          <a:lstStyle/>
          <a:p>
            <a:fld id="{84216D53-0B88-4B1A-9EEF-B1749E3A8A2F}" type="slidenum">
              <a:rPr lang="fr-FR" smtClean="0"/>
              <a:t>4</a:t>
            </a:fld>
            <a:endParaRPr lang="fr-FR"/>
          </a:p>
        </p:txBody>
      </p:sp>
    </p:spTree>
    <p:extLst>
      <p:ext uri="{BB962C8B-B14F-4D97-AF65-F5344CB8AC3E}">
        <p14:creationId xmlns:p14="http://schemas.microsoft.com/office/powerpoint/2010/main" val="309567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430DA-0298-FDAF-32E0-A7DF7FF97F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B12F43-9C30-B2A5-EDF9-AE5B6F766F4A}"/>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04639C83-E9AF-AFDF-841C-787E8544F99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41C4236-2C28-E53E-82AC-84D97FF625DD}"/>
              </a:ext>
            </a:extLst>
          </p:cNvPr>
          <p:cNvSpPr>
            <a:spLocks noGrp="1"/>
          </p:cNvSpPr>
          <p:nvPr>
            <p:ph type="sldNum" sz="quarter" idx="5"/>
          </p:nvPr>
        </p:nvSpPr>
        <p:spPr/>
        <p:txBody>
          <a:bodyPr/>
          <a:lstStyle/>
          <a:p>
            <a:fld id="{84216D53-0B88-4B1A-9EEF-B1749E3A8A2F}" type="slidenum">
              <a:rPr lang="fr-FR" smtClean="0"/>
              <a:t>5</a:t>
            </a:fld>
            <a:endParaRPr lang="fr-FR"/>
          </a:p>
        </p:txBody>
      </p:sp>
    </p:spTree>
    <p:extLst>
      <p:ext uri="{BB962C8B-B14F-4D97-AF65-F5344CB8AC3E}">
        <p14:creationId xmlns:p14="http://schemas.microsoft.com/office/powerpoint/2010/main" val="165363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8C6DA-4A0B-493E-0683-6CB2292744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7F18F4-6C68-2AB7-758D-4C765D1A11B6}"/>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D82C5FC2-D296-E2A4-5665-923786163A82}"/>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A070E3C-4B33-B737-91E1-BE7FCD6692A3}"/>
              </a:ext>
            </a:extLst>
          </p:cNvPr>
          <p:cNvSpPr>
            <a:spLocks noGrp="1"/>
          </p:cNvSpPr>
          <p:nvPr>
            <p:ph type="sldNum" sz="quarter" idx="5"/>
          </p:nvPr>
        </p:nvSpPr>
        <p:spPr/>
        <p:txBody>
          <a:bodyPr/>
          <a:lstStyle/>
          <a:p>
            <a:fld id="{84216D53-0B88-4B1A-9EEF-B1749E3A8A2F}" type="slidenum">
              <a:rPr lang="fr-FR" smtClean="0"/>
              <a:t>6</a:t>
            </a:fld>
            <a:endParaRPr lang="fr-FR"/>
          </a:p>
        </p:txBody>
      </p:sp>
    </p:spTree>
    <p:extLst>
      <p:ext uri="{BB962C8B-B14F-4D97-AF65-F5344CB8AC3E}">
        <p14:creationId xmlns:p14="http://schemas.microsoft.com/office/powerpoint/2010/main" val="129556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173038"/>
            <a:ext cx="4508500" cy="3381375"/>
          </a:xfrm>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FDCF1-913B-4A0A-85F9-CCB6D35AEC15}" type="slidenum">
              <a:rPr kumimoji="0" lang="fr-FR"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Espace réservé des notes 2">
            <a:extLst>
              <a:ext uri="{FF2B5EF4-FFF2-40B4-BE49-F238E27FC236}">
                <a16:creationId xmlns:a16="http://schemas.microsoft.com/office/drawing/2014/main" id="{BA5E7472-629B-2F25-03B2-9BB768AC5477}"/>
              </a:ext>
            </a:extLst>
          </p:cNvPr>
          <p:cNvSpPr>
            <a:spLocks noGrp="1"/>
          </p:cNvSpPr>
          <p:nvPr>
            <p:ph type="body" idx="1"/>
          </p:nvPr>
        </p:nvSpPr>
        <p:spPr>
          <a:xfrm>
            <a:off x="148590" y="3677676"/>
            <a:ext cx="6544310" cy="3946118"/>
          </a:xfrm>
        </p:spPr>
        <p:txBody>
          <a:bodyPr/>
          <a:lstStyle/>
          <a:p>
            <a:pPr algn="just">
              <a:lnSpc>
                <a:spcPct val="107000"/>
              </a:lnSpc>
              <a:spcAft>
                <a:spcPts val="893"/>
              </a:spcAft>
            </a:pPr>
            <a:r>
              <a:rPr lang="fr-FR" sz="800" kern="100" dirty="0">
                <a:latin typeface="Calibri" panose="020F0502020204030204" pitchFamily="34" charset="0"/>
                <a:ea typeface="Calibri" panose="020F0502020204030204" pitchFamily="34" charset="0"/>
                <a:cs typeface="Calibri" panose="020F0502020204030204" pitchFamily="34" charset="0"/>
              </a:rPr>
              <a:t>De fait,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la prévention du GA </a:t>
            </a:r>
            <a:r>
              <a:rPr lang="fr-FR" sz="800" kern="100" dirty="0">
                <a:latin typeface="Calibri" panose="020F0502020204030204" pitchFamily="34" charset="0"/>
                <a:ea typeface="Calibri" panose="020F0502020204030204" pitchFamily="34" charset="0"/>
                <a:cs typeface="Calibri" panose="020F0502020204030204" pitchFamily="34" charset="0"/>
              </a:rPr>
              <a:t>installe un </a:t>
            </a:r>
            <a:r>
              <a:rPr lang="fr-FR" sz="800" b="1" kern="100" dirty="0">
                <a:latin typeface="Calibri" panose="020F0502020204030204" pitchFamily="34" charset="0"/>
                <a:ea typeface="Calibri" panose="020F0502020204030204" pitchFamily="34" charset="0"/>
                <a:cs typeface="Calibri" panose="020F0502020204030204" pitchFamily="34" charset="0"/>
              </a:rPr>
              <a:t>cadre de réflexion plus global sur l’alimentation responsable</a:t>
            </a:r>
            <a:r>
              <a:rPr lang="fr-FR" sz="800" kern="100" dirty="0">
                <a:latin typeface="Calibri" panose="020F0502020204030204" pitchFamily="34" charset="0"/>
                <a:ea typeface="Calibri" panose="020F0502020204030204" pitchFamily="34" charset="0"/>
                <a:cs typeface="Calibri" panose="020F0502020204030204" pitchFamily="34" charset="0"/>
              </a:rPr>
              <a:t>, sur la </a:t>
            </a:r>
            <a:r>
              <a:rPr lang="fr-FR" sz="800" b="1" kern="100" dirty="0">
                <a:latin typeface="Calibri" panose="020F0502020204030204" pitchFamily="34" charset="0"/>
                <a:ea typeface="Calibri" panose="020F0502020204030204" pitchFamily="34" charset="0"/>
                <a:cs typeface="Calibri" panose="020F0502020204030204" pitchFamily="34" charset="0"/>
              </a:rPr>
              <a:t>consommation responsable</a:t>
            </a:r>
            <a:r>
              <a:rPr lang="fr-FR" sz="800" kern="100" dirty="0">
                <a:latin typeface="Calibri" panose="020F0502020204030204" pitchFamily="34" charset="0"/>
                <a:ea typeface="Calibri" panose="020F0502020204030204" pitchFamily="34" charset="0"/>
                <a:cs typeface="Calibri" panose="020F0502020204030204" pitchFamily="34" charset="0"/>
              </a:rPr>
              <a:t>, voire </a:t>
            </a:r>
            <a:r>
              <a:rPr lang="fr-FR" sz="800" b="1" kern="100" dirty="0">
                <a:latin typeface="Calibri" panose="020F0502020204030204" pitchFamily="34" charset="0"/>
                <a:ea typeface="Calibri" panose="020F0502020204030204" pitchFamily="34" charset="0"/>
                <a:cs typeface="Calibri" panose="020F0502020204030204" pitchFamily="34" charset="0"/>
              </a:rPr>
              <a:t>sobre</a:t>
            </a:r>
            <a:r>
              <a:rPr lang="fr-FR" sz="800" kern="100" dirty="0">
                <a:latin typeface="Calibri" panose="020F0502020204030204" pitchFamily="34" charset="0"/>
                <a:ea typeface="Calibri" panose="020F0502020204030204" pitchFamily="34" charset="0"/>
                <a:cs typeface="Calibri" panose="020F0502020204030204" pitchFamily="34" charset="0"/>
              </a:rPr>
              <a:t>, comme </a:t>
            </a:r>
            <a:r>
              <a:rPr lang="fr-FR" sz="800" b="1" kern="100" dirty="0">
                <a:latin typeface="Calibri" panose="020F0502020204030204" pitchFamily="34" charset="0"/>
                <a:ea typeface="Calibri" panose="020F0502020204030204" pitchFamily="34" charset="0"/>
                <a:cs typeface="Calibri" panose="020F0502020204030204" pitchFamily="34" charset="0"/>
              </a:rPr>
              <a:t>point d’entrée des transitions</a:t>
            </a:r>
            <a:r>
              <a:rPr lang="fr-FR" sz="800" kern="100" dirty="0">
                <a:latin typeface="Calibri" panose="020F0502020204030204" pitchFamily="34" charset="0"/>
                <a:ea typeface="Calibri" panose="020F0502020204030204" pitchFamily="34" charset="0"/>
                <a:cs typeface="Calibri" panose="020F0502020204030204" pitchFamily="34" charset="0"/>
              </a:rPr>
              <a:t> vers une </a:t>
            </a:r>
            <a:r>
              <a:rPr lang="fr-FR" sz="800" b="1" kern="100" dirty="0">
                <a:latin typeface="Calibri" panose="020F0502020204030204" pitchFamily="34" charset="0"/>
                <a:ea typeface="Calibri" panose="020F0502020204030204" pitchFamily="34" charset="0"/>
                <a:cs typeface="Calibri" panose="020F0502020204030204" pitchFamily="34" charset="0"/>
              </a:rPr>
              <a:t>alimentation plus durable</a:t>
            </a:r>
            <a:r>
              <a:rPr lang="fr-FR" sz="800" kern="100" dirty="0">
                <a:latin typeface="Calibri" panose="020F0502020204030204" pitchFamily="34" charset="0"/>
                <a:ea typeface="Calibri" panose="020F0502020204030204" pitchFamily="34" charset="0"/>
                <a:cs typeface="Calibri" panose="020F0502020204030204" pitchFamily="34" charset="0"/>
              </a:rPr>
              <a:t>…</a:t>
            </a:r>
            <a:endParaRPr lang="fr-FR" sz="800" kern="1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800" b="1" dirty="0">
                <a:solidFill>
                  <a:srgbClr val="FF0000"/>
                </a:solidFill>
                <a:latin typeface="Calibri" panose="020F0502020204030204" pitchFamily="34" charset="0"/>
                <a:ea typeface="Calibri" panose="020F0502020204030204" pitchFamily="34" charset="0"/>
              </a:rPr>
              <a:t>L’équipe MOISA de Montpellier </a:t>
            </a:r>
            <a:r>
              <a:rPr lang="fr-FR" sz="800" dirty="0">
                <a:latin typeface="Calibri" panose="020F0502020204030204" pitchFamily="34" charset="0"/>
                <a:ea typeface="Calibri" panose="020F0502020204030204" pitchFamily="34" charset="0"/>
              </a:rPr>
              <a:t>(unité de recherche sur les systèmes agri-alimentaires durables) (Catherine </a:t>
            </a:r>
            <a:r>
              <a:rPr lang="fr-FR" sz="800" b="1" dirty="0">
                <a:latin typeface="Calibri" panose="020F0502020204030204" pitchFamily="34" charset="0"/>
                <a:ea typeface="Calibri" panose="020F0502020204030204" pitchFamily="34" charset="0"/>
              </a:rPr>
              <a:t>ESNOUF</a:t>
            </a:r>
            <a:r>
              <a:rPr lang="fr-FR" sz="800" dirty="0">
                <a:latin typeface="Calibri" panose="020F0502020204030204" pitchFamily="34" charset="0"/>
                <a:ea typeface="Calibri" panose="020F0502020204030204" pitchFamily="34" charset="0"/>
              </a:rPr>
              <a:t>, Marie </a:t>
            </a:r>
            <a:r>
              <a:rPr lang="fr-FR" sz="800" b="1" dirty="0">
                <a:latin typeface="Calibri" panose="020F0502020204030204" pitchFamily="34" charset="0"/>
                <a:ea typeface="Calibri" panose="020F0502020204030204" pitchFamily="34" charset="0"/>
              </a:rPr>
              <a:t>Russel</a:t>
            </a:r>
            <a:r>
              <a:rPr lang="fr-FR" sz="800" dirty="0">
                <a:latin typeface="Calibri" panose="020F0502020204030204" pitchFamily="34" charset="0"/>
                <a:ea typeface="Calibri" panose="020F0502020204030204" pitchFamily="34" charset="0"/>
              </a:rPr>
              <a:t>, Nicolas </a:t>
            </a:r>
            <a:r>
              <a:rPr lang="fr-FR" sz="800" b="1" dirty="0">
                <a:latin typeface="Calibri" panose="020F0502020204030204" pitchFamily="34" charset="0"/>
                <a:ea typeface="Calibri" panose="020F0502020204030204" pitchFamily="34" charset="0"/>
              </a:rPr>
              <a:t>Bricas</a:t>
            </a:r>
            <a:r>
              <a:rPr lang="fr-FR" sz="800" dirty="0">
                <a:latin typeface="Calibri" panose="020F0502020204030204" pitchFamily="34" charset="0"/>
                <a:ea typeface="Calibri" panose="020F0502020204030204" pitchFamily="34" charset="0"/>
              </a:rPr>
              <a:t> ; 2011 ; pour une alimentation durable : réflexion stratégique </a:t>
            </a:r>
            <a:r>
              <a:rPr lang="fr-FR" sz="800" dirty="0" err="1">
                <a:latin typeface="Calibri" panose="020F0502020204030204" pitchFamily="34" charset="0"/>
                <a:ea typeface="Calibri" panose="020F0502020204030204" pitchFamily="34" charset="0"/>
              </a:rPr>
              <a:t>DuaLine</a:t>
            </a:r>
            <a:r>
              <a:rPr lang="fr-FR" sz="800" dirty="0">
                <a:latin typeface="Calibri" panose="020F0502020204030204" pitchFamily="34" charset="0"/>
                <a:ea typeface="Calibri" panose="020F0502020204030204" pitchFamily="34" charset="0"/>
              </a:rPr>
              <a:t> (Durabilité de l’Alimentation à des Nouveaux Enjeux ; </a:t>
            </a:r>
            <a:r>
              <a:rPr lang="fr-FR" sz="800" b="1" dirty="0">
                <a:latin typeface="Calibri" panose="020F0502020204030204" pitchFamily="34" charset="0"/>
                <a:ea typeface="Calibri" panose="020F0502020204030204" pitchFamily="34" charset="0"/>
              </a:rPr>
              <a:t>Quae Editions</a:t>
            </a:r>
            <a:r>
              <a:rPr lang="fr-FR" sz="800" dirty="0">
                <a:latin typeface="Calibri" panose="020F0502020204030204" pitchFamily="34" charset="0"/>
                <a:ea typeface="Calibri" panose="020F0502020204030204" pitchFamily="34" charset="0"/>
              </a:rPr>
              <a:t>, 2011) : a particulièrement défini les </a:t>
            </a:r>
            <a:r>
              <a:rPr lang="fr-FR" sz="800" b="1" dirty="0">
                <a:latin typeface="Calibri" panose="020F0502020204030204" pitchFamily="34" charset="0"/>
                <a:ea typeface="Calibri" panose="020F0502020204030204" pitchFamily="34" charset="0"/>
              </a:rPr>
              <a:t>notions associées</a:t>
            </a:r>
            <a:r>
              <a:rPr lang="fr-FR" sz="800" dirty="0">
                <a:latin typeface="Calibri" panose="020F0502020204030204" pitchFamily="34" charset="0"/>
                <a:ea typeface="Calibri" panose="020F0502020204030204" pitchFamily="34" charset="0"/>
              </a:rPr>
              <a:t> de </a:t>
            </a:r>
            <a:r>
              <a:rPr lang="fr-FR" sz="800" b="1" dirty="0">
                <a:latin typeface="Calibri" panose="020F0502020204030204" pitchFamily="34" charset="0"/>
                <a:ea typeface="Calibri" panose="020F0502020204030204" pitchFamily="34" charset="0"/>
              </a:rPr>
              <a:t>régime alimentaire</a:t>
            </a:r>
            <a:r>
              <a:rPr lang="fr-FR" sz="800" dirty="0">
                <a:latin typeface="Calibri" panose="020F0502020204030204" pitchFamily="34" charset="0"/>
                <a:ea typeface="Calibri" panose="020F0502020204030204" pitchFamily="34" charset="0"/>
              </a:rPr>
              <a:t> </a:t>
            </a:r>
            <a:r>
              <a:rPr lang="fr-FR" sz="800" b="1" dirty="0">
                <a:latin typeface="Calibri" panose="020F0502020204030204" pitchFamily="34" charset="0"/>
                <a:ea typeface="Calibri" panose="020F0502020204030204" pitchFamily="34" charset="0"/>
              </a:rPr>
              <a:t>durable</a:t>
            </a:r>
            <a:r>
              <a:rPr lang="fr-FR" sz="800" dirty="0">
                <a:latin typeface="Calibri" panose="020F0502020204030204" pitchFamily="34" charset="0"/>
                <a:ea typeface="Calibri" panose="020F0502020204030204" pitchFamily="34" charset="0"/>
              </a:rPr>
              <a:t>, </a:t>
            </a:r>
            <a:r>
              <a:rPr lang="fr-FR" sz="800" b="1" dirty="0">
                <a:latin typeface="Calibri" panose="020F0502020204030204" pitchFamily="34" charset="0"/>
                <a:ea typeface="Calibri" panose="020F0502020204030204" pitchFamily="34" charset="0"/>
              </a:rPr>
              <a:t>d’alimentation durable</a:t>
            </a:r>
            <a:r>
              <a:rPr lang="fr-FR" sz="800" dirty="0">
                <a:latin typeface="Calibri" panose="020F0502020204030204" pitchFamily="34" charset="0"/>
                <a:ea typeface="Calibri" panose="020F0502020204030204" pitchFamily="34" charset="0"/>
              </a:rPr>
              <a:t> (</a:t>
            </a:r>
            <a:r>
              <a:rPr lang="fr-FR" sz="800" b="1" dirty="0">
                <a:solidFill>
                  <a:srgbClr val="FF0000"/>
                </a:solidFill>
                <a:latin typeface="Calibri" panose="020F0502020204030204" pitchFamily="34" charset="0"/>
                <a:ea typeface="Calibri" panose="020F0502020204030204" pitchFamily="34" charset="0"/>
              </a:rPr>
              <a:t>Redlingshöfer et al, 2006 ; 2011</a:t>
            </a:r>
            <a:r>
              <a:rPr lang="fr-FR" sz="800" dirty="0">
                <a:latin typeface="Calibri" panose="020F0502020204030204" pitchFamily="34" charset="0"/>
                <a:ea typeface="Calibri" panose="020F0502020204030204" pitchFamily="34" charset="0"/>
              </a:rPr>
              <a:t>) ; auquel nous associons les notions de </a:t>
            </a:r>
            <a:r>
              <a:rPr lang="fr-FR" sz="800" b="1" dirty="0">
                <a:latin typeface="Calibri" panose="020F0502020204030204" pitchFamily="34" charset="0"/>
                <a:ea typeface="Calibri" panose="020F0502020204030204" pitchFamily="34" charset="0"/>
              </a:rPr>
              <a:t>consommation </a:t>
            </a:r>
            <a:r>
              <a:rPr lang="fr-FR" sz="800" b="1" kern="100" dirty="0">
                <a:latin typeface="Calibri" panose="020F0502020204030204" pitchFamily="34" charset="0"/>
                <a:ea typeface="Calibri" panose="020F0502020204030204" pitchFamily="34" charset="0"/>
                <a:cs typeface="Calibri" panose="020F0502020204030204" pitchFamily="34" charset="0"/>
              </a:rPr>
              <a:t>responsable</a:t>
            </a:r>
            <a:r>
              <a:rPr lang="fr-FR" sz="800" kern="100" dirty="0">
                <a:latin typeface="Calibri" panose="020F0502020204030204" pitchFamily="34" charset="0"/>
                <a:ea typeface="Calibri" panose="020F0502020204030204" pitchFamily="34" charset="0"/>
                <a:cs typeface="Calibri" panose="020F0502020204030204" pitchFamily="34" charset="0"/>
              </a:rPr>
              <a:t>, voire «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engagée</a:t>
            </a:r>
            <a:r>
              <a:rPr lang="fr-FR" sz="800" kern="100" dirty="0">
                <a:latin typeface="Calibri" panose="020F0502020204030204" pitchFamily="34" charset="0"/>
                <a:ea typeface="Calibri" panose="020F0502020204030204" pitchFamily="34" charset="0"/>
                <a:cs typeface="Calibri" panose="020F0502020204030204" pitchFamily="34" charset="0"/>
              </a:rPr>
              <a:t> </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(Sophie Dubuisson-Quellier), ou sobre</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fr-FR" sz="800" kern="100" dirty="0">
                <a:latin typeface="Calibri" panose="020F0502020204030204" pitchFamily="34" charset="0"/>
                <a:ea typeface="Calibri" panose="020F0502020204030204" pitchFamily="34" charset="0"/>
                <a:cs typeface="Calibri" panose="020F0502020204030204" pitchFamily="34" charset="0"/>
              </a:rPr>
              <a:t>La prévention du GA est au cœur des notions de consommation  responsable et sobre. </a:t>
            </a:r>
          </a:p>
          <a:p>
            <a:pPr algn="just"/>
            <a:endParaRPr lang="fr-FR" sz="800" kern="100" dirty="0">
              <a:latin typeface="Calibri" panose="020F0502020204030204" pitchFamily="34" charset="0"/>
              <a:ea typeface="Calibri" panose="020F0502020204030204" pitchFamily="34" charset="0"/>
              <a:cs typeface="Calibri" panose="020F0502020204030204" pitchFamily="34" charset="0"/>
            </a:endParaRPr>
          </a:p>
          <a:p>
            <a:pPr indent="502103" algn="just">
              <a:lnSpc>
                <a:spcPct val="107000"/>
              </a:lnSpc>
              <a:spcAft>
                <a:spcPts val="893"/>
              </a:spcAft>
            </a:pP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L’alimentation durable</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fr-FR" sz="800" kern="100" dirty="0">
                <a:latin typeface="Calibri" panose="020F0502020204030204" pitchFamily="34" charset="0"/>
                <a:ea typeface="Calibri" panose="020F0502020204030204" pitchFamily="34" charset="0"/>
                <a:cs typeface="Calibri" panose="020F0502020204030204" pitchFamily="34" charset="0"/>
              </a:rPr>
              <a:t>se </a:t>
            </a:r>
            <a:r>
              <a:rPr lang="fr-FR" sz="800" b="1" kern="100" dirty="0">
                <a:latin typeface="Calibri" panose="020F0502020204030204" pitchFamily="34" charset="0"/>
                <a:ea typeface="Calibri" panose="020F0502020204030204" pitchFamily="34" charset="0"/>
                <a:cs typeface="Calibri" panose="020F0502020204030204" pitchFamily="34" charset="0"/>
              </a:rPr>
              <a:t>préoccupe</a:t>
            </a:r>
            <a:r>
              <a:rPr lang="fr-FR" sz="800" kern="100" dirty="0">
                <a:latin typeface="Calibri" panose="020F0502020204030204" pitchFamily="34" charset="0"/>
                <a:ea typeface="Calibri" panose="020F0502020204030204" pitchFamily="34" charset="0"/>
                <a:cs typeface="Calibri" panose="020F0502020204030204" pitchFamily="34" charset="0"/>
              </a:rPr>
              <a:t> de </a:t>
            </a:r>
            <a:r>
              <a:rPr lang="fr-FR" sz="800" b="1" kern="100" dirty="0">
                <a:latin typeface="Calibri" panose="020F0502020204030204" pitchFamily="34" charset="0"/>
                <a:ea typeface="Calibri" panose="020F0502020204030204" pitchFamily="34" charset="0"/>
                <a:cs typeface="Calibri" panose="020F0502020204030204" pitchFamily="34" charset="0"/>
              </a:rPr>
              <a:t>l’impact</a:t>
            </a:r>
            <a:r>
              <a:rPr lang="fr-FR" sz="800" kern="100" dirty="0">
                <a:latin typeface="Calibri" panose="020F0502020204030204" pitchFamily="34" charset="0"/>
                <a:ea typeface="Calibri" panose="020F0502020204030204" pitchFamily="34" charset="0"/>
                <a:cs typeface="Calibri" panose="020F0502020204030204" pitchFamily="34" charset="0"/>
              </a:rPr>
              <a:t> des </a:t>
            </a:r>
            <a:r>
              <a:rPr lang="fr-FR" sz="800" b="1" kern="100" dirty="0">
                <a:latin typeface="Calibri" panose="020F0502020204030204" pitchFamily="34" charset="0"/>
                <a:ea typeface="Calibri" panose="020F0502020204030204" pitchFamily="34" charset="0"/>
                <a:cs typeface="Calibri" panose="020F0502020204030204" pitchFamily="34" charset="0"/>
              </a:rPr>
              <a:t>modes de P° agricoles</a:t>
            </a:r>
            <a:r>
              <a:rPr lang="fr-FR" sz="800" kern="100" dirty="0">
                <a:latin typeface="Calibri" panose="020F0502020204030204" pitchFamily="34" charset="0"/>
                <a:ea typeface="Calibri" panose="020F0502020204030204" pitchFamily="34" charset="0"/>
                <a:cs typeface="Calibri" panose="020F0502020204030204" pitchFamily="34" charset="0"/>
              </a:rPr>
              <a:t>, mais aussi des </a:t>
            </a:r>
            <a:r>
              <a:rPr lang="fr-FR" sz="800" b="1" kern="100" dirty="0">
                <a:latin typeface="Calibri" panose="020F0502020204030204" pitchFamily="34" charset="0"/>
                <a:ea typeface="Calibri" panose="020F0502020204030204" pitchFamily="34" charset="0"/>
                <a:cs typeface="Calibri" panose="020F0502020204030204" pitchFamily="34" charset="0"/>
              </a:rPr>
              <a:t>modes de C° alimentaire</a:t>
            </a:r>
            <a:r>
              <a:rPr lang="fr-FR" sz="800" kern="100" dirty="0">
                <a:latin typeface="Calibri" panose="020F0502020204030204" pitchFamily="34" charset="0"/>
                <a:ea typeface="Calibri" panose="020F0502020204030204" pitchFamily="34" charset="0"/>
                <a:cs typeface="Calibri" panose="020F0502020204030204" pitchFamily="34" charset="0"/>
              </a:rPr>
              <a:t>  sur </a:t>
            </a:r>
            <a:r>
              <a:rPr lang="fr-FR" sz="800" b="1" kern="100" dirty="0">
                <a:latin typeface="Calibri" panose="020F0502020204030204" pitchFamily="34" charset="0"/>
                <a:ea typeface="Calibri" panose="020F0502020204030204" pitchFamily="34" charset="0"/>
                <a:cs typeface="Calibri" panose="020F0502020204030204" pitchFamily="34" charset="0"/>
              </a:rPr>
              <a:t>l’environnement</a:t>
            </a:r>
            <a:r>
              <a:rPr lang="fr-FR" sz="800" kern="100" dirty="0">
                <a:latin typeface="Calibri" panose="020F0502020204030204" pitchFamily="34" charset="0"/>
                <a:ea typeface="Calibri" panose="020F0502020204030204" pitchFamily="34" charset="0"/>
                <a:cs typeface="Calibri" panose="020F0502020204030204" pitchFamily="34" charset="0"/>
              </a:rPr>
              <a:t>, le changement </a:t>
            </a:r>
            <a:r>
              <a:rPr lang="fr-FR" sz="800" b="1" kern="100" dirty="0">
                <a:latin typeface="Calibri" panose="020F0502020204030204" pitchFamily="34" charset="0"/>
                <a:ea typeface="Calibri" panose="020F0502020204030204" pitchFamily="34" charset="0"/>
                <a:cs typeface="Calibri" panose="020F0502020204030204" pitchFamily="34" charset="0"/>
              </a:rPr>
              <a:t>climatique</a:t>
            </a:r>
            <a:r>
              <a:rPr lang="fr-FR" sz="800" kern="100" dirty="0">
                <a:latin typeface="Calibri" panose="020F0502020204030204" pitchFamily="34" charset="0"/>
                <a:ea typeface="Calibri" panose="020F0502020204030204" pitchFamily="34" charset="0"/>
                <a:cs typeface="Calibri" panose="020F0502020204030204" pitchFamily="34" charset="0"/>
              </a:rPr>
              <a:t> et </a:t>
            </a:r>
            <a:r>
              <a:rPr lang="fr-FR" sz="800" b="1" kern="100" dirty="0">
                <a:latin typeface="Calibri" panose="020F0502020204030204" pitchFamily="34" charset="0"/>
                <a:ea typeface="Calibri" panose="020F0502020204030204" pitchFamily="34" charset="0"/>
                <a:cs typeface="Calibri" panose="020F0502020204030204" pitchFamily="34" charset="0"/>
              </a:rPr>
              <a:t>l’organisation</a:t>
            </a:r>
            <a:r>
              <a:rPr lang="fr-FR" sz="800" kern="100" dirty="0">
                <a:latin typeface="Calibri" panose="020F0502020204030204" pitchFamily="34" charset="0"/>
                <a:ea typeface="Calibri" panose="020F0502020204030204" pitchFamily="34" charset="0"/>
                <a:cs typeface="Calibri" panose="020F0502020204030204" pitchFamily="34" charset="0"/>
              </a:rPr>
              <a:t> des </a:t>
            </a:r>
            <a:r>
              <a:rPr lang="fr-FR" sz="800" b="1" kern="100" dirty="0">
                <a:latin typeface="Calibri" panose="020F0502020204030204" pitchFamily="34" charset="0"/>
                <a:ea typeface="Calibri" panose="020F0502020204030204" pitchFamily="34" charset="0"/>
                <a:cs typeface="Calibri" panose="020F0502020204030204" pitchFamily="34" charset="0"/>
              </a:rPr>
              <a:t>sociétés</a:t>
            </a:r>
            <a:r>
              <a:rPr lang="fr-FR" sz="800" kern="100" dirty="0">
                <a:latin typeface="Calibri" panose="020F0502020204030204" pitchFamily="34" charset="0"/>
                <a:ea typeface="Calibri" panose="020F0502020204030204" pitchFamily="34" charset="0"/>
                <a:cs typeface="Calibri" panose="020F0502020204030204" pitchFamily="34" charset="0"/>
              </a:rPr>
              <a:t> (gouvernance démocratique, souveraineté alimentaire et questions de genre). </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La </a:t>
            </a:r>
            <a:r>
              <a:rPr lang="fr-FR" sz="800" kern="100" dirty="0" err="1">
                <a:solidFill>
                  <a:srgbClr val="FF0000"/>
                </a:solidFill>
                <a:latin typeface="Calibri" panose="020F0502020204030204" pitchFamily="34" charset="0"/>
                <a:ea typeface="Calibri" panose="020F0502020204030204" pitchFamily="34" charset="0"/>
                <a:cs typeface="Calibri" panose="020F0502020204030204" pitchFamily="34" charset="0"/>
              </a:rPr>
              <a:t>re-</a:t>
            </a:r>
            <a:r>
              <a:rPr lang="fr-FR" sz="800" b="1" kern="100" dirty="0" err="1">
                <a:solidFill>
                  <a:srgbClr val="FF0000"/>
                </a:solidFill>
                <a:latin typeface="Calibri" panose="020F0502020204030204" pitchFamily="34" charset="0"/>
                <a:ea typeface="Calibri" panose="020F0502020204030204" pitchFamily="34" charset="0"/>
                <a:cs typeface="Calibri" panose="020F0502020204030204" pitchFamily="34" charset="0"/>
              </a:rPr>
              <a:t>territorialisation</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 alimentaire et le fait de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générer</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peu de déchets</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 sont des éléments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centraux</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endParaRPr lang="fr-FR" sz="8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502103" algn="just">
              <a:lnSpc>
                <a:spcPct val="107000"/>
              </a:lnSpc>
              <a:spcAft>
                <a:spcPts val="893"/>
              </a:spcAft>
            </a:pP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La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C° socialement responsable</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fr-FR" sz="800" kern="100" dirty="0">
                <a:latin typeface="Calibri" panose="020F0502020204030204" pitchFamily="34" charset="0"/>
                <a:ea typeface="Calibri" panose="020F0502020204030204" pitchFamily="34" charset="0"/>
                <a:cs typeface="Calibri" panose="020F0502020204030204" pitchFamily="34" charset="0"/>
              </a:rPr>
              <a:t>(</a:t>
            </a:r>
            <a:r>
              <a:rPr lang="fr-FR" sz="800" b="1" kern="100" dirty="0">
                <a:latin typeface="Calibri" panose="020F0502020204030204" pitchFamily="34" charset="0"/>
                <a:ea typeface="Calibri" panose="020F0502020204030204" pitchFamily="34" charset="0"/>
                <a:cs typeface="Calibri" panose="020F0502020204030204" pitchFamily="34" charset="0"/>
              </a:rPr>
              <a:t>Agnès François-Lecompte, 2009</a:t>
            </a:r>
            <a:r>
              <a:rPr lang="fr-FR" sz="800" kern="100" dirty="0">
                <a:latin typeface="Calibri" panose="020F0502020204030204" pitchFamily="34" charset="0"/>
                <a:ea typeface="Calibri" panose="020F0502020204030204" pitchFamily="34" charset="0"/>
                <a:cs typeface="Calibri" panose="020F0502020204030204" pitchFamily="34" charset="0"/>
              </a:rPr>
              <a:t>, La consommation socialement responsable, </a:t>
            </a:r>
            <a:r>
              <a:rPr lang="fr-FR" sz="800" i="1" kern="100" dirty="0">
                <a:latin typeface="Calibri" panose="020F0502020204030204" pitchFamily="34" charset="0"/>
                <a:ea typeface="Calibri" panose="020F0502020204030204" pitchFamily="34" charset="0"/>
                <a:cs typeface="Calibri" panose="020F0502020204030204" pitchFamily="34" charset="0"/>
              </a:rPr>
              <a:t>Reflets et perspectives de la vie économique</a:t>
            </a:r>
            <a:r>
              <a:rPr lang="fr-FR" sz="800" kern="100" dirty="0">
                <a:latin typeface="Calibri" panose="020F0502020204030204" pitchFamily="34" charset="0"/>
                <a:ea typeface="Calibri" panose="020F0502020204030204" pitchFamily="34" charset="0"/>
                <a:cs typeface="Calibri" panose="020F0502020204030204" pitchFamily="34" charset="0"/>
              </a:rPr>
              <a:t>, 2009/4 (Tome XLVIII), p. 89 à 98)] et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la consommation engagée</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fr-FR" sz="800" kern="100" dirty="0">
                <a:latin typeface="Calibri" panose="020F0502020204030204" pitchFamily="34" charset="0"/>
                <a:ea typeface="Calibri" panose="020F0502020204030204" pitchFamily="34" charset="0"/>
                <a:cs typeface="Calibri" panose="020F0502020204030204" pitchFamily="34" charset="0"/>
              </a:rPr>
              <a:t>(Sophie Dubuisson-Quellier) évoquent la</a:t>
            </a:r>
            <a:r>
              <a:rPr lang="fr-FR" sz="800" kern="100" dirty="0">
                <a:latin typeface="Calibri" panose="020F0502020204030204" pitchFamily="34" charset="0"/>
                <a:ea typeface="Calibri" panose="020F0502020204030204" pitchFamily="34" charset="0"/>
                <a:cs typeface="Times New Roman" panose="02020603050405020304" pitchFamily="18" charset="0"/>
              </a:rPr>
              <a:t> </a:t>
            </a:r>
            <a:r>
              <a:rPr lang="fr-FR" sz="800" b="1" kern="100" dirty="0">
                <a:latin typeface="Calibri" panose="020F0502020204030204" pitchFamily="34" charset="0"/>
                <a:ea typeface="Calibri" panose="020F0502020204030204" pitchFamily="34" charset="0"/>
                <a:cs typeface="Times New Roman" panose="02020603050405020304" pitchFamily="18" charset="0"/>
              </a:rPr>
              <a:t>p</a:t>
            </a:r>
            <a:r>
              <a:rPr lang="fr-FR" sz="800" b="1" kern="100" dirty="0">
                <a:latin typeface="Calibri" panose="020F0502020204030204" pitchFamily="34" charset="0"/>
                <a:ea typeface="Calibri" panose="020F0502020204030204" pitchFamily="34" charset="0"/>
                <a:cs typeface="Calibri" panose="020F0502020204030204" pitchFamily="34" charset="0"/>
              </a:rPr>
              <a:t>rise en compte</a:t>
            </a:r>
            <a:r>
              <a:rPr lang="fr-FR" sz="800" kern="100" dirty="0">
                <a:latin typeface="Calibri" panose="020F0502020204030204" pitchFamily="34" charset="0"/>
                <a:ea typeface="Calibri" panose="020F0502020204030204" pitchFamily="34" charset="0"/>
                <a:cs typeface="Calibri" panose="020F0502020204030204" pitchFamily="34" charset="0"/>
              </a:rPr>
              <a:t> croissante de la part des </a:t>
            </a:r>
            <a:r>
              <a:rPr lang="fr-FR" sz="800" b="1" kern="100" dirty="0">
                <a:latin typeface="Calibri" panose="020F0502020204030204" pitchFamily="34" charset="0"/>
                <a:ea typeface="Calibri" panose="020F0502020204030204" pitchFamily="34" charset="0"/>
                <a:cs typeface="Calibri" panose="020F0502020204030204" pitchFamily="34" charset="0"/>
              </a:rPr>
              <a:t>individus</a:t>
            </a:r>
            <a:r>
              <a:rPr lang="fr-FR" sz="800" kern="100" dirty="0">
                <a:latin typeface="Calibri" panose="020F0502020204030204" pitchFamily="34" charset="0"/>
                <a:ea typeface="Calibri" panose="020F0502020204030204" pitchFamily="34" charset="0"/>
                <a:cs typeface="Calibri" panose="020F0502020204030204" pitchFamily="34" charset="0"/>
              </a:rPr>
              <a:t> de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considérations d’ordre social ou environnemental dans leurs actes d’achats,</a:t>
            </a:r>
            <a:r>
              <a:rPr lang="fr-FR" sz="800" kern="100" dirty="0">
                <a:latin typeface="Calibri" panose="020F0502020204030204" pitchFamily="34" charset="0"/>
                <a:ea typeface="Calibri" panose="020F0502020204030204" pitchFamily="34" charset="0"/>
                <a:cs typeface="Calibri" panose="020F0502020204030204" pitchFamily="34" charset="0"/>
              </a:rPr>
              <a:t> en plus des traditionnels critères économiques; voir les achats « responsables » dans la commande publique en restauration scolaire « </a:t>
            </a:r>
            <a:r>
              <a:rPr lang="fr-FR" sz="800" b="1" kern="100" dirty="0">
                <a:latin typeface="Calibri" panose="020F0502020204030204" pitchFamily="34" charset="0"/>
                <a:ea typeface="Calibri" panose="020F0502020204030204" pitchFamily="34" charset="0"/>
                <a:cs typeface="Calibri" panose="020F0502020204030204" pitchFamily="34" charset="0"/>
              </a:rPr>
              <a:t>ou commande publique responsable </a:t>
            </a:r>
            <a:r>
              <a:rPr lang="fr-FR" sz="800" kern="100" dirty="0">
                <a:latin typeface="Calibri" panose="020F0502020204030204" pitchFamily="34" charset="0"/>
                <a:ea typeface="Calibri" panose="020F0502020204030204" pitchFamily="34" charset="0"/>
                <a:cs typeface="Calibri" panose="020F0502020204030204" pitchFamily="34" charset="0"/>
              </a:rPr>
              <a:t>». </a:t>
            </a:r>
            <a:r>
              <a:rPr lang="fr-FR" sz="800" b="1" kern="100" dirty="0">
                <a:latin typeface="Calibri" panose="020F0502020204030204" pitchFamily="34" charset="0"/>
                <a:ea typeface="Calibri" panose="020F0502020204030204" pitchFamily="34" charset="0"/>
                <a:cs typeface="Calibri" panose="020F0502020204030204" pitchFamily="34" charset="0"/>
              </a:rPr>
              <a:t>Dans la C° socialement responsable (</a:t>
            </a:r>
            <a:r>
              <a:rPr lang="fr-FR" sz="800" b="1" kern="100" dirty="0" err="1">
                <a:latin typeface="Calibri" panose="020F0502020204030204" pitchFamily="34" charset="0"/>
                <a:ea typeface="Calibri" panose="020F0502020204030204" pitchFamily="34" charset="0"/>
                <a:cs typeface="Calibri" panose="020F0502020204030204" pitchFamily="34" charset="0"/>
              </a:rPr>
              <a:t>T.Mathe</a:t>
            </a:r>
            <a:r>
              <a:rPr lang="fr-FR" sz="800" b="1" kern="100" dirty="0">
                <a:latin typeface="Calibri" panose="020F0502020204030204" pitchFamily="34" charset="0"/>
                <a:ea typeface="Calibri" panose="020F0502020204030204" pitchFamily="34" charset="0"/>
                <a:cs typeface="Calibri" panose="020F0502020204030204" pitchFamily="34" charset="0"/>
              </a:rPr>
              <a:t>, 2009</a:t>
            </a:r>
            <a:r>
              <a:rPr lang="fr-FR" sz="800" kern="100" dirty="0">
                <a:latin typeface="Calibri" panose="020F0502020204030204" pitchFamily="34" charset="0"/>
                <a:ea typeface="Calibri" panose="020F0502020204030204" pitchFamily="34" charset="0"/>
                <a:cs typeface="Calibri" panose="020F0502020204030204" pitchFamily="34" charset="0"/>
              </a:rPr>
              <a:t>), l’achat passe aussi par la </a:t>
            </a:r>
            <a:r>
              <a:rPr lang="fr-FR" sz="800" b="1" kern="100" dirty="0">
                <a:latin typeface="Calibri" panose="020F0502020204030204" pitchFamily="34" charset="0"/>
                <a:ea typeface="Calibri" panose="020F0502020204030204" pitchFamily="34" charset="0"/>
                <a:cs typeface="Calibri" panose="020F0502020204030204" pitchFamily="34" charset="0"/>
              </a:rPr>
              <a:t>satisfaction morale</a:t>
            </a:r>
            <a:r>
              <a:rPr lang="fr-FR" sz="800" kern="100" dirty="0">
                <a:latin typeface="Calibri" panose="020F0502020204030204" pitchFamily="34" charset="0"/>
                <a:ea typeface="Calibri" panose="020F0502020204030204" pitchFamily="34" charset="0"/>
                <a:cs typeface="Calibri" panose="020F0502020204030204" pitchFamily="34" charset="0"/>
              </a:rPr>
              <a:t> de </a:t>
            </a:r>
            <a:r>
              <a:rPr lang="fr-FR" sz="800" b="1" kern="100" dirty="0">
                <a:latin typeface="Calibri" panose="020F0502020204030204" pitchFamily="34" charset="0"/>
                <a:ea typeface="Calibri" panose="020F0502020204030204" pitchFamily="34" charset="0"/>
                <a:cs typeface="Calibri" panose="020F0502020204030204" pitchFamily="34" charset="0"/>
              </a:rPr>
              <a:t>donner du sens à son achat</a:t>
            </a:r>
            <a:r>
              <a:rPr lang="fr-FR" sz="800" kern="100" dirty="0">
                <a:latin typeface="Calibri" panose="020F0502020204030204" pitchFamily="34" charset="0"/>
                <a:ea typeface="Calibri" panose="020F0502020204030204" pitchFamily="34" charset="0"/>
                <a:cs typeface="Calibri" panose="020F0502020204030204" pitchFamily="34" charset="0"/>
              </a:rPr>
              <a:t>. Le </a:t>
            </a:r>
            <a:r>
              <a:rPr lang="fr-FR" sz="800" b="1" kern="100" dirty="0">
                <a:latin typeface="Calibri" panose="020F0502020204030204" pitchFamily="34" charset="0"/>
                <a:ea typeface="Calibri" panose="020F0502020204030204" pitchFamily="34" charset="0"/>
                <a:cs typeface="Calibri" panose="020F0502020204030204" pitchFamily="34" charset="0"/>
              </a:rPr>
              <a:t>citoyen</a:t>
            </a:r>
            <a:r>
              <a:rPr lang="fr-FR" sz="800" kern="100" dirty="0">
                <a:latin typeface="Calibri" panose="020F0502020204030204" pitchFamily="34" charset="0"/>
                <a:ea typeface="Calibri" panose="020F0502020204030204" pitchFamily="34" charset="0"/>
                <a:cs typeface="Calibri" panose="020F0502020204030204" pitchFamily="34" charset="0"/>
              </a:rPr>
              <a:t> se pose en </a:t>
            </a:r>
            <a:r>
              <a:rPr lang="fr-FR" sz="800" b="1" kern="100" dirty="0">
                <a:latin typeface="Calibri" panose="020F0502020204030204" pitchFamily="34" charset="0"/>
                <a:ea typeface="Calibri" panose="020F0502020204030204" pitchFamily="34" charset="0"/>
                <a:cs typeface="Calibri" panose="020F0502020204030204" pitchFamily="34" charset="0"/>
              </a:rPr>
              <a:t>acteur essentiel</a:t>
            </a:r>
            <a:r>
              <a:rPr lang="fr-FR" sz="800" kern="100" dirty="0">
                <a:latin typeface="Calibri" panose="020F0502020204030204" pitchFamily="34" charset="0"/>
                <a:ea typeface="Calibri" panose="020F0502020204030204" pitchFamily="34" charset="0"/>
                <a:cs typeface="Calibri" panose="020F0502020204030204" pitchFamily="34" charset="0"/>
              </a:rPr>
              <a:t> pour </a:t>
            </a:r>
            <a:r>
              <a:rPr lang="fr-FR" sz="800" b="1" kern="100" dirty="0">
                <a:latin typeface="Calibri" panose="020F0502020204030204" pitchFamily="34" charset="0"/>
                <a:ea typeface="Calibri" panose="020F0502020204030204" pitchFamily="34" charset="0"/>
                <a:cs typeface="Calibri" panose="020F0502020204030204" pitchFamily="34" charset="0"/>
              </a:rPr>
              <a:t>amorcer la transition alimentaire</a:t>
            </a:r>
            <a:r>
              <a:rPr lang="fr-FR" sz="800" kern="100" dirty="0">
                <a:latin typeface="Calibri" panose="020F0502020204030204" pitchFamily="34" charset="0"/>
                <a:ea typeface="Calibri" panose="020F0502020204030204" pitchFamily="34" charset="0"/>
                <a:cs typeface="Calibri" panose="020F0502020204030204" pitchFamily="34" charset="0"/>
              </a:rPr>
              <a:t> vers des </a:t>
            </a:r>
            <a:r>
              <a:rPr lang="fr-FR" sz="800" b="1" kern="100" dirty="0">
                <a:latin typeface="Calibri" panose="020F0502020204030204" pitchFamily="34" charset="0"/>
                <a:ea typeface="Calibri" panose="020F0502020204030204" pitchFamily="34" charset="0"/>
                <a:cs typeface="Calibri" panose="020F0502020204030204" pitchFamily="34" charset="0"/>
              </a:rPr>
              <a:t>systèmes</a:t>
            </a:r>
            <a:r>
              <a:rPr lang="fr-FR" sz="800" kern="100" dirty="0">
                <a:latin typeface="Calibri" panose="020F0502020204030204" pitchFamily="34" charset="0"/>
                <a:ea typeface="Calibri" panose="020F0502020204030204" pitchFamily="34" charset="0"/>
                <a:cs typeface="Calibri" panose="020F0502020204030204" pitchFamily="34" charset="0"/>
              </a:rPr>
              <a:t> plus </a:t>
            </a:r>
            <a:r>
              <a:rPr lang="fr-FR" sz="800" b="1" kern="100" dirty="0">
                <a:latin typeface="Calibri" panose="020F0502020204030204" pitchFamily="34" charset="0"/>
                <a:ea typeface="Calibri" panose="020F0502020204030204" pitchFamily="34" charset="0"/>
                <a:cs typeface="Calibri" panose="020F0502020204030204" pitchFamily="34" charset="0"/>
              </a:rPr>
              <a:t>durables</a:t>
            </a:r>
            <a:r>
              <a:rPr lang="fr-FR" sz="800" kern="100" dirty="0">
                <a:latin typeface="Calibri" panose="020F0502020204030204" pitchFamily="34" charset="0"/>
                <a:ea typeface="Calibri" panose="020F0502020204030204" pitchFamily="34" charset="0"/>
                <a:cs typeface="Calibri" panose="020F0502020204030204" pitchFamily="34" charset="0"/>
              </a:rPr>
              <a:t>.  </a:t>
            </a:r>
          </a:p>
          <a:p>
            <a:pPr indent="502103" algn="just">
              <a:lnSpc>
                <a:spcPct val="107000"/>
              </a:lnSpc>
              <a:spcAft>
                <a:spcPts val="893"/>
              </a:spcAft>
            </a:pPr>
            <a:r>
              <a:rPr lang="fr-FR" sz="800" kern="100" dirty="0">
                <a:latin typeface="Calibri" panose="020F0502020204030204" pitchFamily="34" charset="0"/>
                <a:ea typeface="Calibri" panose="020F0502020204030204" pitchFamily="34" charset="0"/>
                <a:cs typeface="Calibri" panose="020F0502020204030204" pitchFamily="34" charset="0"/>
              </a:rPr>
              <a:t>La </a:t>
            </a:r>
            <a:r>
              <a:rPr lang="fr-FR" sz="800" b="1" kern="100" dirty="0">
                <a:latin typeface="Calibri" panose="020F0502020204030204" pitchFamily="34" charset="0"/>
                <a:ea typeface="Calibri" panose="020F0502020204030204" pitchFamily="34" charset="0"/>
                <a:cs typeface="Calibri" panose="020F0502020204030204" pitchFamily="34" charset="0"/>
              </a:rPr>
              <a:t>consommation engagée</a:t>
            </a:r>
            <a:r>
              <a:rPr lang="fr-FR" sz="800" kern="100" dirty="0">
                <a:latin typeface="Calibri" panose="020F0502020204030204" pitchFamily="34" charset="0"/>
                <a:ea typeface="Calibri" panose="020F0502020204030204" pitchFamily="34" charset="0"/>
                <a:cs typeface="Calibri" panose="020F0502020204030204" pitchFamily="34" charset="0"/>
              </a:rPr>
              <a:t> (</a:t>
            </a:r>
            <a:r>
              <a:rPr lang="fr-FR" sz="800" b="1" kern="100" dirty="0">
                <a:latin typeface="Calibri" panose="020F0502020204030204" pitchFamily="34" charset="0"/>
                <a:ea typeface="Calibri" panose="020F0502020204030204" pitchFamily="34" charset="0"/>
                <a:cs typeface="Calibri" panose="020F0502020204030204" pitchFamily="34" charset="0"/>
              </a:rPr>
              <a:t>S. Dubuisson-Quellier (2009 ; 2014)</a:t>
            </a:r>
            <a:r>
              <a:rPr lang="fr-FR" sz="800" kern="100" dirty="0">
                <a:latin typeface="Calibri" panose="020F0502020204030204" pitchFamily="34" charset="0"/>
                <a:ea typeface="Calibri" panose="020F0502020204030204" pitchFamily="34" charset="0"/>
                <a:cs typeface="Calibri" panose="020F0502020204030204" pitchFamily="34" charset="0"/>
              </a:rPr>
              <a:t> va plus loin en </a:t>
            </a:r>
            <a:r>
              <a:rPr lang="fr-FR" sz="800" b="1" kern="100" dirty="0">
                <a:latin typeface="Calibri" panose="020F0502020204030204" pitchFamily="34" charset="0"/>
                <a:ea typeface="Calibri" panose="020F0502020204030204" pitchFamily="34" charset="0"/>
                <a:cs typeface="Calibri" panose="020F0502020204030204" pitchFamily="34" charset="0"/>
              </a:rPr>
              <a:t>revendiquant un acte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militant</a:t>
            </a:r>
            <a:r>
              <a:rPr lang="fr-FR" sz="800" kern="100" dirty="0">
                <a:latin typeface="Calibri" panose="020F0502020204030204" pitchFamily="34" charset="0"/>
                <a:ea typeface="Calibri" panose="020F0502020204030204" pitchFamily="34" charset="0"/>
                <a:cs typeface="Calibri" panose="020F0502020204030204" pitchFamily="34" charset="0"/>
              </a:rPr>
              <a:t>, voire </a:t>
            </a:r>
            <a:r>
              <a:rPr lang="fr-FR" sz="800" b="1" kern="100" dirty="0">
                <a:latin typeface="Calibri" panose="020F0502020204030204" pitchFamily="34" charset="0"/>
                <a:ea typeface="Calibri" panose="020F0502020204030204" pitchFamily="34" charset="0"/>
                <a:cs typeface="Calibri" panose="020F0502020204030204" pitchFamily="34" charset="0"/>
              </a:rPr>
              <a:t>contestataire</a:t>
            </a:r>
            <a:r>
              <a:rPr lang="fr-FR" sz="800" kern="100" dirty="0">
                <a:latin typeface="Calibri" panose="020F0502020204030204" pitchFamily="34" charset="0"/>
                <a:ea typeface="Calibri" panose="020F0502020204030204" pitchFamily="34" charset="0"/>
                <a:cs typeface="Calibri" panose="020F0502020204030204" pitchFamily="34" charset="0"/>
              </a:rPr>
              <a:t>, par la consommation, qui repose sur </a:t>
            </a:r>
            <a:r>
              <a:rPr lang="fr-FR" sz="800" b="1" kern="100" dirty="0">
                <a:latin typeface="Calibri" panose="020F0502020204030204" pitchFamily="34" charset="0"/>
                <a:ea typeface="Calibri" panose="020F0502020204030204" pitchFamily="34" charset="0"/>
                <a:cs typeface="Calibri" panose="020F0502020204030204" pitchFamily="34" charset="0"/>
              </a:rPr>
              <a:t>deux principes a minima</a:t>
            </a:r>
            <a:r>
              <a:rPr lang="fr-FR" sz="800" kern="100" dirty="0">
                <a:latin typeface="Calibri" panose="020F0502020204030204" pitchFamily="34" charset="0"/>
                <a:ea typeface="Calibri" panose="020F0502020204030204" pitchFamily="34" charset="0"/>
                <a:cs typeface="Calibri" panose="020F0502020204030204" pitchFamily="34" charset="0"/>
              </a:rPr>
              <a:t> : être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durable</a:t>
            </a:r>
            <a:r>
              <a:rPr lang="fr-FR" sz="800" kern="100" dirty="0">
                <a:latin typeface="Calibri" panose="020F0502020204030204" pitchFamily="34" charset="0"/>
                <a:ea typeface="Calibri" panose="020F0502020204030204" pitchFamily="34" charset="0"/>
                <a:cs typeface="Calibri" panose="020F0502020204030204" pitchFamily="34" charset="0"/>
              </a:rPr>
              <a:t> et </a:t>
            </a:r>
            <a:r>
              <a:rPr lang="fr-FR" sz="800" b="1" kern="100" dirty="0">
                <a:latin typeface="Calibri" panose="020F0502020204030204" pitchFamily="34" charset="0"/>
                <a:ea typeface="Calibri" panose="020F0502020204030204" pitchFamily="34" charset="0"/>
                <a:cs typeface="Calibri" panose="020F0502020204030204" pitchFamily="34" charset="0"/>
              </a:rPr>
              <a:t>s’inscrire dans une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dynamique collective</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 dans un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objectif de biens communs</a:t>
            </a:r>
            <a:r>
              <a:rPr lang="fr-FR" sz="800" b="1" kern="100" dirty="0">
                <a:latin typeface="Calibri" panose="020F0502020204030204" pitchFamily="34" charset="0"/>
                <a:ea typeface="Calibri" panose="020F0502020204030204" pitchFamily="34" charset="0"/>
                <a:cs typeface="Calibri" panose="020F0502020204030204" pitchFamily="34" charset="0"/>
              </a:rPr>
              <a:t>, souvent liée à une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alter consommation </a:t>
            </a:r>
            <a:r>
              <a:rPr lang="fr-FR" sz="800" kern="100" dirty="0">
                <a:latin typeface="Calibri" panose="020F0502020204030204" pitchFamily="34" charset="0"/>
                <a:ea typeface="Calibri" panose="020F0502020204030204" pitchFamily="34" charset="0"/>
                <a:cs typeface="Calibri" panose="020F0502020204030204" pitchFamily="34" charset="0"/>
              </a:rPr>
              <a:t>valorisant la </a:t>
            </a:r>
            <a:r>
              <a:rPr lang="fr-FR" sz="800" b="1" kern="100" dirty="0">
                <a:latin typeface="Calibri" panose="020F0502020204030204" pitchFamily="34" charset="0"/>
                <a:ea typeface="Calibri" panose="020F0502020204030204" pitchFamily="34" charset="0"/>
                <a:cs typeface="Calibri" panose="020F0502020204030204" pitchFamily="34" charset="0"/>
              </a:rPr>
              <a:t>consommation</a:t>
            </a:r>
            <a:r>
              <a:rPr lang="fr-FR" sz="800" kern="100" dirty="0">
                <a:latin typeface="Calibri" panose="020F0502020204030204" pitchFamily="34" charset="0"/>
                <a:ea typeface="Calibri" panose="020F0502020204030204" pitchFamily="34" charset="0"/>
                <a:cs typeface="Calibri" panose="020F0502020204030204" pitchFamily="34" charset="0"/>
              </a:rPr>
              <a:t> de produits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biologiques</a:t>
            </a:r>
            <a:r>
              <a:rPr lang="fr-FR" sz="800" kern="100" dirty="0">
                <a:latin typeface="Calibri" panose="020F0502020204030204" pitchFamily="34" charset="0"/>
                <a:ea typeface="Calibri" panose="020F0502020204030204" pitchFamily="34" charset="0"/>
                <a:cs typeface="Calibri" panose="020F0502020204030204" pitchFamily="34" charset="0"/>
              </a:rPr>
              <a:t>, ou issue du </a:t>
            </a:r>
            <a:r>
              <a:rPr lang="fr-FR" sz="800" b="1" kern="100" dirty="0">
                <a:latin typeface="Calibri" panose="020F0502020204030204" pitchFamily="34" charset="0"/>
                <a:ea typeface="Calibri" panose="020F0502020204030204" pitchFamily="34" charset="0"/>
                <a:cs typeface="Calibri" panose="020F0502020204030204" pitchFamily="34" charset="0"/>
              </a:rPr>
              <a:t>commerce équitable</a:t>
            </a:r>
            <a:r>
              <a:rPr lang="fr-FR" sz="800" kern="100" dirty="0">
                <a:latin typeface="Calibri" panose="020F0502020204030204" pitchFamily="34" charset="0"/>
                <a:ea typeface="Calibri" panose="020F0502020204030204" pitchFamily="34" charset="0"/>
                <a:cs typeface="Calibri" panose="020F0502020204030204" pitchFamily="34" charset="0"/>
              </a:rPr>
              <a:t>, les </a:t>
            </a:r>
            <a:r>
              <a:rPr lang="fr-FR" sz="800" b="1" kern="100" dirty="0">
                <a:latin typeface="Calibri" panose="020F0502020204030204" pitchFamily="34" charset="0"/>
                <a:ea typeface="Calibri" panose="020F0502020204030204" pitchFamily="34" charset="0"/>
                <a:cs typeface="Calibri" panose="020F0502020204030204" pitchFamily="34" charset="0"/>
              </a:rPr>
              <a:t>circuits courts ou le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locavorisme</a:t>
            </a:r>
            <a:r>
              <a:rPr lang="fr-FR" sz="800" kern="100" dirty="0">
                <a:latin typeface="Calibri" panose="020F0502020204030204" pitchFamily="34" charset="0"/>
                <a:ea typeface="Calibri" panose="020F0502020204030204" pitchFamily="34" charset="0"/>
                <a:cs typeface="Calibri" panose="020F0502020204030204" pitchFamily="34" charset="0"/>
              </a:rPr>
              <a:t>, les AMAP, qui affirment la volonté des consommateurs de </a:t>
            </a:r>
            <a:r>
              <a:rPr lang="fr-FR" sz="800" b="1" kern="100" dirty="0">
                <a:latin typeface="Calibri" panose="020F0502020204030204" pitchFamily="34" charset="0"/>
                <a:ea typeface="Calibri" panose="020F0502020204030204" pitchFamily="34" charset="0"/>
                <a:cs typeface="Calibri" panose="020F0502020204030204" pitchFamily="34" charset="0"/>
              </a:rPr>
              <a:t>connaître l’origine</a:t>
            </a:r>
            <a:r>
              <a:rPr lang="fr-FR" sz="800" kern="100" dirty="0">
                <a:latin typeface="Calibri" panose="020F0502020204030204" pitchFamily="34" charset="0"/>
                <a:ea typeface="Calibri" panose="020F0502020204030204" pitchFamily="34" charset="0"/>
                <a:cs typeface="Calibri" panose="020F0502020204030204" pitchFamily="34" charset="0"/>
              </a:rPr>
              <a:t> des </a:t>
            </a:r>
            <a:r>
              <a:rPr lang="fr-FR" sz="800" b="1" kern="100" dirty="0">
                <a:latin typeface="Calibri" panose="020F0502020204030204" pitchFamily="34" charset="0"/>
                <a:ea typeface="Calibri" panose="020F0502020204030204" pitchFamily="34" charset="0"/>
                <a:cs typeface="Calibri" panose="020F0502020204030204" pitchFamily="34" charset="0"/>
              </a:rPr>
              <a:t>produits consommés</a:t>
            </a:r>
            <a:r>
              <a:rPr lang="fr-FR" sz="800" kern="100" dirty="0">
                <a:latin typeface="Calibri" panose="020F0502020204030204" pitchFamily="34" charset="0"/>
                <a:ea typeface="Calibri" panose="020F0502020204030204" pitchFamily="34" charset="0"/>
                <a:cs typeface="Calibri" panose="020F0502020204030204" pitchFamily="34" charset="0"/>
              </a:rPr>
              <a:t> et </a:t>
            </a:r>
            <a:r>
              <a:rPr lang="fr-FR" sz="800" b="1" kern="100" dirty="0">
                <a:latin typeface="Calibri" panose="020F0502020204030204" pitchFamily="34" charset="0"/>
                <a:ea typeface="Calibri" panose="020F0502020204030204" pitchFamily="34" charset="0"/>
                <a:cs typeface="Calibri" panose="020F0502020204030204" pitchFamily="34" charset="0"/>
              </a:rPr>
              <a:t>les conditions</a:t>
            </a:r>
            <a:r>
              <a:rPr lang="fr-FR" sz="800" kern="100" dirty="0">
                <a:latin typeface="Calibri" panose="020F0502020204030204" pitchFamily="34" charset="0"/>
                <a:ea typeface="Calibri" panose="020F0502020204030204" pitchFamily="34" charset="0"/>
                <a:cs typeface="Calibri" panose="020F0502020204030204" pitchFamily="34" charset="0"/>
              </a:rPr>
              <a:t> dans lesquelles ils sont </a:t>
            </a:r>
            <a:r>
              <a:rPr lang="fr-FR" sz="800" b="1" kern="100" dirty="0">
                <a:latin typeface="Calibri" panose="020F0502020204030204" pitchFamily="34" charset="0"/>
                <a:ea typeface="Calibri" panose="020F0502020204030204" pitchFamily="34" charset="0"/>
                <a:cs typeface="Calibri" panose="020F0502020204030204" pitchFamily="34" charset="0"/>
              </a:rPr>
              <a:t>produits</a:t>
            </a:r>
            <a:r>
              <a:rPr lang="fr-FR" sz="800" kern="100" dirty="0">
                <a:latin typeface="Calibri" panose="020F0502020204030204" pitchFamily="34" charset="0"/>
                <a:ea typeface="Calibri" panose="020F0502020204030204" pitchFamily="34" charset="0"/>
                <a:cs typeface="Calibri" panose="020F0502020204030204" pitchFamily="34" charset="0"/>
              </a:rPr>
              <a:t> (A. Ndiaye, </a:t>
            </a:r>
            <a:r>
              <a:rPr lang="fr-FR" sz="800" kern="100" dirty="0" err="1">
                <a:latin typeface="Calibri" panose="020F0502020204030204" pitchFamily="34" charset="0"/>
                <a:ea typeface="Calibri" panose="020F0502020204030204" pitchFamily="34" charset="0"/>
                <a:cs typeface="Calibri" panose="020F0502020204030204" pitchFamily="34" charset="0"/>
              </a:rPr>
              <a:t>A.Carimentrand</a:t>
            </a:r>
            <a:r>
              <a:rPr lang="fr-FR" sz="800" kern="100" dirty="0">
                <a:latin typeface="Calibri" panose="020F0502020204030204" pitchFamily="34" charset="0"/>
                <a:ea typeface="Calibri" panose="020F0502020204030204" pitchFamily="34" charset="0"/>
                <a:cs typeface="Calibri" panose="020F0502020204030204" pitchFamily="34" charset="0"/>
              </a:rPr>
              <a:t>, 2012).  </a:t>
            </a:r>
            <a:endParaRPr lang="fr-FR" sz="800" kern="100" dirty="0">
              <a:latin typeface="Calibri" panose="020F0502020204030204" pitchFamily="34" charset="0"/>
              <a:ea typeface="Calibri" panose="020F0502020204030204" pitchFamily="34" charset="0"/>
              <a:cs typeface="Times New Roman" panose="02020603050405020304" pitchFamily="18" charset="0"/>
            </a:endParaRPr>
          </a:p>
          <a:p>
            <a:pPr indent="502103" algn="just">
              <a:lnSpc>
                <a:spcPct val="107000"/>
              </a:lnSpc>
              <a:spcAft>
                <a:spcPts val="893"/>
              </a:spcAft>
            </a:pPr>
            <a:r>
              <a:rPr lang="fr-FR" sz="800" kern="100" dirty="0">
                <a:latin typeface="Calibri" panose="020F0502020204030204" pitchFamily="34" charset="0"/>
                <a:ea typeface="Calibri" panose="020F0502020204030204" pitchFamily="34" charset="0"/>
                <a:cs typeface="Calibri" panose="020F0502020204030204" pitchFamily="34" charset="0"/>
              </a:rPr>
              <a:t>Cela participe d’une certaine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recherche de sobriété dans la consommation</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fr-FR" sz="800" kern="100" dirty="0">
                <a:latin typeface="Calibri" panose="020F0502020204030204" pitchFamily="34" charset="0"/>
                <a:ea typeface="Calibri" panose="020F0502020204030204" pitchFamily="34" charset="0"/>
                <a:cs typeface="Calibri" panose="020F0502020204030204" pitchFamily="34" charset="0"/>
              </a:rPr>
              <a:t>(que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Valérie Guillard 2021</a:t>
            </a:r>
            <a:r>
              <a:rPr lang="fr-FR" sz="800" kern="100" dirty="0">
                <a:latin typeface="Calibri" panose="020F0502020204030204" pitchFamily="34" charset="0"/>
                <a:ea typeface="Calibri" panose="020F0502020204030204" pitchFamily="34" charset="0"/>
                <a:cs typeface="Calibri" panose="020F0502020204030204" pitchFamily="34" charset="0"/>
              </a:rPr>
              <a:t>, définit comme </a:t>
            </a:r>
            <a:r>
              <a:rPr lang="fr-FR" sz="800" b="1" kern="100" dirty="0">
                <a:latin typeface="Calibri" panose="020F0502020204030204" pitchFamily="34" charset="0"/>
                <a:ea typeface="Calibri" panose="020F0502020204030204" pitchFamily="34" charset="0"/>
                <a:cs typeface="Calibri" panose="020F0502020204030204" pitchFamily="34" charset="0"/>
              </a:rPr>
              <a:t>l’exact inverse du gaspillage</a:t>
            </a:r>
            <a:r>
              <a:rPr lang="fr-FR" sz="800" kern="100" dirty="0">
                <a:latin typeface="Calibri" panose="020F0502020204030204" pitchFamily="34" charset="0"/>
                <a:ea typeface="Calibri" panose="020F0502020204030204" pitchFamily="34" charset="0"/>
                <a:cs typeface="Calibri" panose="020F0502020204030204" pitchFamily="34" charset="0"/>
              </a:rPr>
              <a:t>) ; selon </a:t>
            </a:r>
            <a:r>
              <a:rPr lang="fr-FR" sz="800" b="1" kern="100" dirty="0">
                <a:latin typeface="Calibri" panose="020F0502020204030204" pitchFamily="34" charset="0"/>
                <a:ea typeface="Calibri" panose="020F0502020204030204" pitchFamily="34" charset="0"/>
                <a:cs typeface="Calibri" panose="020F0502020204030204" pitchFamily="34" charset="0"/>
              </a:rPr>
              <a:t>Cézard et Mourad</a:t>
            </a:r>
            <a:r>
              <a:rPr lang="fr-FR" sz="800" kern="100" dirty="0">
                <a:latin typeface="Calibri" panose="020F0502020204030204" pitchFamily="34" charset="0"/>
                <a:ea typeface="Calibri" panose="020F0502020204030204" pitchFamily="34" charset="0"/>
                <a:cs typeface="Calibri" panose="020F0502020204030204" pitchFamily="34" charset="0"/>
              </a:rPr>
              <a:t>, 2019, et </a:t>
            </a:r>
            <a:r>
              <a:rPr lang="fr-FR" sz="800" kern="100" dirty="0" err="1">
                <a:latin typeface="Calibri" panose="020F0502020204030204" pitchFamily="34" charset="0"/>
                <a:ea typeface="Calibri" panose="020F0502020204030204" pitchFamily="34" charset="0"/>
                <a:cs typeface="Calibri" panose="020F0502020204030204" pitchFamily="34" charset="0"/>
              </a:rPr>
              <a:t>l’Ademe</a:t>
            </a:r>
            <a:r>
              <a:rPr lang="fr-FR" sz="800" kern="100" dirty="0">
                <a:latin typeface="Calibri" panose="020F0502020204030204" pitchFamily="34" charset="0"/>
                <a:ea typeface="Calibri" panose="020F0502020204030204" pitchFamily="34" charset="0"/>
                <a:cs typeface="Calibri" panose="020F0502020204030204" pitchFamily="34" charset="0"/>
              </a:rPr>
              <a:t> : il s’agirait de  «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consommer moins mais mieux</a:t>
            </a:r>
            <a:r>
              <a:rPr lang="fr-FR" sz="800" kern="100" dirty="0">
                <a:latin typeface="Calibri" panose="020F0502020204030204" pitchFamily="34" charset="0"/>
                <a:ea typeface="Calibri" panose="020F0502020204030204" pitchFamily="34" charset="0"/>
                <a:cs typeface="Calibri" panose="020F0502020204030204" pitchFamily="34" charset="0"/>
              </a:rPr>
              <a:t> », de consommer de saison, de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réduire le gaspillage</a:t>
            </a:r>
            <a:r>
              <a:rPr lang="fr-FR" sz="800" kern="100" dirty="0">
                <a:latin typeface="Calibri" panose="020F0502020204030204" pitchFamily="34" charset="0"/>
                <a:ea typeface="Calibri" panose="020F0502020204030204" pitchFamily="34" charset="0"/>
                <a:cs typeface="Calibri" panose="020F0502020204030204" pitchFamily="34" charset="0"/>
              </a:rPr>
              <a:t>, de développer les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proximités</a:t>
            </a:r>
            <a:r>
              <a:rPr lang="fr-FR" sz="800" b="1" kern="100" dirty="0">
                <a:latin typeface="Calibri" panose="020F0502020204030204" pitchFamily="34" charset="0"/>
                <a:ea typeface="Calibri" panose="020F0502020204030204" pitchFamily="34" charset="0"/>
                <a:cs typeface="Calibri" panose="020F0502020204030204" pitchFamily="34" charset="0"/>
              </a:rPr>
              <a:t> et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coopérations alimentaires</a:t>
            </a:r>
            <a:r>
              <a:rPr lang="fr-FR" sz="800" kern="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fr-FR" sz="800" kern="100" dirty="0">
                <a:latin typeface="Calibri" panose="020F0502020204030204" pitchFamily="34" charset="0"/>
                <a:ea typeface="Calibri" panose="020F0502020204030204" pitchFamily="34" charset="0"/>
                <a:cs typeface="Calibri" panose="020F0502020204030204" pitchFamily="34" charset="0"/>
              </a:rPr>
              <a:t>entre les </a:t>
            </a:r>
            <a:r>
              <a:rPr lang="fr-FR" sz="800" b="1" kern="100" dirty="0">
                <a:latin typeface="Calibri" panose="020F0502020204030204" pitchFamily="34" charset="0"/>
                <a:ea typeface="Calibri" panose="020F0502020204030204" pitchFamily="34" charset="0"/>
                <a:cs typeface="Calibri" panose="020F0502020204030204" pitchFamily="34" charset="0"/>
              </a:rPr>
              <a:t>producteurs</a:t>
            </a:r>
            <a:r>
              <a:rPr lang="fr-FR" sz="800" kern="100" dirty="0">
                <a:latin typeface="Calibri" panose="020F0502020204030204" pitchFamily="34" charset="0"/>
                <a:ea typeface="Calibri" panose="020F0502020204030204" pitchFamily="34" charset="0"/>
                <a:cs typeface="Calibri" panose="020F0502020204030204" pitchFamily="34" charset="0"/>
              </a:rPr>
              <a:t>, </a:t>
            </a:r>
            <a:r>
              <a:rPr lang="fr-FR" sz="800" b="1" kern="100" dirty="0">
                <a:latin typeface="Calibri" panose="020F0502020204030204" pitchFamily="34" charset="0"/>
                <a:ea typeface="Calibri" panose="020F0502020204030204" pitchFamily="34" charset="0"/>
                <a:cs typeface="Calibri" panose="020F0502020204030204" pitchFamily="34" charset="0"/>
              </a:rPr>
              <a:t>consommateurs</a:t>
            </a:r>
            <a:r>
              <a:rPr lang="fr-FR" sz="800" kern="100" dirty="0">
                <a:latin typeface="Calibri" panose="020F0502020204030204" pitchFamily="34" charset="0"/>
                <a:ea typeface="Calibri" panose="020F0502020204030204" pitchFamily="34" charset="0"/>
                <a:cs typeface="Calibri" panose="020F0502020204030204" pitchFamily="34" charset="0"/>
              </a:rPr>
              <a:t>, et la </a:t>
            </a:r>
            <a:r>
              <a:rPr lang="fr-FR" sz="800" b="1" kern="100" dirty="0">
                <a:latin typeface="Calibri" panose="020F0502020204030204" pitchFamily="34" charset="0"/>
                <a:ea typeface="Calibri" panose="020F0502020204030204" pitchFamily="34" charset="0"/>
                <a:cs typeface="Calibri" panose="020F0502020204030204" pitchFamily="34" charset="0"/>
              </a:rPr>
              <a:t>restauration collective</a:t>
            </a:r>
            <a:r>
              <a:rPr lang="fr-FR" sz="800" kern="100" dirty="0">
                <a:latin typeface="Calibri" panose="020F0502020204030204" pitchFamily="34" charset="0"/>
                <a:ea typeface="Calibri" panose="020F0502020204030204" pitchFamily="34" charset="0"/>
                <a:cs typeface="Calibri" panose="020F0502020204030204" pitchFamily="34" charset="0"/>
              </a:rPr>
              <a:t>, et de favoriser une offre </a:t>
            </a:r>
            <a:r>
              <a:rPr lang="fr-FR" sz="800" b="1" kern="100" dirty="0">
                <a:latin typeface="Calibri" panose="020F0502020204030204" pitchFamily="34" charset="0"/>
                <a:ea typeface="Calibri" panose="020F0502020204030204" pitchFamily="34" charset="0"/>
                <a:cs typeface="Calibri" panose="020F0502020204030204" pitchFamily="34" charset="0"/>
              </a:rPr>
              <a:t>agricole</a:t>
            </a:r>
            <a:r>
              <a:rPr lang="fr-FR" sz="800" kern="100" dirty="0">
                <a:latin typeface="Calibri" panose="020F0502020204030204" pitchFamily="34" charset="0"/>
                <a:ea typeface="Calibri" panose="020F0502020204030204" pitchFamily="34" charset="0"/>
                <a:cs typeface="Calibri" panose="020F0502020204030204" pitchFamily="34" charset="0"/>
              </a:rPr>
              <a:t> de </a:t>
            </a:r>
            <a:r>
              <a:rPr lang="fr-FR" sz="800" b="1" kern="100" dirty="0">
                <a:latin typeface="Calibri" panose="020F0502020204030204" pitchFamily="34" charset="0"/>
                <a:ea typeface="Calibri" panose="020F0502020204030204" pitchFamily="34" charset="0"/>
                <a:cs typeface="Calibri" panose="020F0502020204030204" pitchFamily="34" charset="0"/>
              </a:rPr>
              <a:t>proximité</a:t>
            </a:r>
            <a:r>
              <a:rPr lang="fr-FR" sz="800" kern="100" dirty="0">
                <a:latin typeface="Calibri" panose="020F0502020204030204" pitchFamily="34" charset="0"/>
                <a:ea typeface="Calibri" panose="020F0502020204030204" pitchFamily="34" charset="0"/>
                <a:cs typeface="Calibri" panose="020F0502020204030204" pitchFamily="34" charset="0"/>
              </a:rPr>
              <a:t>…. </a:t>
            </a:r>
          </a:p>
          <a:p>
            <a:pPr indent="502103" algn="just">
              <a:lnSpc>
                <a:spcPct val="107000"/>
              </a:lnSpc>
              <a:spcAft>
                <a:spcPts val="893"/>
              </a:spcAft>
            </a:pP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Démocratie alimentaire: Selon Noel et </a:t>
            </a:r>
            <a:r>
              <a:rPr lang="fr-FR" sz="800" b="1" kern="100" dirty="0" err="1">
                <a:solidFill>
                  <a:srgbClr val="FF0000"/>
                </a:solidFill>
                <a:latin typeface="Calibri" panose="020F0502020204030204" pitchFamily="34" charset="0"/>
                <a:ea typeface="Calibri" panose="020F0502020204030204" pitchFamily="34" charset="0"/>
                <a:cs typeface="Calibri" panose="020F0502020204030204" pitchFamily="34" charset="0"/>
              </a:rPr>
              <a:t>Darrot</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 (et al, 2018) </a:t>
            </a:r>
            <a:r>
              <a:rPr lang="fr-FR" sz="800" kern="100" dirty="0">
                <a:latin typeface="Calibri" panose="020F0502020204030204" pitchFamily="34" charset="0"/>
                <a:ea typeface="Calibri" panose="020F0502020204030204" pitchFamily="34" charset="0"/>
                <a:cs typeface="Calibri" panose="020F0502020204030204" pitchFamily="34" charset="0"/>
              </a:rPr>
              <a:t>qui reprennent D. Paturel et </a:t>
            </a:r>
            <a:r>
              <a:rPr lang="fr-FR" sz="800" kern="100" dirty="0" err="1">
                <a:latin typeface="Calibri" panose="020F0502020204030204" pitchFamily="34" charset="0"/>
                <a:ea typeface="Calibri" panose="020F0502020204030204" pitchFamily="34" charset="0"/>
                <a:cs typeface="Calibri" panose="020F0502020204030204" pitchFamily="34" charset="0"/>
              </a:rPr>
              <a:t>Hochedez</a:t>
            </a:r>
            <a:r>
              <a:rPr lang="fr-FR" sz="800" kern="100" dirty="0">
                <a:latin typeface="Calibri" panose="020F0502020204030204" pitchFamily="34" charset="0"/>
                <a:ea typeface="Calibri" panose="020F0502020204030204" pitchFamily="34" charset="0"/>
                <a:cs typeface="Calibri" panose="020F0502020204030204" pitchFamily="34" charset="0"/>
              </a:rPr>
              <a:t>-le Gall (2016): La notion de démocratie alimentaire (</a:t>
            </a:r>
            <a:r>
              <a:rPr lang="fr-FR" sz="800" b="1" kern="100" dirty="0" err="1">
                <a:latin typeface="Calibri" panose="020F0502020204030204" pitchFamily="34" charset="0"/>
                <a:ea typeface="Calibri" panose="020F0502020204030204" pitchFamily="34" charset="0"/>
                <a:cs typeface="Calibri" panose="020F0502020204030204" pitchFamily="34" charset="0"/>
              </a:rPr>
              <a:t>food</a:t>
            </a:r>
            <a:r>
              <a:rPr lang="fr-FR" sz="800" b="1" kern="100" dirty="0">
                <a:latin typeface="Calibri" panose="020F0502020204030204" pitchFamily="34" charset="0"/>
                <a:ea typeface="Calibri" panose="020F0502020204030204" pitchFamily="34" charset="0"/>
                <a:cs typeface="Calibri" panose="020F0502020204030204" pitchFamily="34" charset="0"/>
              </a:rPr>
              <a:t> </a:t>
            </a:r>
            <a:r>
              <a:rPr lang="fr-FR" sz="800" b="1" kern="100" dirty="0" err="1">
                <a:latin typeface="Calibri" panose="020F0502020204030204" pitchFamily="34" charset="0"/>
                <a:ea typeface="Calibri" panose="020F0502020204030204" pitchFamily="34" charset="0"/>
                <a:cs typeface="Calibri" panose="020F0502020204030204" pitchFamily="34" charset="0"/>
              </a:rPr>
              <a:t>democracy</a:t>
            </a:r>
            <a:r>
              <a:rPr lang="fr-FR" sz="800" kern="100" dirty="0">
                <a:latin typeface="Calibri" panose="020F0502020204030204" pitchFamily="34" charset="0"/>
                <a:ea typeface="Calibri" panose="020F0502020204030204" pitchFamily="34" charset="0"/>
                <a:cs typeface="Calibri" panose="020F0502020204030204" pitchFamily="34" charset="0"/>
              </a:rPr>
              <a:t>), qui s’inscrit dans </a:t>
            </a:r>
            <a:r>
              <a:rPr lang="fr-FR" sz="800" b="1" kern="100" dirty="0">
                <a:latin typeface="Calibri" panose="020F0502020204030204" pitchFamily="34" charset="0"/>
                <a:ea typeface="Calibri" panose="020F0502020204030204" pitchFamily="34" charset="0"/>
                <a:cs typeface="Calibri" panose="020F0502020204030204" pitchFamily="34" charset="0"/>
              </a:rPr>
              <a:t>une philosophie identique à la justice </a:t>
            </a:r>
            <a:r>
              <a:rPr lang="fr-FR" sz="800" b="1" kern="100" dirty="0" err="1">
                <a:latin typeface="Calibri" panose="020F0502020204030204" pitchFamily="34" charset="0"/>
                <a:ea typeface="Calibri" panose="020F0502020204030204" pitchFamily="34" charset="0"/>
                <a:cs typeface="Calibri" panose="020F0502020204030204" pitchFamily="34" charset="0"/>
              </a:rPr>
              <a:t>agri-alimentaire</a:t>
            </a:r>
            <a:r>
              <a:rPr lang="fr-FR" sz="800" b="1" kern="100" dirty="0">
                <a:latin typeface="Calibri" panose="020F0502020204030204" pitchFamily="34" charset="0"/>
                <a:ea typeface="Calibri" panose="020F0502020204030204" pitchFamily="34" charset="0"/>
                <a:cs typeface="Calibri" panose="020F0502020204030204" pitchFamily="34" charset="0"/>
              </a:rPr>
              <a:t> </a:t>
            </a:r>
            <a:r>
              <a:rPr lang="fr-FR" sz="800" kern="100" dirty="0">
                <a:latin typeface="Calibri" panose="020F0502020204030204" pitchFamily="34" charset="0"/>
                <a:ea typeface="Calibri" panose="020F0502020204030204" pitchFamily="34" charset="0"/>
                <a:cs typeface="Calibri" panose="020F0502020204030204" pitchFamily="34" charset="0"/>
              </a:rPr>
              <a:t>(voire inclut cette question selon D. Paturel), désigne les </a:t>
            </a:r>
            <a:r>
              <a:rPr lang="fr-FR" sz="800" b="1" kern="100" dirty="0">
                <a:latin typeface="Calibri" panose="020F0502020204030204" pitchFamily="34" charset="0"/>
                <a:ea typeface="Calibri" panose="020F0502020204030204" pitchFamily="34" charset="0"/>
                <a:cs typeface="Calibri" panose="020F0502020204030204" pitchFamily="34" charset="0"/>
              </a:rPr>
              <a:t>processus d’autonomisation </a:t>
            </a:r>
            <a:r>
              <a:rPr lang="fr-FR" sz="800" kern="100" dirty="0">
                <a:latin typeface="Calibri" panose="020F0502020204030204" pitchFamily="34" charset="0"/>
                <a:ea typeface="Calibri" panose="020F0502020204030204" pitchFamily="34" charset="0"/>
                <a:cs typeface="Calibri" panose="020F0502020204030204" pitchFamily="34" charset="0"/>
              </a:rPr>
              <a:t>– sociale, économique, politique – au sein desquels des </a:t>
            </a:r>
            <a:r>
              <a:rPr lang="fr-FR" sz="800" b="1" kern="100" dirty="0">
                <a:latin typeface="Calibri" panose="020F0502020204030204" pitchFamily="34" charset="0"/>
                <a:ea typeface="Calibri" panose="020F0502020204030204" pitchFamily="34" charset="0"/>
                <a:cs typeface="Calibri" panose="020F0502020204030204" pitchFamily="34" charset="0"/>
              </a:rPr>
              <a:t>collectifs de citoyens </a:t>
            </a:r>
            <a:r>
              <a:rPr lang="fr-FR" sz="800" kern="100" dirty="0">
                <a:latin typeface="Calibri" panose="020F0502020204030204" pitchFamily="34" charset="0"/>
                <a:ea typeface="Calibri" panose="020F0502020204030204" pitchFamily="34" charset="0"/>
                <a:cs typeface="Calibri" panose="020F0502020204030204" pitchFamily="34" charset="0"/>
              </a:rPr>
              <a:t>décident de leurs </a:t>
            </a:r>
            <a:r>
              <a:rPr lang="fr-FR" sz="800" b="1" kern="100" dirty="0">
                <a:latin typeface="Calibri" panose="020F0502020204030204" pitchFamily="34" charset="0"/>
                <a:ea typeface="Calibri" panose="020F0502020204030204" pitchFamily="34" charset="0"/>
                <a:cs typeface="Calibri" panose="020F0502020204030204" pitchFamily="34" charset="0"/>
              </a:rPr>
              <a:t>choix</a:t>
            </a:r>
            <a:r>
              <a:rPr lang="fr-FR" sz="800" kern="100" dirty="0">
                <a:latin typeface="Calibri" panose="020F0502020204030204" pitchFamily="34" charset="0"/>
                <a:ea typeface="Calibri" panose="020F0502020204030204" pitchFamily="34" charset="0"/>
                <a:cs typeface="Calibri" panose="020F0502020204030204" pitchFamily="34" charset="0"/>
              </a:rPr>
              <a:t> d'alimentation et </a:t>
            </a:r>
            <a:r>
              <a:rPr lang="fr-FR" sz="800" b="1" kern="100" dirty="0">
                <a:latin typeface="Calibri" panose="020F0502020204030204" pitchFamily="34" charset="0"/>
                <a:ea typeface="Calibri" panose="020F0502020204030204" pitchFamily="34" charset="0"/>
                <a:cs typeface="Calibri" panose="020F0502020204030204" pitchFamily="34" charset="0"/>
              </a:rPr>
              <a:t>mettent en place </a:t>
            </a:r>
            <a:r>
              <a:rPr lang="fr-FR" sz="800" kern="100" dirty="0">
                <a:latin typeface="Calibri" panose="020F0502020204030204" pitchFamily="34" charset="0"/>
                <a:ea typeface="Calibri" panose="020F0502020204030204" pitchFamily="34" charset="0"/>
                <a:cs typeface="Calibri" panose="020F0502020204030204" pitchFamily="34" charset="0"/>
              </a:rPr>
              <a:t>des </a:t>
            </a:r>
            <a:r>
              <a:rPr lang="fr-FR" sz="800" b="1" kern="100" dirty="0">
                <a:latin typeface="Calibri" panose="020F0502020204030204" pitchFamily="34" charset="0"/>
                <a:ea typeface="Calibri" panose="020F0502020204030204" pitchFamily="34" charset="0"/>
                <a:cs typeface="Calibri" panose="020F0502020204030204" pitchFamily="34" charset="0"/>
              </a:rPr>
              <a:t>filières</a:t>
            </a:r>
            <a:r>
              <a:rPr lang="fr-FR" sz="800" kern="100" dirty="0">
                <a:latin typeface="Calibri" panose="020F0502020204030204" pitchFamily="34" charset="0"/>
                <a:ea typeface="Calibri" panose="020F0502020204030204" pitchFamily="34" charset="0"/>
                <a:cs typeface="Calibri" panose="020F0502020204030204" pitchFamily="34" charset="0"/>
              </a:rPr>
              <a:t> adaptées avec l’ensemble des parties prenantes (producteurs, transformateurs, distributeurs, consommateurs…) (</a:t>
            </a:r>
            <a:r>
              <a:rPr lang="fr-FR" sz="800" kern="100" dirty="0" err="1">
                <a:latin typeface="Calibri" panose="020F0502020204030204" pitchFamily="34" charset="0"/>
                <a:ea typeface="Calibri" panose="020F0502020204030204" pitchFamily="34" charset="0"/>
                <a:cs typeface="Calibri" panose="020F0502020204030204" pitchFamily="34" charset="0"/>
              </a:rPr>
              <a:t>Renting</a:t>
            </a:r>
            <a:r>
              <a:rPr lang="fr-FR" sz="800" kern="100" dirty="0">
                <a:latin typeface="Calibri" panose="020F0502020204030204" pitchFamily="34" charset="0"/>
                <a:ea typeface="Calibri" panose="020F0502020204030204" pitchFamily="34" charset="0"/>
                <a:cs typeface="Calibri" panose="020F0502020204030204" pitchFamily="34" charset="0"/>
              </a:rPr>
              <a:t> et al., 2012 ; Paturel et </a:t>
            </a:r>
            <a:r>
              <a:rPr lang="fr-FR" sz="800" kern="100" dirty="0" err="1">
                <a:latin typeface="Calibri" panose="020F0502020204030204" pitchFamily="34" charset="0"/>
                <a:ea typeface="Calibri" panose="020F0502020204030204" pitchFamily="34" charset="0"/>
                <a:cs typeface="Calibri" panose="020F0502020204030204" pitchFamily="34" charset="0"/>
              </a:rPr>
              <a:t>Carimentrand</a:t>
            </a:r>
            <a:r>
              <a:rPr lang="fr-FR" sz="800" kern="100" dirty="0">
                <a:latin typeface="Calibri" panose="020F0502020204030204" pitchFamily="34" charset="0"/>
                <a:ea typeface="Calibri" panose="020F0502020204030204" pitchFamily="34" charset="0"/>
                <a:cs typeface="Calibri" panose="020F0502020204030204" pitchFamily="34" charset="0"/>
              </a:rPr>
              <a:t>, 2018). Issues du champ d’analyse critique anglo-saxonne, et s’appuyant sur les discours du droit à l’alimentation, les notions de démocratie et de justice alimentaire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interrogent les questions de l’accessibilité sociale à l’alimentation, de la participation et du pouvoir d’action des citoyens au sein des systèmes alimentaires</a:t>
            </a:r>
            <a:r>
              <a:rPr lang="fr-FR" sz="800" kern="100" dirty="0">
                <a:latin typeface="Calibri" panose="020F0502020204030204" pitchFamily="34" charset="0"/>
                <a:ea typeface="Calibri" panose="020F0502020204030204" pitchFamily="34" charset="0"/>
                <a:cs typeface="Calibri" panose="020F0502020204030204" pitchFamily="34" charset="0"/>
              </a:rPr>
              <a:t>, à partir de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trois dimensions majeures </a:t>
            </a:r>
            <a:r>
              <a:rPr lang="fr-FR" sz="800" kern="100" dirty="0">
                <a:latin typeface="Calibri" panose="020F0502020204030204" pitchFamily="34" charset="0"/>
                <a:ea typeface="Calibri" panose="020F0502020204030204" pitchFamily="34" charset="0"/>
                <a:cs typeface="Calibri" panose="020F0502020204030204" pitchFamily="34" charset="0"/>
              </a:rPr>
              <a:t>: une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alimentation saine</a:t>
            </a:r>
            <a:r>
              <a:rPr lang="fr-FR" sz="800" kern="100" dirty="0">
                <a:latin typeface="Calibri" panose="020F0502020204030204" pitchFamily="34" charset="0"/>
                <a:ea typeface="Calibri" panose="020F0502020204030204" pitchFamily="34" charset="0"/>
                <a:cs typeface="Calibri" panose="020F0502020204030204" pitchFamily="34" charset="0"/>
              </a:rPr>
              <a:t>, localisée et de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qualité</a:t>
            </a:r>
            <a:r>
              <a:rPr lang="fr-FR" sz="800" kern="100" dirty="0">
                <a:latin typeface="Calibri" panose="020F0502020204030204" pitchFamily="34" charset="0"/>
                <a:ea typeface="Calibri" panose="020F0502020204030204" pitchFamily="34" charset="0"/>
                <a:cs typeface="Calibri" panose="020F0502020204030204" pitchFamily="34" charset="0"/>
              </a:rPr>
              <a:t> (sociale, nutritive, environnementale, culturelle) ;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une meilleure accessibilité </a:t>
            </a:r>
            <a:r>
              <a:rPr lang="fr-FR" sz="800" kern="100" dirty="0">
                <a:latin typeface="Calibri" panose="020F0502020204030204" pitchFamily="34" charset="0"/>
                <a:ea typeface="Calibri" panose="020F0502020204030204" pitchFamily="34" charset="0"/>
                <a:cs typeface="Calibri" panose="020F0502020204030204" pitchFamily="34" charset="0"/>
              </a:rPr>
              <a:t>- physique et économique - à cette alimentation ; et enfin, la </a:t>
            </a:r>
            <a:r>
              <a:rPr lang="fr-FR" sz="800"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lutte contre les racines structurelles des inégalités </a:t>
            </a:r>
            <a:r>
              <a:rPr lang="fr-FR" sz="800" kern="100" dirty="0">
                <a:latin typeface="Calibri" panose="020F0502020204030204" pitchFamily="34" charset="0"/>
                <a:ea typeface="Calibri" panose="020F0502020204030204" pitchFamily="34" charset="0"/>
                <a:cs typeface="Calibri" panose="020F0502020204030204" pitchFamily="34" charset="0"/>
              </a:rPr>
              <a:t>marquées par des asymétries de pouvoir (revenus, de classes sociales, genre…).</a:t>
            </a:r>
          </a:p>
          <a:p>
            <a:pPr indent="502103" algn="just">
              <a:lnSpc>
                <a:spcPct val="107000"/>
              </a:lnSpc>
            </a:pPr>
            <a:r>
              <a:rPr lang="en-US" sz="800" kern="100" dirty="0">
                <a:latin typeface="Calibri" panose="020F0502020204030204" pitchFamily="34" charset="0"/>
                <a:ea typeface="Calibri" panose="020F0502020204030204" pitchFamily="34" charset="0"/>
                <a:cs typeface="Times New Roman" panose="02020603050405020304" pitchFamily="18" charset="0"/>
              </a:rPr>
              <a:t>Lang, T. 1999. « Food policy for the 21st century: Can it be both radical and reasonable? », dans M. Koc, R. </a:t>
            </a:r>
            <a:r>
              <a:rPr lang="en-US" sz="800" kern="100" dirty="0" err="1">
                <a:latin typeface="Calibri" panose="020F0502020204030204" pitchFamily="34" charset="0"/>
                <a:ea typeface="Calibri" panose="020F0502020204030204" pitchFamily="34" charset="0"/>
                <a:cs typeface="Times New Roman" panose="02020603050405020304" pitchFamily="18" charset="0"/>
              </a:rPr>
              <a:t>MacRae</a:t>
            </a:r>
            <a:r>
              <a:rPr lang="en-US" sz="800" kern="100" dirty="0">
                <a:latin typeface="Calibri" panose="020F0502020204030204" pitchFamily="34" charset="0"/>
                <a:ea typeface="Calibri" panose="020F0502020204030204" pitchFamily="34" charset="0"/>
                <a:cs typeface="Times New Roman" panose="02020603050405020304" pitchFamily="18" charset="0"/>
              </a:rPr>
              <a:t>, L.J.A. </a:t>
            </a:r>
            <a:r>
              <a:rPr lang="en-US" sz="800" kern="100" dirty="0" err="1">
                <a:latin typeface="Calibri" panose="020F0502020204030204" pitchFamily="34" charset="0"/>
                <a:ea typeface="Calibri" panose="020F0502020204030204" pitchFamily="34" charset="0"/>
                <a:cs typeface="Times New Roman" panose="02020603050405020304" pitchFamily="18" charset="0"/>
              </a:rPr>
              <a:t>Mougeot</a:t>
            </a:r>
            <a:r>
              <a:rPr lang="en-US" sz="800" kern="100" dirty="0">
                <a:latin typeface="Calibri" panose="020F0502020204030204" pitchFamily="34" charset="0"/>
                <a:ea typeface="Calibri" panose="020F0502020204030204" pitchFamily="34" charset="0"/>
                <a:cs typeface="Times New Roman" panose="02020603050405020304" pitchFamily="18" charset="0"/>
              </a:rPr>
              <a:t>, J. Welsh (sous la direction de), For Hunger-proof Cities : Sustainable Urban Foo Systems, Ottawa, International Development Research Centre, p. 216-224.</a:t>
            </a:r>
          </a:p>
          <a:p>
            <a:pPr indent="502103" algn="just">
              <a:lnSpc>
                <a:spcPct val="107000"/>
              </a:lnSpc>
            </a:pPr>
            <a:r>
              <a:rPr lang="en-US" sz="800" kern="100" dirty="0">
                <a:latin typeface="Calibri" panose="020F0502020204030204" pitchFamily="34" charset="0"/>
                <a:ea typeface="Calibri" panose="020F0502020204030204" pitchFamily="34" charset="0"/>
                <a:cs typeface="Times New Roman" panose="02020603050405020304" pitchFamily="18" charset="0"/>
              </a:rPr>
              <a:t>Booth, S. ; Coveney, J. 2015. Food Democracy. From Consumer to Food Citizen, Springer, Lenders.</a:t>
            </a:r>
          </a:p>
          <a:p>
            <a:pPr indent="502103" algn="just">
              <a:lnSpc>
                <a:spcPct val="107000"/>
              </a:lnSpc>
            </a:pPr>
            <a:r>
              <a:rPr lang="fr-FR" sz="800" kern="100" dirty="0">
                <a:latin typeface="Calibri" panose="020F0502020204030204" pitchFamily="34" charset="0"/>
                <a:ea typeface="Calibri" panose="020F0502020204030204" pitchFamily="34" charset="0"/>
                <a:cs typeface="Times New Roman" panose="02020603050405020304" pitchFamily="18" charset="0"/>
              </a:rPr>
              <a:t>Paturel et </a:t>
            </a:r>
            <a:r>
              <a:rPr lang="fr-FR" sz="800" kern="100" dirty="0" err="1">
                <a:latin typeface="Calibri" panose="020F0502020204030204" pitchFamily="34" charset="0"/>
                <a:ea typeface="Calibri" panose="020F0502020204030204" pitchFamily="34" charset="0"/>
                <a:cs typeface="Times New Roman" panose="02020603050405020304" pitchFamily="18" charset="0"/>
              </a:rPr>
              <a:t>Carimentrand</a:t>
            </a:r>
            <a:r>
              <a:rPr lang="fr-FR" sz="800" kern="100" dirty="0">
                <a:latin typeface="Calibri" panose="020F0502020204030204" pitchFamily="34" charset="0"/>
                <a:ea typeface="Calibri" panose="020F0502020204030204" pitchFamily="34" charset="0"/>
                <a:cs typeface="Times New Roman" panose="02020603050405020304" pitchFamily="18" charset="0"/>
              </a:rPr>
              <a:t>, 2018).</a:t>
            </a:r>
          </a:p>
          <a:p>
            <a:pPr indent="502103" algn="just">
              <a:lnSpc>
                <a:spcPct val="107000"/>
              </a:lnSpc>
            </a:pPr>
            <a:r>
              <a:rPr lang="fr-FR" sz="800" kern="100" dirty="0">
                <a:latin typeface="Calibri" panose="020F0502020204030204" pitchFamily="34" charset="0"/>
                <a:ea typeface="Calibri" panose="020F0502020204030204" pitchFamily="34" charset="0"/>
                <a:cs typeface="Times New Roman" panose="02020603050405020304" pitchFamily="18" charset="0"/>
              </a:rPr>
              <a:t>Julien Noel et Catherine </a:t>
            </a:r>
            <a:r>
              <a:rPr lang="fr-FR" sz="800" kern="100" dirty="0" err="1">
                <a:latin typeface="Calibri" panose="020F0502020204030204" pitchFamily="34" charset="0"/>
                <a:ea typeface="Calibri" panose="020F0502020204030204" pitchFamily="34" charset="0"/>
                <a:cs typeface="Times New Roman" panose="02020603050405020304" pitchFamily="18" charset="0"/>
              </a:rPr>
              <a:t>Darrot</a:t>
            </a:r>
            <a:r>
              <a:rPr lang="fr-FR" sz="800" kern="100" dirty="0">
                <a:latin typeface="Calibri" panose="020F0502020204030204" pitchFamily="34" charset="0"/>
                <a:ea typeface="Calibri" panose="020F0502020204030204" pitchFamily="34" charset="0"/>
                <a:cs typeface="Times New Roman" panose="02020603050405020304" pitchFamily="18" charset="0"/>
              </a:rPr>
              <a:t>, « Huit initiatives bretonnes d’agriculture urbaine solidaire : quelles formes de justice et de démocratie alimentaire ? », </a:t>
            </a:r>
            <a:r>
              <a:rPr lang="fr-FR" sz="800" kern="100" dirty="0" err="1">
                <a:latin typeface="Calibri" panose="020F0502020204030204" pitchFamily="34" charset="0"/>
                <a:ea typeface="Calibri" panose="020F0502020204030204" pitchFamily="34" charset="0"/>
                <a:cs typeface="Times New Roman" panose="02020603050405020304" pitchFamily="18" charset="0"/>
              </a:rPr>
              <a:t>VertigO</a:t>
            </a:r>
            <a:r>
              <a:rPr lang="fr-FR" sz="800" kern="100" dirty="0">
                <a:latin typeface="Calibri" panose="020F0502020204030204" pitchFamily="34" charset="0"/>
                <a:ea typeface="Calibri" panose="020F0502020204030204" pitchFamily="34" charset="0"/>
                <a:cs typeface="Times New Roman" panose="02020603050405020304" pitchFamily="18" charset="0"/>
              </a:rPr>
              <a:t> - la revue électronique en sciences de l'environnement [En ligne], Hors-série 31 | septembre 2018, mis en ligne le 05 septembre 2018, consulté le 20 mai 2025. URL : http://journals.openedition.org/vertigo/21209 ; DOI : https://doi.org/10.4000/vertigo.21209</a:t>
            </a:r>
          </a:p>
          <a:p>
            <a:pPr indent="502103" algn="just">
              <a:lnSpc>
                <a:spcPct val="107000"/>
              </a:lnSpc>
              <a:spcAft>
                <a:spcPts val="893"/>
              </a:spcAft>
            </a:pPr>
            <a:endParaRPr lang="fr-FR" sz="800" kern="100" dirty="0">
              <a:latin typeface="Calibri" panose="020F0502020204030204" pitchFamily="34" charset="0"/>
              <a:ea typeface="Calibri" panose="020F0502020204030204" pitchFamily="34" charset="0"/>
              <a:cs typeface="Calibri" panose="020F0502020204030204" pitchFamily="34" charset="0"/>
            </a:endParaRPr>
          </a:p>
          <a:p>
            <a:pPr algn="just"/>
            <a:r>
              <a:rPr lang="fr-FR" sz="800" dirty="0">
                <a:solidFill>
                  <a:srgbClr val="000000"/>
                </a:solidFill>
                <a:highlight>
                  <a:srgbClr val="FFFFFF"/>
                </a:highlight>
                <a:latin typeface="Calibri" panose="020F0502020204030204" pitchFamily="34" charset="0"/>
                <a:ea typeface="Times New Roman" panose="02020603050405020304" pitchFamily="18" charset="0"/>
              </a:rPr>
              <a:t> </a:t>
            </a:r>
            <a:endParaRPr lang="fr-FR" sz="800" kern="100" dirty="0">
              <a:latin typeface="Calibri" panose="020F0502020204030204" pitchFamily="34" charset="0"/>
              <a:ea typeface="Calibri" panose="020F0502020204030204" pitchFamily="34" charset="0"/>
              <a:cs typeface="Times New Roman" panose="02020603050405020304" pitchFamily="18" charset="0"/>
            </a:endParaRPr>
          </a:p>
          <a:p>
            <a:pPr algn="just"/>
            <a:endParaRPr lang="fr-FR" sz="800" kern="100" dirty="0">
              <a:latin typeface="Calibri" panose="020F0502020204030204" pitchFamily="34" charset="0"/>
              <a:ea typeface="Calibri" panose="020F0502020204030204" pitchFamily="34" charset="0"/>
              <a:cs typeface="Times New Roman" panose="02020603050405020304" pitchFamily="18" charset="0"/>
            </a:endParaRPr>
          </a:p>
          <a:p>
            <a:pPr algn="just"/>
            <a:endParaRPr lang="fr-FR" sz="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7678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BD2AD78-2FB4-4085-A717-8FD9CB6B8052}" type="slidenum">
              <a:rPr lang="fr-FR" smtClean="0"/>
              <a:t>8</a:t>
            </a:fld>
            <a:endParaRPr lang="fr-FR"/>
          </a:p>
        </p:txBody>
      </p:sp>
    </p:spTree>
    <p:extLst>
      <p:ext uri="{BB962C8B-B14F-4D97-AF65-F5344CB8AC3E}">
        <p14:creationId xmlns:p14="http://schemas.microsoft.com/office/powerpoint/2010/main" val="2928374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493713"/>
            <a:ext cx="4114800" cy="3086100"/>
          </a:xfrm>
        </p:spPr>
      </p:sp>
      <p:sp>
        <p:nvSpPr>
          <p:cNvPr id="3" name="Espace réservé des notes 2"/>
          <p:cNvSpPr>
            <a:spLocks noGrp="1"/>
          </p:cNvSpPr>
          <p:nvPr>
            <p:ph type="body" idx="1"/>
          </p:nvPr>
        </p:nvSpPr>
        <p:spPr>
          <a:xfrm>
            <a:off x="95250" y="3560730"/>
            <a:ext cx="6667500" cy="3600450"/>
          </a:xfrm>
        </p:spPr>
        <p:txBody>
          <a:bodyPr/>
          <a:lstStyle/>
          <a:p>
            <a:pPr algn="l">
              <a:buNone/>
            </a:pPr>
            <a:r>
              <a:rPr lang="fr-FR" sz="700" b="1" i="0" dirty="0">
                <a:solidFill>
                  <a:srgbClr val="13235B"/>
                </a:solidFill>
                <a:effectLst/>
                <a:latin typeface="Century Gothic" panose="020B0502020202020204" pitchFamily="34" charset="0"/>
              </a:rPr>
              <a:t>Alimentation</a:t>
            </a:r>
            <a:endParaRPr lang="fr-FR" sz="700" b="1" dirty="0">
              <a:solidFill>
                <a:srgbClr val="13235B"/>
              </a:solidFill>
              <a:latin typeface="Century Gothic" panose="020B0502020202020204" pitchFamily="34" charset="0"/>
            </a:endParaRPr>
          </a:p>
          <a:p>
            <a:pPr algn="l">
              <a:buNone/>
            </a:pPr>
            <a:r>
              <a:rPr lang="fr-FR" sz="700" b="1" dirty="0">
                <a:solidFill>
                  <a:srgbClr val="13235B"/>
                </a:solidFill>
                <a:latin typeface="Century Gothic" panose="020B0502020202020204" pitchFamily="34" charset="0"/>
              </a:rPr>
              <a:t>Dès le PNA 2014: les priorités associent la justice sociale, à la prévention du GA, et à l’ancrage territorial de l’alimentation</a:t>
            </a:r>
          </a:p>
          <a:p>
            <a:pPr algn="l">
              <a:buNone/>
            </a:pPr>
            <a:r>
              <a:rPr lang="fr-FR" sz="700" b="1" dirty="0">
                <a:solidFill>
                  <a:srgbClr val="13235B"/>
                </a:solidFill>
                <a:latin typeface="Century Gothic" panose="020B0502020202020204" pitchFamily="34" charset="0"/>
              </a:rPr>
              <a:t>Le dernier PNA (2019-2023): justice sociale, GA et éducation alimentaire; mais avec deux leviers d’action privilégiés : les PAT et la restauration collective</a:t>
            </a:r>
          </a:p>
          <a:p>
            <a:pPr algn="l">
              <a:buNone/>
            </a:pPr>
            <a:endParaRPr lang="fr-FR" sz="700" b="1" i="0" dirty="0">
              <a:solidFill>
                <a:srgbClr val="13235B"/>
              </a:solidFill>
              <a:effectLst/>
              <a:latin typeface="Century Gothic" panose="020B0502020202020204" pitchFamily="34" charset="0"/>
            </a:endParaRPr>
          </a:p>
          <a:p>
            <a:pPr algn="l">
              <a:buNone/>
            </a:pPr>
            <a:r>
              <a:rPr lang="fr-FR" sz="700" b="0" i="0" dirty="0">
                <a:solidFill>
                  <a:srgbClr val="000000"/>
                </a:solidFill>
                <a:effectLst/>
                <a:latin typeface="Lato" panose="020F0502020204030203" pitchFamily="34" charset="0"/>
              </a:rPr>
              <a:t>La stratégie régionale pour l’alimentation repose sur trois objectifs interdépendants : </a:t>
            </a:r>
            <a:r>
              <a:rPr lang="fr-FR" sz="700" b="1" i="0" dirty="0">
                <a:solidFill>
                  <a:srgbClr val="000000"/>
                </a:solidFill>
                <a:effectLst/>
                <a:latin typeface="Lato" panose="020F0502020204030203" pitchFamily="34" charset="0"/>
              </a:rPr>
              <a:t>l’amélioration de la qualité nutritionnelle du régime alimentaire, la réduction de l’empreinte écologique de l’alimentation et la relocalisation partielle à l’échelle des territoires de l’activité économique</a:t>
            </a:r>
            <a:r>
              <a:rPr lang="fr-FR" sz="700" b="0" i="0" dirty="0">
                <a:solidFill>
                  <a:srgbClr val="000000"/>
                </a:solidFill>
                <a:effectLst/>
                <a:latin typeface="Lato" panose="020F0502020204030203" pitchFamily="34" charset="0"/>
              </a:rPr>
              <a:t> qui permettra, entre autres, un </a:t>
            </a:r>
            <a:r>
              <a:rPr lang="fr-FR" sz="700" b="1" i="0" dirty="0">
                <a:solidFill>
                  <a:srgbClr val="000000"/>
                </a:solidFill>
                <a:effectLst/>
                <a:latin typeface="Lato" panose="020F0502020204030203" pitchFamily="34" charset="0"/>
              </a:rPr>
              <a:t>prix des denrées de qualité accessible à tous et une juste rémunération des producteurs et des transformateurs</a:t>
            </a:r>
            <a:r>
              <a:rPr lang="fr-FR" sz="700" b="0" i="0" dirty="0">
                <a:solidFill>
                  <a:srgbClr val="000000"/>
                </a:solidFill>
                <a:effectLst/>
                <a:latin typeface="Lato" panose="020F0502020204030203" pitchFamily="34" charset="0"/>
              </a:rPr>
              <a:t>, y compris de petite taille. Dix-neuf actions déclinent cette stratégie en direction des agriculteurs, des transformateurs artisans et industriels, des restaurateurs commerciaux et collectifs, au premier rang desquels les lycées, des initiatives citoyennes et des territoires. Elles invitent les acteurs institutionnels, consulaires, économiques ou associatifs à travailler en réseau et à articuler leurs missions respectives.</a:t>
            </a:r>
            <a:br>
              <a:rPr lang="fr-FR" sz="700" b="0" i="0" dirty="0">
                <a:solidFill>
                  <a:srgbClr val="000000"/>
                </a:solidFill>
                <a:effectLst/>
                <a:latin typeface="Lato" panose="020F0502020204030203" pitchFamily="34" charset="0"/>
              </a:rPr>
            </a:br>
            <a:r>
              <a:rPr lang="fr-FR" sz="700" b="0" i="0" dirty="0">
                <a:solidFill>
                  <a:srgbClr val="000000"/>
                </a:solidFill>
                <a:effectLst/>
                <a:latin typeface="Lato" panose="020F0502020204030203" pitchFamily="34" charset="0"/>
              </a:rPr>
              <a:t>La politique du Conseil régional Centre-Val de Loire en faveur de l’alimentation se décline en 6 axes et 19 actions :</a:t>
            </a:r>
          </a:p>
          <a:p>
            <a:pPr algn="l">
              <a:spcAft>
                <a:spcPts val="825"/>
              </a:spcAft>
              <a:buFont typeface="Arial" panose="020B0604020202020204" pitchFamily="34" charset="0"/>
              <a:buChar char="•"/>
            </a:pPr>
            <a:r>
              <a:rPr lang="fr-FR" sz="700" b="0" i="0" dirty="0">
                <a:solidFill>
                  <a:srgbClr val="000000"/>
                </a:solidFill>
                <a:effectLst/>
                <a:latin typeface="Lato" panose="020F0502020204030203" pitchFamily="34" charset="0"/>
              </a:rPr>
              <a:t>Rapprocher les producteurs et les consommateurs</a:t>
            </a:r>
          </a:p>
          <a:p>
            <a:pPr algn="l">
              <a:spcAft>
                <a:spcPts val="825"/>
              </a:spcAft>
              <a:buFont typeface="Arial" panose="020B0604020202020204" pitchFamily="34" charset="0"/>
              <a:buChar char="•"/>
            </a:pPr>
            <a:r>
              <a:rPr lang="fr-FR" sz="700" b="0" i="0" dirty="0">
                <a:solidFill>
                  <a:srgbClr val="000000"/>
                </a:solidFill>
                <a:effectLst/>
                <a:latin typeface="Lato" panose="020F0502020204030203" pitchFamily="34" charset="0"/>
              </a:rPr>
              <a:t>La restauration collective : le levier du changement</a:t>
            </a:r>
          </a:p>
          <a:p>
            <a:pPr algn="l">
              <a:spcAft>
                <a:spcPts val="825"/>
              </a:spcAft>
              <a:buFont typeface="Arial" panose="020B0604020202020204" pitchFamily="34" charset="0"/>
              <a:buChar char="•"/>
            </a:pPr>
            <a:r>
              <a:rPr lang="fr-FR" sz="700" b="0" i="0" dirty="0">
                <a:solidFill>
                  <a:srgbClr val="000000"/>
                </a:solidFill>
                <a:effectLst/>
                <a:latin typeface="Lato" panose="020F0502020204030203" pitchFamily="34" charset="0"/>
              </a:rPr>
              <a:t>La gastronomie et les terroirs : vitrine de l’art de vivre en Centre Val de Loire</a:t>
            </a:r>
          </a:p>
          <a:p>
            <a:pPr algn="l">
              <a:spcAft>
                <a:spcPts val="825"/>
              </a:spcAft>
              <a:buFont typeface="Arial" panose="020B0604020202020204" pitchFamily="34" charset="0"/>
              <a:buChar char="•"/>
            </a:pPr>
            <a:r>
              <a:rPr lang="fr-FR" sz="700" b="0" i="0" dirty="0">
                <a:solidFill>
                  <a:srgbClr val="000000"/>
                </a:solidFill>
                <a:effectLst/>
                <a:latin typeface="Lato" panose="020F0502020204030203" pitchFamily="34" charset="0"/>
              </a:rPr>
              <a:t>Les acteurs économiques : relever le défi de la qualité nutritionnelle</a:t>
            </a:r>
          </a:p>
          <a:p>
            <a:pPr algn="l">
              <a:spcAft>
                <a:spcPts val="825"/>
              </a:spcAft>
              <a:buFont typeface="Arial" panose="020B0604020202020204" pitchFamily="34" charset="0"/>
              <a:buChar char="•"/>
            </a:pPr>
            <a:r>
              <a:rPr lang="fr-FR" sz="700" b="0" i="0" dirty="0">
                <a:solidFill>
                  <a:srgbClr val="000000"/>
                </a:solidFill>
                <a:effectLst/>
                <a:latin typeface="Lato" panose="020F0502020204030203" pitchFamily="34" charset="0"/>
              </a:rPr>
              <a:t>Initiatives citoyennes et éducation à une alimentation durable</a:t>
            </a:r>
          </a:p>
          <a:p>
            <a:pPr algn="l">
              <a:spcAft>
                <a:spcPts val="825"/>
              </a:spcAft>
              <a:buFont typeface="Arial" panose="020B0604020202020204" pitchFamily="34" charset="0"/>
              <a:buChar char="•"/>
            </a:pPr>
            <a:r>
              <a:rPr lang="fr-FR" sz="700" b="0" i="0" dirty="0">
                <a:solidFill>
                  <a:srgbClr val="000000"/>
                </a:solidFill>
                <a:effectLst/>
                <a:latin typeface="Lato" panose="020F0502020204030203" pitchFamily="34" charset="0"/>
              </a:rPr>
              <a:t>Systèmes alimentaires territoriaux : accompagner l’émergence dans les territoires</a:t>
            </a:r>
          </a:p>
          <a:p>
            <a:pPr algn="l">
              <a:buNone/>
            </a:pPr>
            <a:r>
              <a:rPr lang="fr-FR" sz="700" b="0" i="0" dirty="0">
                <a:solidFill>
                  <a:srgbClr val="000000"/>
                </a:solidFill>
                <a:effectLst/>
                <a:latin typeface="Lato" panose="020F0502020204030203" pitchFamily="34" charset="0"/>
              </a:rPr>
              <a:t>Les actions régionales de promotion de nos produits agricoles et de sensibilisation du grand public aux nouveaux enjeux de consommation durable sont soutenues au travers de deux cadres d’intervention :</a:t>
            </a:r>
          </a:p>
          <a:p>
            <a:pPr algn="l">
              <a:spcAft>
                <a:spcPts val="825"/>
              </a:spcAft>
              <a:buFont typeface="Arial" panose="020B0604020202020204" pitchFamily="34" charset="0"/>
              <a:buChar char="•"/>
            </a:pPr>
            <a:r>
              <a:rPr lang="fr-FR" sz="700" b="0" i="0" dirty="0">
                <a:solidFill>
                  <a:srgbClr val="000000"/>
                </a:solidFill>
                <a:effectLst/>
                <a:latin typeface="Lato" panose="020F0502020204030203" pitchFamily="34" charset="0"/>
              </a:rPr>
              <a:t>Accompagnement des opérations de promotion des terroirs et de la gastronomie des territoires régionaux</a:t>
            </a:r>
          </a:p>
          <a:p>
            <a:pPr algn="l">
              <a:spcAft>
                <a:spcPts val="825"/>
              </a:spcAft>
              <a:buFont typeface="Arial" panose="020B0604020202020204" pitchFamily="34" charset="0"/>
              <a:buChar char="•"/>
            </a:pPr>
            <a:r>
              <a:rPr lang="fr-FR" sz="700" b="0" i="0" dirty="0">
                <a:solidFill>
                  <a:srgbClr val="000000"/>
                </a:solidFill>
                <a:effectLst/>
                <a:latin typeface="Lato" panose="020F0502020204030203" pitchFamily="34" charset="0"/>
              </a:rPr>
              <a:t>Actions de sensibilisation du grand public à l’alimentation durable</a:t>
            </a:r>
          </a:p>
          <a:p>
            <a:pPr algn="l">
              <a:spcAft>
                <a:spcPts val="825"/>
              </a:spcAft>
              <a:buFont typeface="Arial" panose="020B0604020202020204" pitchFamily="34" charset="0"/>
              <a:buChar char="•"/>
            </a:pPr>
            <a:r>
              <a:rPr lang="fr-FR" sz="700" b="0" i="0" dirty="0">
                <a:solidFill>
                  <a:srgbClr val="000000"/>
                </a:solidFill>
                <a:effectLst/>
                <a:latin typeface="Lato" panose="020F0502020204030203" pitchFamily="34" charset="0"/>
                <a:hlinkClick r:id="rId3"/>
              </a:rPr>
              <a:t>https://www.centre-valdeloire.fr/sites/default/files/media/document/2020-06/17_05_06_DELIB_STRATEGIE_ALIMENTAIRE_GED_00000000.pdf</a:t>
            </a:r>
            <a:endParaRPr lang="fr-FR" sz="700" b="0" i="0" dirty="0">
              <a:solidFill>
                <a:srgbClr val="000000"/>
              </a:solidFill>
              <a:effectLst/>
              <a:latin typeface="Lato" panose="020F0502020204030203" pitchFamily="34" charset="0"/>
            </a:endParaRPr>
          </a:p>
          <a:p>
            <a:r>
              <a:rPr lang="fr-FR" sz="700" dirty="0">
                <a:hlinkClick r:id="rId4"/>
              </a:rPr>
              <a:t>https://www.agencebio.org/observatoire-de-la-production-bio-sur-votre-territoire</a:t>
            </a:r>
            <a:endParaRPr lang="fr-FR" sz="700" dirty="0">
              <a:hlinkClick r:id="rId5"/>
            </a:endParaRPr>
          </a:p>
          <a:p>
            <a:endParaRPr lang="fr-FR" sz="700" dirty="0">
              <a:hlinkClick r:id="rId5"/>
            </a:endParaRPr>
          </a:p>
          <a:p>
            <a:endParaRPr lang="fr-FR" sz="700" dirty="0">
              <a:hlinkClick r:id="rId5"/>
            </a:endParaRPr>
          </a:p>
          <a:p>
            <a:endParaRPr lang="fr-FR" sz="700" dirty="0">
              <a:hlinkClick r:id="rId5"/>
            </a:endParaRPr>
          </a:p>
          <a:p>
            <a:endParaRPr lang="fr-FR" sz="700" dirty="0">
              <a:hlinkClick r:id="rId5"/>
            </a:endParaRPr>
          </a:p>
          <a:p>
            <a:endParaRPr lang="fr-FR" sz="700" dirty="0">
              <a:hlinkClick r:id="rId5"/>
            </a:endParaRPr>
          </a:p>
          <a:p>
            <a:endParaRPr lang="fr-FR" sz="700" dirty="0">
              <a:hlinkClick r:id="rId5"/>
            </a:endParaRPr>
          </a:p>
          <a:p>
            <a:endParaRPr lang="fr-FR" sz="700" dirty="0">
              <a:hlinkClick r:id="rId5"/>
            </a:endParaRPr>
          </a:p>
          <a:p>
            <a:endParaRPr lang="fr-FR" sz="700" dirty="0">
              <a:hlinkClick r:id="rId5"/>
            </a:endParaRPr>
          </a:p>
          <a:p>
            <a:endParaRPr lang="fr-FR" sz="700" dirty="0">
              <a:hlinkClick r:id="rId5"/>
            </a:endParaRPr>
          </a:p>
          <a:p>
            <a:endParaRPr lang="fr-FR" sz="700" dirty="0">
              <a:hlinkClick r:id="rId5"/>
            </a:endParaRPr>
          </a:p>
          <a:p>
            <a:endParaRPr lang="fr-FR" sz="700" dirty="0">
              <a:hlinkClick r:id="rId5"/>
            </a:endParaRPr>
          </a:p>
          <a:p>
            <a:r>
              <a:rPr lang="fr-FR" sz="700" dirty="0">
                <a:hlinkClick r:id="rId5"/>
              </a:rPr>
              <a:t>/</a:t>
            </a:r>
            <a:endParaRPr lang="fr-FR" sz="700" dirty="0"/>
          </a:p>
          <a:p>
            <a:endParaRPr lang="fr-FR" sz="700" dirty="0"/>
          </a:p>
        </p:txBody>
      </p:sp>
      <p:sp>
        <p:nvSpPr>
          <p:cNvPr id="4" name="Espace réservé du numéro de diapositive 3"/>
          <p:cNvSpPr>
            <a:spLocks noGrp="1"/>
          </p:cNvSpPr>
          <p:nvPr>
            <p:ph type="sldNum" sz="quarter" idx="5"/>
          </p:nvPr>
        </p:nvSpPr>
        <p:spPr/>
        <p:txBody>
          <a:bodyPr/>
          <a:lstStyle/>
          <a:p>
            <a:fld id="{84216D53-0B88-4B1A-9EEF-B1749E3A8A2F}" type="slidenum">
              <a:rPr lang="fr-FR" smtClean="0"/>
              <a:t>9</a:t>
            </a:fld>
            <a:endParaRPr lang="fr-FR"/>
          </a:p>
        </p:txBody>
      </p:sp>
      <p:sp>
        <p:nvSpPr>
          <p:cNvPr id="5" name="Espace réservé du contenu 2">
            <a:extLst>
              <a:ext uri="{FF2B5EF4-FFF2-40B4-BE49-F238E27FC236}">
                <a16:creationId xmlns:a16="http://schemas.microsoft.com/office/drawing/2014/main" id="{03CF8B87-5D1E-D050-7482-53728FD94729}"/>
              </a:ext>
            </a:extLst>
          </p:cNvPr>
          <p:cNvSpPr txBox="1">
            <a:spLocks/>
          </p:cNvSpPr>
          <p:nvPr/>
        </p:nvSpPr>
        <p:spPr>
          <a:xfrm>
            <a:off x="95250" y="7161181"/>
            <a:ext cx="6761163" cy="22685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fr-FR" sz="800" b="1" dirty="0">
                <a:latin typeface="Calibri" panose="020F0502020204030204" pitchFamily="34" charset="0"/>
                <a:ea typeface="Calibri" panose="020F0502020204030204" pitchFamily="34" charset="0"/>
                <a:cs typeface="Calibri" panose="020F0502020204030204" pitchFamily="34" charset="0"/>
              </a:rPr>
              <a:t>La stratégie pour l’alimentation en région Centre Val de Loire: (2017-2021) est de « </a:t>
            </a:r>
            <a:r>
              <a:rPr lang="fr-FR" sz="800" b="1" i="1" dirty="0">
                <a:latin typeface="Calibri" panose="020F0502020204030204" pitchFamily="34" charset="0"/>
                <a:ea typeface="Calibri" panose="020F0502020204030204" pitchFamily="34" charset="0"/>
                <a:cs typeface="Calibri" panose="020F0502020204030204" pitchFamily="34" charset="0"/>
              </a:rPr>
              <a:t>permettre aux habitants et aux touristes de choisir au quotidien une alimentation locale, biologique, diversifiée, sans gaspillage et à portée de tous</a:t>
            </a:r>
            <a:r>
              <a:rPr lang="fr-FR" sz="800" b="1" dirty="0">
                <a:latin typeface="Calibri" panose="020F0502020204030204" pitchFamily="34" charset="0"/>
                <a:ea typeface="Calibri" panose="020F0502020204030204" pitchFamily="34" charset="0"/>
                <a:cs typeface="Calibri" panose="020F0502020204030204" pitchFamily="34" charset="0"/>
              </a:rPr>
              <a:t> »</a:t>
            </a:r>
            <a:r>
              <a:rPr lang="fr-FR" sz="800" dirty="0">
                <a:latin typeface="Calibri" panose="020F0502020204030204" pitchFamily="34" charset="0"/>
                <a:ea typeface="Calibri" panose="020F0502020204030204" pitchFamily="34" charset="0"/>
                <a:cs typeface="Calibri" panose="020F0502020204030204" pitchFamily="34" charset="0"/>
              </a:rPr>
              <a:t>. </a:t>
            </a:r>
          </a:p>
          <a:p>
            <a:pPr algn="just">
              <a:buFont typeface="Arial" panose="020B0604020202020204" pitchFamily="34" charset="0"/>
              <a:buNone/>
            </a:pPr>
            <a:r>
              <a:rPr lang="fr-FR" sz="800" dirty="0">
                <a:latin typeface="Calibri" panose="020F0502020204030204" pitchFamily="34" charset="0"/>
                <a:ea typeface="Calibri" panose="020F0502020204030204" pitchFamily="34" charset="0"/>
                <a:cs typeface="Calibri" panose="020F0502020204030204" pitchFamily="34" charset="0"/>
              </a:rPr>
              <a:t>Dans son </a:t>
            </a:r>
            <a:r>
              <a:rPr lang="fr-FR" sz="800" b="1" dirty="0">
                <a:latin typeface="Calibri" panose="020F0502020204030204" pitchFamily="34" charset="0"/>
                <a:ea typeface="Calibri" panose="020F0502020204030204" pitchFamily="34" charset="0"/>
                <a:cs typeface="Calibri" panose="020F0502020204030204" pitchFamily="34" charset="0"/>
              </a:rPr>
              <a:t>SRADDET</a:t>
            </a:r>
            <a:r>
              <a:rPr lang="fr-FR" sz="800" dirty="0">
                <a:latin typeface="Calibri" panose="020F0502020204030204" pitchFamily="34" charset="0"/>
                <a:ea typeface="Calibri" panose="020F0502020204030204" pitchFamily="34" charset="0"/>
                <a:cs typeface="Calibri" panose="020F0502020204030204" pitchFamily="34" charset="0"/>
              </a:rPr>
              <a:t> </a:t>
            </a:r>
            <a:r>
              <a:rPr lang="fr-FR" sz="800" kern="1800" dirty="0">
                <a:latin typeface="Calibri" panose="020F0502020204030204" pitchFamily="34" charset="0"/>
                <a:ea typeface="Calibri" panose="020F0502020204030204" pitchFamily="34" charset="0"/>
                <a:cs typeface="Calibri" panose="020F0502020204030204" pitchFamily="34" charset="0"/>
              </a:rPr>
              <a:t>(</a:t>
            </a:r>
            <a:r>
              <a:rPr lang="fr-FR" sz="800" dirty="0">
                <a:latin typeface="Calibri" panose="020F0502020204030204" pitchFamily="34" charset="0"/>
                <a:ea typeface="Calibri" panose="020F0502020204030204" pitchFamily="34" charset="0"/>
                <a:cs typeface="Calibri" panose="020F0502020204030204" pitchFamily="34" charset="0"/>
              </a:rPr>
              <a:t>2023), la Région Centre Val de Loire vise une réduction </a:t>
            </a:r>
            <a:r>
              <a:rPr lang="fr-FR" sz="800" b="1" dirty="0">
                <a:latin typeface="Calibri" panose="020F0502020204030204" pitchFamily="34" charset="0"/>
                <a:ea typeface="Calibri" panose="020F0502020204030204" pitchFamily="34" charset="0"/>
                <a:cs typeface="Calibri" panose="020F0502020204030204" pitchFamily="34" charset="0"/>
              </a:rPr>
              <a:t>de 80 % des déchets alimentaires entre 2013 et 2031</a:t>
            </a:r>
            <a:r>
              <a:rPr lang="fr-FR" sz="800" dirty="0">
                <a:latin typeface="Calibri" panose="020F0502020204030204" pitchFamily="34" charset="0"/>
                <a:ea typeface="Calibri" panose="020F0502020204030204" pitchFamily="34" charset="0"/>
                <a:cs typeface="Calibri" panose="020F0502020204030204" pitchFamily="34" charset="0"/>
              </a:rPr>
              <a:t>. </a:t>
            </a:r>
            <a:r>
              <a:rPr lang="fr-FR" sz="800" u="sng" kern="1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6"/>
              </a:rPr>
              <a:t>https://www.centre-valdeloire.fr/comprendre/territoire/centre-val-de-loire-la-region-360deg</a:t>
            </a:r>
            <a:endParaRPr lang="fr-FR" sz="800" dirty="0">
              <a:latin typeface="Calibri" panose="020F0502020204030204" pitchFamily="34" charset="0"/>
              <a:ea typeface="Calibri" panose="020F0502020204030204" pitchFamily="34" charset="0"/>
              <a:cs typeface="Calibri" panose="020F0502020204030204" pitchFamily="34" charset="0"/>
            </a:endParaRPr>
          </a:p>
          <a:p>
            <a:pPr algn="just">
              <a:buFont typeface="Arial" panose="020B0604020202020204" pitchFamily="34" charset="0"/>
              <a:buNone/>
            </a:pPr>
            <a:r>
              <a:rPr lang="fr-FR" sz="800" dirty="0">
                <a:latin typeface="Calibri" panose="020F0502020204030204" pitchFamily="34" charset="0"/>
                <a:ea typeface="Calibri" panose="020F0502020204030204" pitchFamily="34" charset="0"/>
                <a:cs typeface="Calibri" panose="020F0502020204030204" pitchFamily="34" charset="0"/>
              </a:rPr>
              <a:t>Elle compte sur les PAT (Intercommunalités, PETR, Agglomérations) en </a:t>
            </a:r>
            <a:r>
              <a:rPr lang="fr-FR" sz="800" b="1" dirty="0">
                <a:latin typeface="Calibri" panose="020F0502020204030204" pitchFamily="34" charset="0"/>
                <a:ea typeface="Calibri" panose="020F0502020204030204" pitchFamily="34" charset="0"/>
                <a:cs typeface="Calibri" panose="020F0502020204030204" pitchFamily="34" charset="0"/>
              </a:rPr>
              <a:t>associant la recherche d’une alimentation qualitative, relocalisée, à la prévention des déchets</a:t>
            </a:r>
            <a:r>
              <a:rPr lang="fr-FR" sz="800" dirty="0">
                <a:latin typeface="Calibri" panose="020F0502020204030204" pitchFamily="34" charset="0"/>
                <a:ea typeface="Calibri" panose="020F0502020204030204" pitchFamily="34" charset="0"/>
                <a:cs typeface="Calibri" panose="020F0502020204030204" pitchFamily="34" charset="0"/>
              </a:rPr>
              <a:t>. </a:t>
            </a:r>
            <a:r>
              <a:rPr lang="fr-FR" sz="800" u="sng" kern="1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7"/>
              </a:rPr>
              <a:t>https://jeparticipe.centre-valdeloire.fr/media/default/0001/01/8cc328d8ae1ef52cf1ed2578fb80b54d0bf4ef15.pdf</a:t>
            </a:r>
            <a:endParaRPr lang="fr-FR" sz="800" kern="100" dirty="0">
              <a:latin typeface="Calibri" panose="020F0502020204030204" pitchFamily="34" charset="0"/>
              <a:ea typeface="Calibri" panose="020F0502020204030204" pitchFamily="34" charset="0"/>
              <a:cs typeface="Calibri" panose="020F0502020204030204" pitchFamily="34" charset="0"/>
            </a:endParaRPr>
          </a:p>
          <a:p>
            <a:pPr algn="just">
              <a:lnSpc>
                <a:spcPct val="100000"/>
              </a:lnSpc>
              <a:spcBef>
                <a:spcPts val="1200"/>
              </a:spcBef>
            </a:pPr>
            <a:r>
              <a:rPr lang="fr-FR" sz="800" kern="1800" dirty="0">
                <a:latin typeface="Calibri" panose="020F0502020204030204" pitchFamily="34" charset="0"/>
                <a:ea typeface="Calibri" panose="020F0502020204030204" pitchFamily="34" charset="0"/>
                <a:cs typeface="Calibri" panose="020F0502020204030204" pitchFamily="34" charset="0"/>
              </a:rPr>
              <a:t>En lien avec </a:t>
            </a:r>
            <a:r>
              <a:rPr lang="fr-FR" sz="800" dirty="0">
                <a:latin typeface="Calibri" panose="020F0502020204030204" pitchFamily="34" charset="0"/>
                <a:ea typeface="Calibri" panose="020F0502020204030204" pitchFamily="34" charset="0"/>
                <a:cs typeface="Calibri" panose="020F0502020204030204" pitchFamily="34" charset="0"/>
              </a:rPr>
              <a:t>le </a:t>
            </a:r>
            <a:r>
              <a:rPr lang="fr-FR" sz="800" b="1" dirty="0">
                <a:latin typeface="Calibri" panose="020F0502020204030204" pitchFamily="34" charset="0"/>
                <a:ea typeface="Calibri" panose="020F0502020204030204" pitchFamily="34" charset="0"/>
                <a:cs typeface="Calibri" panose="020F0502020204030204" pitchFamily="34" charset="0"/>
              </a:rPr>
              <a:t>Programme National de l’Alimentation (PNA, 2019-2023</a:t>
            </a:r>
            <a:r>
              <a:rPr lang="fr-FR" sz="800" dirty="0">
                <a:latin typeface="Calibri" panose="020F0502020204030204" pitchFamily="34" charset="0"/>
                <a:ea typeface="Calibri" panose="020F0502020204030204" pitchFamily="34" charset="0"/>
                <a:cs typeface="Calibri" panose="020F0502020204030204" pitchFamily="34" charset="0"/>
              </a:rPr>
              <a:t>), </a:t>
            </a:r>
            <a:r>
              <a:rPr lang="fr-FR" sz="800" b="1" dirty="0">
                <a:latin typeface="Calibri" panose="020F0502020204030204" pitchFamily="34" charset="0"/>
                <a:ea typeface="Calibri" panose="020F0502020204030204" pitchFamily="34" charset="0"/>
                <a:cs typeface="Calibri" panose="020F0502020204030204" pitchFamily="34" charset="0"/>
              </a:rPr>
              <a:t>dont la justice sociale et la prévention du gaspillage sont deux des trois axes majeurs</a:t>
            </a:r>
            <a:r>
              <a:rPr lang="fr-FR" sz="800" dirty="0">
                <a:latin typeface="Calibri" panose="020F0502020204030204" pitchFamily="34" charset="0"/>
                <a:ea typeface="Calibri" panose="020F0502020204030204" pitchFamily="34" charset="0"/>
                <a:cs typeface="Calibri" panose="020F0502020204030204" pitchFamily="34" charset="0"/>
              </a:rPr>
              <a:t>: la restauration collective et la relocalisation alimentaire (rôle des PAT) comme des leviers conjoints de transition vers une « alimentation saine, sûre et durable ». … </a:t>
            </a:r>
          </a:p>
          <a:p>
            <a:pPr algn="just">
              <a:lnSpc>
                <a:spcPct val="100000"/>
              </a:lnSpc>
              <a:spcBef>
                <a:spcPts val="1200"/>
              </a:spcBef>
            </a:pPr>
            <a:r>
              <a:rPr lang="fr-FR" sz="800" dirty="0">
                <a:latin typeface="Calibri" panose="020F0502020204030204" pitchFamily="34" charset="0"/>
                <a:ea typeface="Calibri" panose="020F0502020204030204" pitchFamily="34" charset="0"/>
                <a:cs typeface="Calibri" panose="020F0502020204030204" pitchFamily="34" charset="0"/>
              </a:rPr>
              <a:t>À </a:t>
            </a:r>
            <a:r>
              <a:rPr lang="fr-FR" sz="800" b="1" dirty="0">
                <a:latin typeface="Calibri" panose="020F0502020204030204" pitchFamily="34" charset="0"/>
                <a:ea typeface="Calibri" panose="020F0502020204030204" pitchFamily="34" charset="0"/>
                <a:cs typeface="Calibri" panose="020F0502020204030204" pitchFamily="34" charset="0"/>
              </a:rPr>
              <a:t>recontextualiser</a:t>
            </a:r>
            <a:r>
              <a:rPr lang="fr-FR" sz="800" dirty="0">
                <a:latin typeface="Calibri" panose="020F0502020204030204" pitchFamily="34" charset="0"/>
                <a:ea typeface="Calibri" panose="020F0502020204030204" pitchFamily="34" charset="0"/>
                <a:cs typeface="Calibri" panose="020F0502020204030204" pitchFamily="34" charset="0"/>
              </a:rPr>
              <a:t> dans  la </a:t>
            </a:r>
            <a:r>
              <a:rPr lang="fr-FR" sz="800" b="1" dirty="0">
                <a:latin typeface="Calibri" panose="020F0502020204030204" pitchFamily="34" charset="0"/>
                <a:ea typeface="Calibri" panose="020F0502020204030204" pitchFamily="34" charset="0"/>
                <a:cs typeface="Calibri" panose="020F0502020204030204" pitchFamily="34" charset="0"/>
              </a:rPr>
              <a:t>réalité agricole du Centre Val de Loire: offre locale qui reste limitée, notamment en bio</a:t>
            </a:r>
            <a:r>
              <a:rPr lang="fr-FR" sz="800" dirty="0">
                <a:latin typeface="Calibri" panose="020F0502020204030204" pitchFamily="34" charset="0"/>
                <a:ea typeface="Calibri" panose="020F0502020204030204" pitchFamily="34" charset="0"/>
                <a:cs typeface="Calibri" panose="020F0502020204030204" pitchFamily="34" charset="0"/>
              </a:rPr>
              <a:t>, et </a:t>
            </a:r>
            <a:r>
              <a:rPr lang="fr-FR" sz="800" b="1" dirty="0">
                <a:latin typeface="Calibri" panose="020F0502020204030204" pitchFamily="34" charset="0"/>
                <a:ea typeface="Calibri" panose="020F0502020204030204" pitchFamily="34" charset="0"/>
                <a:cs typeface="Calibri" panose="020F0502020204030204" pitchFamily="34" charset="0"/>
              </a:rPr>
              <a:t>peu variée </a:t>
            </a:r>
            <a:r>
              <a:rPr lang="fr-FR" sz="800" dirty="0">
                <a:latin typeface="Calibri" panose="020F0502020204030204" pitchFamily="34" charset="0"/>
                <a:ea typeface="Calibri" panose="020F0502020204030204" pitchFamily="34" charset="0"/>
                <a:cs typeface="Calibri" panose="020F0502020204030204" pitchFamily="34" charset="0"/>
              </a:rPr>
              <a:t>malgré quelques secteurs maraichers et fruitiers emblématiques … </a:t>
            </a:r>
          </a:p>
          <a:p>
            <a:pPr lvl="2" algn="just">
              <a:lnSpc>
                <a:spcPct val="100000"/>
              </a:lnSpc>
              <a:spcBef>
                <a:spcPts val="1200"/>
              </a:spcBef>
            </a:pPr>
            <a:r>
              <a:rPr lang="fr-FR" sz="800" b="1" dirty="0">
                <a:latin typeface="Calibri" panose="020F0502020204030204" pitchFamily="34" charset="0"/>
                <a:ea typeface="Calibri" panose="020F0502020204030204" pitchFamily="34" charset="0"/>
                <a:cs typeface="Calibri" panose="020F0502020204030204" pitchFamily="34" charset="0"/>
              </a:rPr>
              <a:t>Plus de 60% d’exploitations en grandes cultures en filière longue </a:t>
            </a:r>
            <a:r>
              <a:rPr lang="fr-FR" sz="800" dirty="0">
                <a:latin typeface="Calibri" panose="020F0502020204030204" pitchFamily="34" charset="0"/>
                <a:ea typeface="Calibri" panose="020F0502020204030204" pitchFamily="34" charset="0"/>
                <a:cs typeface="Calibri" panose="020F0502020204030204" pitchFamily="34" charset="0"/>
              </a:rPr>
              <a:t>–</a:t>
            </a:r>
          </a:p>
          <a:p>
            <a:pPr lvl="2" algn="just">
              <a:lnSpc>
                <a:spcPct val="100000"/>
              </a:lnSpc>
              <a:spcBef>
                <a:spcPts val="1200"/>
              </a:spcBef>
            </a:pPr>
            <a:r>
              <a:rPr lang="fr-FR" sz="800" dirty="0">
                <a:latin typeface="Calibri" panose="020F0502020204030204" pitchFamily="34" charset="0"/>
                <a:ea typeface="Calibri" panose="020F0502020204030204" pitchFamily="34" charset="0"/>
                <a:cs typeface="Calibri" panose="020F0502020204030204" pitchFamily="34" charset="0"/>
              </a:rPr>
              <a:t>L’agriculture biologique : </a:t>
            </a:r>
            <a:r>
              <a:rPr lang="fr-FR" sz="800" b="1" dirty="0">
                <a:latin typeface="Calibri" panose="020F0502020204030204" pitchFamily="34" charset="0"/>
                <a:ea typeface="Calibri" panose="020F0502020204030204" pitchFamily="34" charset="0"/>
                <a:cs typeface="Calibri" panose="020F0502020204030204" pitchFamily="34" charset="0"/>
              </a:rPr>
              <a:t>4.9 % de la surface agricole (SAU) en 2023</a:t>
            </a:r>
            <a:r>
              <a:rPr lang="fr-FR" sz="800" dirty="0">
                <a:latin typeface="Calibri" panose="020F0502020204030204" pitchFamily="34" charset="0"/>
                <a:ea typeface="Calibri" panose="020F0502020204030204" pitchFamily="34" charset="0"/>
                <a:cs typeface="Calibri" panose="020F0502020204030204" pitchFamily="34" charset="0"/>
              </a:rPr>
              <a:t> (10.4 % en France): place la région au </a:t>
            </a:r>
            <a:r>
              <a:rPr lang="fr-FR" sz="800" b="1" dirty="0">
                <a:latin typeface="Calibri" panose="020F0502020204030204" pitchFamily="34" charset="0"/>
                <a:ea typeface="Calibri" panose="020F0502020204030204" pitchFamily="34" charset="0"/>
                <a:cs typeface="Calibri" panose="020F0502020204030204" pitchFamily="34" charset="0"/>
              </a:rPr>
              <a:t>treizième rang métropolitain (Agence Bio, 2023) </a:t>
            </a:r>
            <a:r>
              <a:rPr lang="fr-FR" sz="800" dirty="0">
                <a:latin typeface="Calibri" panose="020F0502020204030204" pitchFamily="34" charset="0"/>
                <a:ea typeface="Calibri" panose="020F0502020204030204" pitchFamily="34" charset="0"/>
                <a:cs typeface="Calibri" panose="020F0502020204030204" pitchFamily="34" charset="0"/>
              </a:rPr>
              <a:t>; </a:t>
            </a:r>
          </a:p>
          <a:p>
            <a:pPr lvl="2" algn="just">
              <a:lnSpc>
                <a:spcPct val="100000"/>
              </a:lnSpc>
              <a:spcBef>
                <a:spcPts val="1200"/>
              </a:spcBef>
            </a:pPr>
            <a:r>
              <a:rPr lang="fr-FR" sz="800" b="1" dirty="0">
                <a:latin typeface="Calibri" panose="020F0502020204030204" pitchFamily="34" charset="0"/>
                <a:ea typeface="Calibri" panose="020F0502020204030204" pitchFamily="34" charset="0"/>
                <a:cs typeface="Calibri" panose="020F0502020204030204" pitchFamily="34" charset="0"/>
              </a:rPr>
              <a:t>14 % des exploitations sont sous SIQO, soit la 9ème place nationale</a:t>
            </a:r>
            <a:r>
              <a:rPr lang="fr-FR" sz="800" dirty="0">
                <a:latin typeface="Calibri" panose="020F0502020204030204" pitchFamily="34" charset="0"/>
                <a:ea typeface="Calibri" panose="020F0502020204030204" pitchFamily="34" charset="0"/>
                <a:cs typeface="Calibri" panose="020F0502020204030204" pitchFamily="34" charset="0"/>
              </a:rPr>
              <a:t>, et 20 % pratiquent les circuits-courts au 8ème rang national  (RGA 2020); mais viticulture principalement. </a:t>
            </a:r>
          </a:p>
        </p:txBody>
      </p:sp>
    </p:spTree>
    <p:extLst>
      <p:ext uri="{BB962C8B-B14F-4D97-AF65-F5344CB8AC3E}">
        <p14:creationId xmlns:p14="http://schemas.microsoft.com/office/powerpoint/2010/main" val="475749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D996A79-0DCB-4AD7-B56D-8C9ADE5CFF41}" type="datetimeFigureOut">
              <a:rPr lang="fr-FR" smtClean="0"/>
              <a:t>02/10/2025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915DCDF-7BEE-4967-9ACA-E028DB56F7EF}" type="slidenum">
              <a:rPr lang="fr-FR" smtClean="0"/>
              <a:t>‹N°›</a:t>
            </a:fld>
            <a:endParaRPr lang="fr-FR"/>
          </a:p>
        </p:txBody>
      </p:sp>
    </p:spTree>
    <p:extLst>
      <p:ext uri="{BB962C8B-B14F-4D97-AF65-F5344CB8AC3E}">
        <p14:creationId xmlns:p14="http://schemas.microsoft.com/office/powerpoint/2010/main" val="4097885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D996A79-0DCB-4AD7-B56D-8C9ADE5CFF41}" type="datetimeFigureOut">
              <a:rPr lang="fr-FR" smtClean="0"/>
              <a:t>02/10/2025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915DCDF-7BEE-4967-9ACA-E028DB56F7EF}" type="slidenum">
              <a:rPr lang="fr-FR" smtClean="0"/>
              <a:t>‹N°›</a:t>
            </a:fld>
            <a:endParaRPr lang="fr-FR"/>
          </a:p>
        </p:txBody>
      </p:sp>
    </p:spTree>
    <p:extLst>
      <p:ext uri="{BB962C8B-B14F-4D97-AF65-F5344CB8AC3E}">
        <p14:creationId xmlns:p14="http://schemas.microsoft.com/office/powerpoint/2010/main" val="255499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D996A79-0DCB-4AD7-B56D-8C9ADE5CFF41}" type="datetimeFigureOut">
              <a:rPr lang="fr-FR" smtClean="0"/>
              <a:t>02/10/2025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915DCDF-7BEE-4967-9ACA-E028DB56F7EF}" type="slidenum">
              <a:rPr lang="fr-FR" smtClean="0"/>
              <a:t>‹N°›</a:t>
            </a:fld>
            <a:endParaRPr lang="fr-FR"/>
          </a:p>
        </p:txBody>
      </p:sp>
    </p:spTree>
    <p:extLst>
      <p:ext uri="{BB962C8B-B14F-4D97-AF65-F5344CB8AC3E}">
        <p14:creationId xmlns:p14="http://schemas.microsoft.com/office/powerpoint/2010/main" val="1581184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8E80068-75A4-2A44-AA9C-B4C3CD5E0907}" type="datetimeFigureOut">
              <a:rPr lang="pt-PT" smtClean="0"/>
              <a:t>02/10/25</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6EE2840-D067-2A4B-A7C5-86555DDA5DB4}" type="slidenum">
              <a:rPr lang="pt-PT" smtClean="0"/>
              <a:t>‹N°›</a:t>
            </a:fld>
            <a:endParaRPr lang="pt-PT"/>
          </a:p>
        </p:txBody>
      </p:sp>
    </p:spTree>
    <p:extLst>
      <p:ext uri="{BB962C8B-B14F-4D97-AF65-F5344CB8AC3E}">
        <p14:creationId xmlns:p14="http://schemas.microsoft.com/office/powerpoint/2010/main" val="3091186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8E80068-75A4-2A44-AA9C-B4C3CD5E0907}" type="datetimeFigureOut">
              <a:rPr lang="pt-PT" smtClean="0"/>
              <a:t>02/10/25</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6EE2840-D067-2A4B-A7C5-86555DDA5DB4}" type="slidenum">
              <a:rPr lang="pt-PT" smtClean="0"/>
              <a:t>‹N°›</a:t>
            </a:fld>
            <a:endParaRPr lang="pt-PT"/>
          </a:p>
        </p:txBody>
      </p:sp>
    </p:spTree>
    <p:extLst>
      <p:ext uri="{BB962C8B-B14F-4D97-AF65-F5344CB8AC3E}">
        <p14:creationId xmlns:p14="http://schemas.microsoft.com/office/powerpoint/2010/main" val="2474197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8E80068-75A4-2A44-AA9C-B4C3CD5E0907}" type="datetimeFigureOut">
              <a:rPr lang="pt-PT" smtClean="0"/>
              <a:t>02/10/25</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6EE2840-D067-2A4B-A7C5-86555DDA5DB4}" type="slidenum">
              <a:rPr lang="pt-PT" smtClean="0"/>
              <a:t>‹N°›</a:t>
            </a:fld>
            <a:endParaRPr lang="pt-PT"/>
          </a:p>
        </p:txBody>
      </p:sp>
    </p:spTree>
    <p:extLst>
      <p:ext uri="{BB962C8B-B14F-4D97-AF65-F5344CB8AC3E}">
        <p14:creationId xmlns:p14="http://schemas.microsoft.com/office/powerpoint/2010/main" val="2210461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8E80068-75A4-2A44-AA9C-B4C3CD5E0907}" type="datetimeFigureOut">
              <a:rPr lang="pt-PT" smtClean="0"/>
              <a:t>02/10/25</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06EE2840-D067-2A4B-A7C5-86555DDA5DB4}" type="slidenum">
              <a:rPr lang="pt-PT" smtClean="0"/>
              <a:t>‹N°›</a:t>
            </a:fld>
            <a:endParaRPr lang="pt-PT"/>
          </a:p>
        </p:txBody>
      </p:sp>
    </p:spTree>
    <p:extLst>
      <p:ext uri="{BB962C8B-B14F-4D97-AF65-F5344CB8AC3E}">
        <p14:creationId xmlns:p14="http://schemas.microsoft.com/office/powerpoint/2010/main" val="85095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8E80068-75A4-2A44-AA9C-B4C3CD5E0907}" type="datetimeFigureOut">
              <a:rPr lang="pt-PT" smtClean="0"/>
              <a:t>02/10/25</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06EE2840-D067-2A4B-A7C5-86555DDA5DB4}" type="slidenum">
              <a:rPr lang="pt-PT" smtClean="0"/>
              <a:t>‹N°›</a:t>
            </a:fld>
            <a:endParaRPr lang="pt-PT"/>
          </a:p>
        </p:txBody>
      </p:sp>
    </p:spTree>
    <p:extLst>
      <p:ext uri="{BB962C8B-B14F-4D97-AF65-F5344CB8AC3E}">
        <p14:creationId xmlns:p14="http://schemas.microsoft.com/office/powerpoint/2010/main" val="229148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8E80068-75A4-2A44-AA9C-B4C3CD5E0907}" type="datetimeFigureOut">
              <a:rPr lang="pt-PT" smtClean="0"/>
              <a:t>02/10/25</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06EE2840-D067-2A4B-A7C5-86555DDA5DB4}" type="slidenum">
              <a:rPr lang="pt-PT" smtClean="0"/>
              <a:t>‹N°›</a:t>
            </a:fld>
            <a:endParaRPr lang="pt-PT"/>
          </a:p>
        </p:txBody>
      </p:sp>
    </p:spTree>
    <p:extLst>
      <p:ext uri="{BB962C8B-B14F-4D97-AF65-F5344CB8AC3E}">
        <p14:creationId xmlns:p14="http://schemas.microsoft.com/office/powerpoint/2010/main" val="3561282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E80068-75A4-2A44-AA9C-B4C3CD5E0907}" type="datetimeFigureOut">
              <a:rPr lang="pt-PT" smtClean="0"/>
              <a:t>02/10/25</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06EE2840-D067-2A4B-A7C5-86555DDA5DB4}" type="slidenum">
              <a:rPr lang="pt-PT" smtClean="0"/>
              <a:t>‹N°›</a:t>
            </a:fld>
            <a:endParaRPr lang="pt-PT"/>
          </a:p>
        </p:txBody>
      </p:sp>
    </p:spTree>
    <p:extLst>
      <p:ext uri="{BB962C8B-B14F-4D97-AF65-F5344CB8AC3E}">
        <p14:creationId xmlns:p14="http://schemas.microsoft.com/office/powerpoint/2010/main" val="4002512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8E80068-75A4-2A44-AA9C-B4C3CD5E0907}" type="datetimeFigureOut">
              <a:rPr lang="pt-PT" smtClean="0"/>
              <a:t>02/10/25</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06EE2840-D067-2A4B-A7C5-86555DDA5DB4}" type="slidenum">
              <a:rPr lang="pt-PT" smtClean="0"/>
              <a:t>‹N°›</a:t>
            </a:fld>
            <a:endParaRPr lang="pt-PT"/>
          </a:p>
        </p:txBody>
      </p:sp>
    </p:spTree>
    <p:extLst>
      <p:ext uri="{BB962C8B-B14F-4D97-AF65-F5344CB8AC3E}">
        <p14:creationId xmlns:p14="http://schemas.microsoft.com/office/powerpoint/2010/main" val="1979579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D996A79-0DCB-4AD7-B56D-8C9ADE5CFF41}" type="datetimeFigureOut">
              <a:rPr lang="fr-FR" smtClean="0"/>
              <a:t>02/10/2025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915DCDF-7BEE-4967-9ACA-E028DB56F7EF}" type="slidenum">
              <a:rPr lang="fr-FR" smtClean="0"/>
              <a:t>‹N°›</a:t>
            </a:fld>
            <a:endParaRPr lang="fr-FR"/>
          </a:p>
        </p:txBody>
      </p:sp>
    </p:spTree>
    <p:extLst>
      <p:ext uri="{BB962C8B-B14F-4D97-AF65-F5344CB8AC3E}">
        <p14:creationId xmlns:p14="http://schemas.microsoft.com/office/powerpoint/2010/main" val="1626201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8E80068-75A4-2A44-AA9C-B4C3CD5E0907}" type="datetimeFigureOut">
              <a:rPr lang="pt-PT" smtClean="0"/>
              <a:t>02/10/25</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06EE2840-D067-2A4B-A7C5-86555DDA5DB4}" type="slidenum">
              <a:rPr lang="pt-PT" smtClean="0"/>
              <a:t>‹N°›</a:t>
            </a:fld>
            <a:endParaRPr lang="pt-PT"/>
          </a:p>
        </p:txBody>
      </p:sp>
    </p:spTree>
    <p:extLst>
      <p:ext uri="{BB962C8B-B14F-4D97-AF65-F5344CB8AC3E}">
        <p14:creationId xmlns:p14="http://schemas.microsoft.com/office/powerpoint/2010/main" val="3721561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8E80068-75A4-2A44-AA9C-B4C3CD5E0907}" type="datetimeFigureOut">
              <a:rPr lang="pt-PT" smtClean="0"/>
              <a:t>02/10/25</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6EE2840-D067-2A4B-A7C5-86555DDA5DB4}" type="slidenum">
              <a:rPr lang="pt-PT" smtClean="0"/>
              <a:t>‹N°›</a:t>
            </a:fld>
            <a:endParaRPr lang="pt-PT"/>
          </a:p>
        </p:txBody>
      </p:sp>
    </p:spTree>
    <p:extLst>
      <p:ext uri="{BB962C8B-B14F-4D97-AF65-F5344CB8AC3E}">
        <p14:creationId xmlns:p14="http://schemas.microsoft.com/office/powerpoint/2010/main" val="256746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8E80068-75A4-2A44-AA9C-B4C3CD5E0907}" type="datetimeFigureOut">
              <a:rPr lang="pt-PT" smtClean="0"/>
              <a:t>02/10/25</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6EE2840-D067-2A4B-A7C5-86555DDA5DB4}" type="slidenum">
              <a:rPr lang="pt-PT" smtClean="0"/>
              <a:t>‹N°›</a:t>
            </a:fld>
            <a:endParaRPr lang="pt-PT"/>
          </a:p>
        </p:txBody>
      </p:sp>
    </p:spTree>
    <p:extLst>
      <p:ext uri="{BB962C8B-B14F-4D97-AF65-F5344CB8AC3E}">
        <p14:creationId xmlns:p14="http://schemas.microsoft.com/office/powerpoint/2010/main" val="3827890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D996A79-0DCB-4AD7-B56D-8C9ADE5CFF41}" type="datetimeFigureOut">
              <a:rPr lang="fr-FR" smtClean="0"/>
              <a:t>02/10/2025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915DCDF-7BEE-4967-9ACA-E028DB56F7EF}" type="slidenum">
              <a:rPr lang="fr-FR" smtClean="0"/>
              <a:t>‹N°›</a:t>
            </a:fld>
            <a:endParaRPr lang="fr-FR"/>
          </a:p>
        </p:txBody>
      </p:sp>
    </p:spTree>
    <p:extLst>
      <p:ext uri="{BB962C8B-B14F-4D97-AF65-F5344CB8AC3E}">
        <p14:creationId xmlns:p14="http://schemas.microsoft.com/office/powerpoint/2010/main" val="85256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D996A79-0DCB-4AD7-B56D-8C9ADE5CFF41}" type="datetimeFigureOut">
              <a:rPr lang="fr-FR" smtClean="0"/>
              <a:t>02/10/2025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915DCDF-7BEE-4967-9ACA-E028DB56F7EF}" type="slidenum">
              <a:rPr lang="fr-FR" smtClean="0"/>
              <a:t>‹N°›</a:t>
            </a:fld>
            <a:endParaRPr lang="fr-FR"/>
          </a:p>
        </p:txBody>
      </p:sp>
    </p:spTree>
    <p:extLst>
      <p:ext uri="{BB962C8B-B14F-4D97-AF65-F5344CB8AC3E}">
        <p14:creationId xmlns:p14="http://schemas.microsoft.com/office/powerpoint/2010/main" val="2392050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D996A79-0DCB-4AD7-B56D-8C9ADE5CFF41}" type="datetimeFigureOut">
              <a:rPr lang="fr-FR" smtClean="0"/>
              <a:t>02/10/2025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915DCDF-7BEE-4967-9ACA-E028DB56F7EF}" type="slidenum">
              <a:rPr lang="fr-FR" smtClean="0"/>
              <a:t>‹N°›</a:t>
            </a:fld>
            <a:endParaRPr lang="fr-FR"/>
          </a:p>
        </p:txBody>
      </p:sp>
    </p:spTree>
    <p:extLst>
      <p:ext uri="{BB962C8B-B14F-4D97-AF65-F5344CB8AC3E}">
        <p14:creationId xmlns:p14="http://schemas.microsoft.com/office/powerpoint/2010/main" val="1274358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D996A79-0DCB-4AD7-B56D-8C9ADE5CFF41}" type="datetimeFigureOut">
              <a:rPr lang="fr-FR" smtClean="0"/>
              <a:t>02/10/2025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915DCDF-7BEE-4967-9ACA-E028DB56F7EF}" type="slidenum">
              <a:rPr lang="fr-FR" smtClean="0"/>
              <a:t>‹N°›</a:t>
            </a:fld>
            <a:endParaRPr lang="fr-FR"/>
          </a:p>
        </p:txBody>
      </p:sp>
    </p:spTree>
    <p:extLst>
      <p:ext uri="{BB962C8B-B14F-4D97-AF65-F5344CB8AC3E}">
        <p14:creationId xmlns:p14="http://schemas.microsoft.com/office/powerpoint/2010/main" val="1410277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96A79-0DCB-4AD7-B56D-8C9ADE5CFF41}" type="datetimeFigureOut">
              <a:rPr lang="fr-FR" smtClean="0"/>
              <a:t>02/10/2025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915DCDF-7BEE-4967-9ACA-E028DB56F7EF}" type="slidenum">
              <a:rPr lang="fr-FR" smtClean="0"/>
              <a:t>‹N°›</a:t>
            </a:fld>
            <a:endParaRPr lang="fr-FR"/>
          </a:p>
        </p:txBody>
      </p:sp>
    </p:spTree>
    <p:extLst>
      <p:ext uri="{BB962C8B-B14F-4D97-AF65-F5344CB8AC3E}">
        <p14:creationId xmlns:p14="http://schemas.microsoft.com/office/powerpoint/2010/main" val="3926265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D996A79-0DCB-4AD7-B56D-8C9ADE5CFF41}" type="datetimeFigureOut">
              <a:rPr lang="fr-FR" smtClean="0"/>
              <a:t>02/10/2025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915DCDF-7BEE-4967-9ACA-E028DB56F7EF}" type="slidenum">
              <a:rPr lang="fr-FR" smtClean="0"/>
              <a:t>‹N°›</a:t>
            </a:fld>
            <a:endParaRPr lang="fr-FR"/>
          </a:p>
        </p:txBody>
      </p:sp>
    </p:spTree>
    <p:extLst>
      <p:ext uri="{BB962C8B-B14F-4D97-AF65-F5344CB8AC3E}">
        <p14:creationId xmlns:p14="http://schemas.microsoft.com/office/powerpoint/2010/main" val="3601615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D996A79-0DCB-4AD7-B56D-8C9ADE5CFF41}" type="datetimeFigureOut">
              <a:rPr lang="fr-FR" smtClean="0"/>
              <a:t>02/10/2025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915DCDF-7BEE-4967-9ACA-E028DB56F7EF}" type="slidenum">
              <a:rPr lang="fr-FR" smtClean="0"/>
              <a:t>‹N°›</a:t>
            </a:fld>
            <a:endParaRPr lang="fr-FR"/>
          </a:p>
        </p:txBody>
      </p:sp>
    </p:spTree>
    <p:extLst>
      <p:ext uri="{BB962C8B-B14F-4D97-AF65-F5344CB8AC3E}">
        <p14:creationId xmlns:p14="http://schemas.microsoft.com/office/powerpoint/2010/main" val="398658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7000">
              <a:schemeClr val="accent6">
                <a:lumMod val="43120"/>
              </a:schemeClr>
            </a:gs>
            <a:gs pos="96000">
              <a:schemeClr val="accent6">
                <a:lumMod val="60000"/>
                <a:lumOff val="40000"/>
              </a:schemeClr>
            </a:gs>
          </a:gsLst>
          <a:lin ang="78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E80068-75A4-2A44-AA9C-B4C3CD5E0907}" type="datetimeFigureOut">
              <a:rPr lang="pt-PT" smtClean="0"/>
              <a:t>02/10/25</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P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EE2840-D067-2A4B-A7C5-86555DDA5DB4}" type="slidenum">
              <a:rPr lang="pt-PT" smtClean="0"/>
              <a:t>‹N°›</a:t>
            </a:fld>
            <a:endParaRPr lang="pt-PT"/>
          </a:p>
        </p:txBody>
      </p:sp>
    </p:spTree>
    <p:extLst>
      <p:ext uri="{BB962C8B-B14F-4D97-AF65-F5344CB8AC3E}">
        <p14:creationId xmlns:p14="http://schemas.microsoft.com/office/powerpoint/2010/main" val="11920613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7000">
              <a:schemeClr val="accent6">
                <a:lumMod val="43120"/>
              </a:schemeClr>
            </a:gs>
            <a:gs pos="96000">
              <a:schemeClr val="accent6">
                <a:lumMod val="60000"/>
                <a:lumOff val="40000"/>
              </a:schemeClr>
            </a:gs>
          </a:gsLst>
          <a:lin ang="78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80068-75A4-2A44-AA9C-B4C3CD5E0907}" type="datetimeFigureOut">
              <a:rPr lang="pt-PT" smtClean="0"/>
              <a:t>02/10/25</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E2840-D067-2A4B-A7C5-86555DDA5DB4}" type="slidenum">
              <a:rPr lang="pt-PT" smtClean="0"/>
              <a:t>‹N°›</a:t>
            </a:fld>
            <a:endParaRPr lang="pt-PT"/>
          </a:p>
        </p:txBody>
      </p:sp>
    </p:spTree>
    <p:extLst>
      <p:ext uri="{BB962C8B-B14F-4D97-AF65-F5344CB8AC3E}">
        <p14:creationId xmlns:p14="http://schemas.microsoft.com/office/powerpoint/2010/main" val="10802209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pat-cvl.fr/etat-davancement-des-demarches-alimentaires-en-region-centre-val-de-loir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89D1601F-16D1-64BC-22A9-9875B639BC5B}"/>
              </a:ext>
            </a:extLst>
          </p:cNvPr>
          <p:cNvSpPr txBox="1"/>
          <p:nvPr/>
        </p:nvSpPr>
        <p:spPr>
          <a:xfrm>
            <a:off x="259150" y="5278790"/>
            <a:ext cx="5985163" cy="969496"/>
          </a:xfrm>
          <a:prstGeom prst="rect">
            <a:avLst/>
          </a:prstGeom>
          <a:noFill/>
        </p:spPr>
        <p:txBody>
          <a:bodyPr wrap="square">
            <a:spAutoFit/>
          </a:bodyPr>
          <a:lstStyle/>
          <a:p>
            <a:pPr algn="ctr"/>
            <a:r>
              <a:rPr lang="fr-FR" sz="2100" b="1"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Rapport d’étonnement</a:t>
            </a:r>
          </a:p>
          <a:p>
            <a:pPr algn="ctr"/>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Bertrand Sajaloli</a:t>
            </a:r>
            <a:endParaRPr lang="fr-FR" dirty="0"/>
          </a:p>
        </p:txBody>
      </p:sp>
      <p:pic>
        <p:nvPicPr>
          <p:cNvPr id="11" name="Image 6" descr="logoCEDETE.jpg">
            <a:extLst>
              <a:ext uri="{FF2B5EF4-FFF2-40B4-BE49-F238E27FC236}">
                <a16:creationId xmlns:a16="http://schemas.microsoft.com/office/drawing/2014/main" id="{AAABA95B-FFF7-0E69-76D7-B1EAA5A02D2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2555" y="5468163"/>
            <a:ext cx="1372295" cy="1114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Image 11" descr="logo univ orleans copie.jpg">
            <a:extLst>
              <a:ext uri="{FF2B5EF4-FFF2-40B4-BE49-F238E27FC236}">
                <a16:creationId xmlns:a16="http://schemas.microsoft.com/office/drawing/2014/main" id="{EEF9B804-7646-B017-DC2D-E86C94923E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7805" y="5473898"/>
            <a:ext cx="1911927" cy="1114381"/>
          </a:xfrm>
          <a:prstGeom prst="rect">
            <a:avLst/>
          </a:prstGeom>
        </p:spPr>
      </p:pic>
      <p:pic>
        <p:nvPicPr>
          <p:cNvPr id="14" name="Image 13">
            <a:extLst>
              <a:ext uri="{FF2B5EF4-FFF2-40B4-BE49-F238E27FC236}">
                <a16:creationId xmlns:a16="http://schemas.microsoft.com/office/drawing/2014/main" id="{0E1983F1-CC04-A75A-6716-862BD7503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913" y="3975037"/>
            <a:ext cx="865734" cy="2607507"/>
          </a:xfrm>
          <a:prstGeom prst="rect">
            <a:avLst/>
          </a:prstGeom>
        </p:spPr>
      </p:pic>
      <p:pic>
        <p:nvPicPr>
          <p:cNvPr id="3" name="Image 2">
            <a:extLst>
              <a:ext uri="{FF2B5EF4-FFF2-40B4-BE49-F238E27FC236}">
                <a16:creationId xmlns:a16="http://schemas.microsoft.com/office/drawing/2014/main" id="{EA6F61D0-2882-4DA4-D21C-F600B0B339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0376" y="269720"/>
            <a:ext cx="5736614" cy="2930679"/>
          </a:xfrm>
          <a:prstGeom prst="rect">
            <a:avLst/>
          </a:prstGeom>
        </p:spPr>
      </p:pic>
      <p:sp>
        <p:nvSpPr>
          <p:cNvPr id="2" name="ZoneTexte 1">
            <a:extLst>
              <a:ext uri="{FF2B5EF4-FFF2-40B4-BE49-F238E27FC236}">
                <a16:creationId xmlns:a16="http://schemas.microsoft.com/office/drawing/2014/main" id="{E786EA57-6137-5A65-ED0A-BF3A1962A426}"/>
              </a:ext>
            </a:extLst>
          </p:cNvPr>
          <p:cNvSpPr txBox="1"/>
          <p:nvPr/>
        </p:nvSpPr>
        <p:spPr>
          <a:xfrm>
            <a:off x="916046" y="3568971"/>
            <a:ext cx="5985163" cy="738664"/>
          </a:xfrm>
          <a:prstGeom prst="rect">
            <a:avLst/>
          </a:prstGeom>
          <a:noFill/>
        </p:spPr>
        <p:txBody>
          <a:bodyPr wrap="square">
            <a:spAutoFit/>
          </a:bodyPr>
          <a:lstStyle/>
          <a:p>
            <a:pPr algn="ctr"/>
            <a:r>
              <a:rPr lang="fr-FR" sz="2100" b="1"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Hôtel Dupanloup, Orléans</a:t>
            </a:r>
          </a:p>
          <a:p>
            <a:pPr algn="ctr"/>
            <a:r>
              <a:rPr lang="fr-FR" sz="21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 septembre 2025</a:t>
            </a:r>
            <a:endParaRPr lang="fr-FR" dirty="0"/>
          </a:p>
        </p:txBody>
      </p:sp>
    </p:spTree>
    <p:extLst>
      <p:ext uri="{BB962C8B-B14F-4D97-AF65-F5344CB8AC3E}">
        <p14:creationId xmlns:p14="http://schemas.microsoft.com/office/powerpoint/2010/main" val="479981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4C41F9D-7A4E-0C9D-BFD8-C3B71A7C19E3}"/>
              </a:ext>
            </a:extLst>
          </p:cNvPr>
          <p:cNvPicPr>
            <a:picLocks noChangeAspect="1"/>
          </p:cNvPicPr>
          <p:nvPr/>
        </p:nvPicPr>
        <p:blipFill>
          <a:blip r:embed="rId3"/>
          <a:stretch>
            <a:fillRect/>
          </a:stretch>
        </p:blipFill>
        <p:spPr>
          <a:xfrm>
            <a:off x="2077845" y="857250"/>
            <a:ext cx="7151087" cy="5143500"/>
          </a:xfrm>
          <a:prstGeom prst="rect">
            <a:avLst/>
          </a:prstGeom>
        </p:spPr>
      </p:pic>
      <p:sp>
        <p:nvSpPr>
          <p:cNvPr id="6" name="ZoneTexte 5">
            <a:extLst>
              <a:ext uri="{FF2B5EF4-FFF2-40B4-BE49-F238E27FC236}">
                <a16:creationId xmlns:a16="http://schemas.microsoft.com/office/drawing/2014/main" id="{62EFE90D-2C48-6169-3253-46FA1B1AD9E1}"/>
              </a:ext>
            </a:extLst>
          </p:cNvPr>
          <p:cNvSpPr txBox="1"/>
          <p:nvPr/>
        </p:nvSpPr>
        <p:spPr>
          <a:xfrm>
            <a:off x="221659" y="427227"/>
            <a:ext cx="1771255" cy="2677656"/>
          </a:xfrm>
          <a:prstGeom prst="rect">
            <a:avLst/>
          </a:prstGeom>
          <a:noFill/>
        </p:spPr>
        <p:txBody>
          <a:bodyPr wrap="square" rtlCol="0">
            <a:spAutoFit/>
          </a:bodyPr>
          <a:lstStyle/>
          <a:p>
            <a:r>
              <a:rPr lang="fr-FR" sz="2400" b="1" dirty="0">
                <a:solidFill>
                  <a:srgbClr val="FFC000"/>
                </a:solidFill>
                <a:latin typeface="Calibri" panose="020F0502020204030204" pitchFamily="34" charset="0"/>
                <a:ea typeface="Calibri" panose="020F0502020204030204" pitchFamily="34" charset="0"/>
                <a:cs typeface="Calibri" panose="020F0502020204030204" pitchFamily="34" charset="0"/>
              </a:rPr>
              <a:t>État des lieux des PAT en région Centre Val de Loire en 2024</a:t>
            </a:r>
          </a:p>
        </p:txBody>
      </p:sp>
      <p:sp>
        <p:nvSpPr>
          <p:cNvPr id="8" name="ZoneTexte 7">
            <a:extLst>
              <a:ext uri="{FF2B5EF4-FFF2-40B4-BE49-F238E27FC236}">
                <a16:creationId xmlns:a16="http://schemas.microsoft.com/office/drawing/2014/main" id="{3CAB8AD0-317A-F971-2DB5-AA88AD7DE187}"/>
              </a:ext>
            </a:extLst>
          </p:cNvPr>
          <p:cNvSpPr txBox="1"/>
          <p:nvPr/>
        </p:nvSpPr>
        <p:spPr>
          <a:xfrm>
            <a:off x="7066155" y="5294048"/>
            <a:ext cx="2092593" cy="669414"/>
          </a:xfrm>
          <a:prstGeom prst="rect">
            <a:avLst/>
          </a:prstGeom>
          <a:noFill/>
        </p:spPr>
        <p:txBody>
          <a:bodyPr wrap="square">
            <a:spAutoFit/>
          </a:bodyPr>
          <a:lstStyle/>
          <a:p>
            <a:r>
              <a:rPr lang="fr-FR" sz="750" dirty="0">
                <a:latin typeface="Calibri" panose="020F0502020204030204" pitchFamily="34" charset="0"/>
                <a:ea typeface="Calibri" panose="020F0502020204030204" pitchFamily="34" charset="0"/>
                <a:cs typeface="Calibri" panose="020F0502020204030204" pitchFamily="34" charset="0"/>
                <a:hlinkClick r:id="rId4"/>
              </a:rPr>
              <a:t>https://www.pat-cvl.fr/etat-davancement-des-demarches-alimentaires-en-region-centre-val-de-loire/</a:t>
            </a:r>
            <a:endParaRPr lang="fr-FR" sz="750" dirty="0">
              <a:latin typeface="Calibri" panose="020F0502020204030204" pitchFamily="34" charset="0"/>
              <a:ea typeface="Calibri" panose="020F0502020204030204" pitchFamily="34" charset="0"/>
              <a:cs typeface="Calibri" panose="020F0502020204030204" pitchFamily="34" charset="0"/>
            </a:endParaRPr>
          </a:p>
          <a:p>
            <a:endParaRPr lang="fr-FR" sz="750" dirty="0">
              <a:latin typeface="Calibri" panose="020F0502020204030204" pitchFamily="34" charset="0"/>
              <a:ea typeface="Calibri" panose="020F0502020204030204" pitchFamily="34" charset="0"/>
              <a:cs typeface="Calibri" panose="020F0502020204030204" pitchFamily="34" charset="0"/>
            </a:endParaRPr>
          </a:p>
          <a:p>
            <a:r>
              <a:rPr lang="fr-FR" sz="750" dirty="0">
                <a:latin typeface="Calibri" panose="020F0502020204030204" pitchFamily="34" charset="0"/>
                <a:ea typeface="Calibri" panose="020F0502020204030204" pitchFamily="34" charset="0"/>
                <a:cs typeface="Calibri" panose="020F0502020204030204" pitchFamily="34" charset="0"/>
              </a:rPr>
              <a:t>Consulté le 16/05/2025</a:t>
            </a:r>
          </a:p>
        </p:txBody>
      </p:sp>
      <p:sp>
        <p:nvSpPr>
          <p:cNvPr id="2" name="Titre 1">
            <a:extLst>
              <a:ext uri="{FF2B5EF4-FFF2-40B4-BE49-F238E27FC236}">
                <a16:creationId xmlns:a16="http://schemas.microsoft.com/office/drawing/2014/main" id="{5E07FBE4-4F04-31AF-63A8-C6510E9787AB}"/>
              </a:ext>
            </a:extLst>
          </p:cNvPr>
          <p:cNvSpPr>
            <a:spLocks noGrp="1"/>
          </p:cNvSpPr>
          <p:nvPr>
            <p:ph type="title"/>
          </p:nvPr>
        </p:nvSpPr>
        <p:spPr>
          <a:xfrm>
            <a:off x="2400005" y="2101722"/>
            <a:ext cx="1533668" cy="1015460"/>
          </a:xfrm>
        </p:spPr>
        <p:txBody>
          <a:bodyPr>
            <a:normAutofit fontScale="90000"/>
          </a:bodyPr>
          <a:lstStyle/>
          <a:p>
            <a:r>
              <a:rPr lang="fr-FR" sz="1050" b="1" dirty="0">
                <a:latin typeface="Calibri" panose="020F0502020204030204" pitchFamily="34" charset="0"/>
                <a:ea typeface="Calibri" panose="020F0502020204030204" pitchFamily="34" charset="0"/>
                <a:cs typeface="Calibri" panose="020F0502020204030204" pitchFamily="34" charset="0"/>
              </a:rPr>
              <a:t>30 territoires avec PAT  </a:t>
            </a:r>
            <a:br>
              <a:rPr lang="fr-FR" sz="1050" b="1" dirty="0">
                <a:latin typeface="Calibri" panose="020F0502020204030204" pitchFamily="34" charset="0"/>
                <a:ea typeface="Calibri" panose="020F0502020204030204" pitchFamily="34" charset="0"/>
                <a:cs typeface="Calibri" panose="020F0502020204030204" pitchFamily="34" charset="0"/>
              </a:rPr>
            </a:br>
            <a:r>
              <a:rPr lang="fr-FR" sz="1050" b="1" dirty="0">
                <a:latin typeface="Calibri" panose="020F0502020204030204" pitchFamily="34" charset="0"/>
                <a:ea typeface="Calibri" panose="020F0502020204030204" pitchFamily="34" charset="0"/>
                <a:cs typeface="Calibri" panose="020F0502020204030204" pitchFamily="34" charset="0"/>
              </a:rPr>
              <a:t>Dont 25 reconnus par le ministère de l’Agriculture et de la Souveraineté alimentaire.</a:t>
            </a:r>
            <a:br>
              <a:rPr lang="fr-FR" sz="1050" b="1" dirty="0">
                <a:latin typeface="Calibri" panose="020F0502020204030204" pitchFamily="34" charset="0"/>
                <a:ea typeface="Calibri" panose="020F0502020204030204" pitchFamily="34" charset="0"/>
                <a:cs typeface="Calibri" panose="020F0502020204030204" pitchFamily="34" charset="0"/>
              </a:rPr>
            </a:br>
            <a:r>
              <a:rPr lang="fr-FR" sz="1050" b="1" dirty="0">
                <a:latin typeface="Calibri" panose="020F0502020204030204" pitchFamily="34" charset="0"/>
                <a:ea typeface="Calibri" panose="020F0502020204030204" pitchFamily="34" charset="0"/>
                <a:cs typeface="Calibri" panose="020F0502020204030204" pitchFamily="34" charset="0"/>
              </a:rPr>
              <a:t>Dont 7 labellisés niveau 2</a:t>
            </a:r>
          </a:p>
        </p:txBody>
      </p:sp>
      <p:pic>
        <p:nvPicPr>
          <p:cNvPr id="3" name="Image 2">
            <a:extLst>
              <a:ext uri="{FF2B5EF4-FFF2-40B4-BE49-F238E27FC236}">
                <a16:creationId xmlns:a16="http://schemas.microsoft.com/office/drawing/2014/main" id="{5DADFECD-1372-0A77-A696-B73DC4CB03F9}"/>
              </a:ext>
            </a:extLst>
          </p:cNvPr>
          <p:cNvPicPr>
            <a:picLocks noChangeAspect="1"/>
          </p:cNvPicPr>
          <p:nvPr/>
        </p:nvPicPr>
        <p:blipFill>
          <a:blip r:embed="rId5"/>
          <a:stretch>
            <a:fillRect/>
          </a:stretch>
        </p:blipFill>
        <p:spPr>
          <a:xfrm>
            <a:off x="7704561" y="1036873"/>
            <a:ext cx="1439440" cy="1089033"/>
          </a:xfrm>
          <a:prstGeom prst="rect">
            <a:avLst/>
          </a:prstGeom>
        </p:spPr>
      </p:pic>
      <p:pic>
        <p:nvPicPr>
          <p:cNvPr id="4" name="Image 3">
            <a:extLst>
              <a:ext uri="{FF2B5EF4-FFF2-40B4-BE49-F238E27FC236}">
                <a16:creationId xmlns:a16="http://schemas.microsoft.com/office/drawing/2014/main" id="{3CDC80B6-51C0-6BE6-3ED9-3461999640E1}"/>
              </a:ext>
            </a:extLst>
          </p:cNvPr>
          <p:cNvPicPr>
            <a:picLocks noChangeAspect="1"/>
          </p:cNvPicPr>
          <p:nvPr/>
        </p:nvPicPr>
        <p:blipFill>
          <a:blip r:embed="rId6"/>
          <a:stretch>
            <a:fillRect/>
          </a:stretch>
        </p:blipFill>
        <p:spPr>
          <a:xfrm>
            <a:off x="0" y="3393804"/>
            <a:ext cx="1050892" cy="912775"/>
          </a:xfrm>
          <a:prstGeom prst="rect">
            <a:avLst/>
          </a:prstGeom>
        </p:spPr>
      </p:pic>
      <p:pic>
        <p:nvPicPr>
          <p:cNvPr id="7" name="Image 6">
            <a:extLst>
              <a:ext uri="{FF2B5EF4-FFF2-40B4-BE49-F238E27FC236}">
                <a16:creationId xmlns:a16="http://schemas.microsoft.com/office/drawing/2014/main" id="{44FDACAE-4F0E-82AF-FA88-100B7467F15C}"/>
              </a:ext>
            </a:extLst>
          </p:cNvPr>
          <p:cNvPicPr>
            <a:picLocks noChangeAspect="1"/>
          </p:cNvPicPr>
          <p:nvPr/>
        </p:nvPicPr>
        <p:blipFill>
          <a:blip r:embed="rId7"/>
          <a:stretch>
            <a:fillRect/>
          </a:stretch>
        </p:blipFill>
        <p:spPr>
          <a:xfrm>
            <a:off x="7375" y="4343960"/>
            <a:ext cx="2103302" cy="1051652"/>
          </a:xfrm>
          <a:prstGeom prst="rect">
            <a:avLst/>
          </a:prstGeom>
        </p:spPr>
      </p:pic>
      <p:pic>
        <p:nvPicPr>
          <p:cNvPr id="9" name="Image 8">
            <a:extLst>
              <a:ext uri="{FF2B5EF4-FFF2-40B4-BE49-F238E27FC236}">
                <a16:creationId xmlns:a16="http://schemas.microsoft.com/office/drawing/2014/main" id="{AE3D0045-81D0-17BF-9C01-CA298F879749}"/>
              </a:ext>
            </a:extLst>
          </p:cNvPr>
          <p:cNvPicPr>
            <a:picLocks noChangeAspect="1"/>
          </p:cNvPicPr>
          <p:nvPr/>
        </p:nvPicPr>
        <p:blipFill>
          <a:blip r:embed="rId8"/>
          <a:stretch>
            <a:fillRect/>
          </a:stretch>
        </p:blipFill>
        <p:spPr>
          <a:xfrm>
            <a:off x="0" y="5435455"/>
            <a:ext cx="1995978" cy="565295"/>
          </a:xfrm>
          <a:prstGeom prst="rect">
            <a:avLst/>
          </a:prstGeom>
        </p:spPr>
      </p:pic>
    </p:spTree>
    <p:extLst>
      <p:ext uri="{BB962C8B-B14F-4D97-AF65-F5344CB8AC3E}">
        <p14:creationId xmlns:p14="http://schemas.microsoft.com/office/powerpoint/2010/main" val="3419142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9912857-64DC-1E06-C169-86AADFC28AD5}"/>
              </a:ext>
            </a:extLst>
          </p:cNvPr>
          <p:cNvPicPr>
            <a:picLocks noChangeAspect="1"/>
          </p:cNvPicPr>
          <p:nvPr/>
        </p:nvPicPr>
        <p:blipFill>
          <a:blip r:embed="rId3"/>
          <a:stretch>
            <a:fillRect/>
          </a:stretch>
        </p:blipFill>
        <p:spPr>
          <a:xfrm>
            <a:off x="172970" y="1219587"/>
            <a:ext cx="5734121" cy="3751781"/>
          </a:xfrm>
          <a:prstGeom prst="rect">
            <a:avLst/>
          </a:prstGeom>
        </p:spPr>
      </p:pic>
      <p:sp>
        <p:nvSpPr>
          <p:cNvPr id="6" name="ZoneTexte 5">
            <a:extLst>
              <a:ext uri="{FF2B5EF4-FFF2-40B4-BE49-F238E27FC236}">
                <a16:creationId xmlns:a16="http://schemas.microsoft.com/office/drawing/2014/main" id="{8EE34C60-8FFC-2170-B1F3-16A94821C067}"/>
              </a:ext>
            </a:extLst>
          </p:cNvPr>
          <p:cNvSpPr txBox="1"/>
          <p:nvPr/>
        </p:nvSpPr>
        <p:spPr>
          <a:xfrm>
            <a:off x="6019517" y="774900"/>
            <a:ext cx="3124483" cy="5078313"/>
          </a:xfrm>
          <a:prstGeom prst="rect">
            <a:avLst/>
          </a:prstGeom>
          <a:noFill/>
        </p:spPr>
        <p:txBody>
          <a:bodyPr wrap="square" rtlCol="0">
            <a:spAutoFit/>
          </a:bodyPr>
          <a:lstStyle/>
          <a:p>
            <a:pPr algn="just"/>
            <a:r>
              <a:rPr lang="fr-FR" b="1" dirty="0">
                <a:solidFill>
                  <a:srgbClr val="FFC000"/>
                </a:solidFill>
                <a:latin typeface="Calibri" panose="020F0502020204030204" pitchFamily="34" charset="0"/>
                <a:ea typeface="Calibri" panose="020F0502020204030204" pitchFamily="34" charset="0"/>
                <a:cs typeface="Calibri" panose="020F0502020204030204" pitchFamily="34" charset="0"/>
              </a:rPr>
              <a:t>Selon le dernier bilan annuel d’avancement des PAT réalisé par </a:t>
            </a:r>
            <a:r>
              <a:rPr lang="fr-FR" b="1" dirty="0" err="1">
                <a:solidFill>
                  <a:srgbClr val="FFC000"/>
                </a:solidFill>
                <a:latin typeface="Calibri" panose="020F0502020204030204" pitchFamily="34" charset="0"/>
                <a:ea typeface="Calibri" panose="020F0502020204030204" pitchFamily="34" charset="0"/>
                <a:cs typeface="Calibri" panose="020F0502020204030204" pitchFamily="34" charset="0"/>
              </a:rPr>
              <a:t>InPACT</a:t>
            </a:r>
            <a:r>
              <a:rPr lang="fr-FR" b="1" dirty="0">
                <a:solidFill>
                  <a:srgbClr val="FFC000"/>
                </a:solidFill>
                <a:latin typeface="Calibri" panose="020F0502020204030204" pitchFamily="34" charset="0"/>
                <a:ea typeface="Calibri" panose="020F0502020204030204" pitchFamily="34" charset="0"/>
                <a:cs typeface="Calibri" panose="020F0502020204030204" pitchFamily="34" charset="0"/>
              </a:rPr>
              <a:t> Centre (situation 2023) :</a:t>
            </a:r>
          </a:p>
          <a:p>
            <a:pPr algn="just"/>
            <a:endParaRPr lang="fr-FR"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algn="just"/>
            <a:r>
              <a:rPr lang="fr-FR" b="1" dirty="0">
                <a:solidFill>
                  <a:srgbClr val="FFC000"/>
                </a:solidFill>
                <a:latin typeface="Calibri" panose="020F0502020204030204" pitchFamily="34" charset="0"/>
                <a:ea typeface="Calibri" panose="020F0502020204030204" pitchFamily="34" charset="0"/>
                <a:cs typeface="Calibri" panose="020F0502020204030204" pitchFamily="34" charset="0"/>
              </a:rPr>
              <a:t>Des actions très centrées sur l’économie alimentaire et notamment sur la restauration collective pour s’aligner avec la loi </a:t>
            </a:r>
            <a:r>
              <a:rPr lang="fr-FR" b="1" dirty="0" err="1">
                <a:solidFill>
                  <a:srgbClr val="FFC000"/>
                </a:solidFill>
                <a:latin typeface="Calibri" panose="020F0502020204030204" pitchFamily="34" charset="0"/>
                <a:ea typeface="Calibri" panose="020F0502020204030204" pitchFamily="34" charset="0"/>
                <a:cs typeface="Calibri" panose="020F0502020204030204" pitchFamily="34" charset="0"/>
              </a:rPr>
              <a:t>EGalim</a:t>
            </a:r>
            <a:r>
              <a:rPr lang="fr-FR" b="1" dirty="0">
                <a:solidFill>
                  <a:srgbClr val="FFC000"/>
                </a:solidFill>
                <a:latin typeface="Calibri" panose="020F0502020204030204" pitchFamily="34" charset="0"/>
                <a:ea typeface="Calibri" panose="020F0502020204030204" pitchFamily="34" charset="0"/>
                <a:cs typeface="Calibri" panose="020F0502020204030204" pitchFamily="34" charset="0"/>
              </a:rPr>
              <a:t>. </a:t>
            </a:r>
          </a:p>
          <a:p>
            <a:pPr algn="just"/>
            <a:endParaRPr lang="fr-FR"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algn="just"/>
            <a:r>
              <a:rPr lang="fr-FR" b="1" dirty="0">
                <a:solidFill>
                  <a:srgbClr val="FFC000"/>
                </a:solidFill>
                <a:latin typeface="Calibri" panose="020F0502020204030204" pitchFamily="34" charset="0"/>
                <a:ea typeface="Calibri" panose="020F0502020204030204" pitchFamily="34" charset="0"/>
                <a:cs typeface="Calibri" panose="020F0502020204030204" pitchFamily="34" charset="0"/>
              </a:rPr>
              <a:t>Les actions de prévention du GA apparaissent comme sous-élément très discrets de « nutrition santé » et actions dans les écoles, ou « environnement-déchets »….</a:t>
            </a:r>
          </a:p>
          <a:p>
            <a:pPr algn="just"/>
            <a:endParaRPr lang="fr-FR"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097E1AD5-09A1-FF7A-3CF1-57681220149A}"/>
              </a:ext>
            </a:extLst>
          </p:cNvPr>
          <p:cNvSpPr txBox="1"/>
          <p:nvPr/>
        </p:nvSpPr>
        <p:spPr>
          <a:xfrm>
            <a:off x="285396" y="214630"/>
            <a:ext cx="8543811" cy="461665"/>
          </a:xfrm>
          <a:prstGeom prst="rect">
            <a:avLst/>
          </a:prstGeom>
          <a:noFill/>
        </p:spPr>
        <p:txBody>
          <a:bodyPr wrap="square" rtlCol="0">
            <a:spAutoFit/>
          </a:bodyPr>
          <a:lstStyle/>
          <a:p>
            <a:r>
              <a:rPr lang="fr-FR" sz="2400" b="1" dirty="0">
                <a:solidFill>
                  <a:srgbClr val="FFC000"/>
                </a:solidFill>
                <a:latin typeface="Calibri" panose="020F0502020204030204" pitchFamily="34" charset="0"/>
                <a:ea typeface="Calibri" panose="020F0502020204030204" pitchFamily="34" charset="0"/>
                <a:cs typeface="Calibri" panose="020F0502020204030204" pitchFamily="34" charset="0"/>
              </a:rPr>
              <a:t>Rapport de suivi des PAT en région Centre Val  de Loire (2023)</a:t>
            </a:r>
          </a:p>
        </p:txBody>
      </p:sp>
      <p:sp>
        <p:nvSpPr>
          <p:cNvPr id="4" name="ZoneTexte 3">
            <a:extLst>
              <a:ext uri="{FF2B5EF4-FFF2-40B4-BE49-F238E27FC236}">
                <a16:creationId xmlns:a16="http://schemas.microsoft.com/office/drawing/2014/main" id="{5A06096F-4E38-098E-3DBD-0ABECCB167E6}"/>
              </a:ext>
            </a:extLst>
          </p:cNvPr>
          <p:cNvSpPr txBox="1"/>
          <p:nvPr/>
        </p:nvSpPr>
        <p:spPr>
          <a:xfrm>
            <a:off x="211412" y="810283"/>
            <a:ext cx="5734121" cy="430887"/>
          </a:xfrm>
          <a:prstGeom prst="rect">
            <a:avLst/>
          </a:prstGeom>
          <a:noFill/>
        </p:spPr>
        <p:txBody>
          <a:bodyPr wrap="square">
            <a:spAutoFit/>
          </a:bodyPr>
          <a:lstStyle/>
          <a:p>
            <a:pPr algn="just"/>
            <a:r>
              <a:rPr lang="fr-FR" sz="1100" b="1" dirty="0">
                <a:solidFill>
                  <a:srgbClr val="FFC000"/>
                </a:solidFill>
                <a:latin typeface="Calibri" panose="020F0502020204030204" pitchFamily="34" charset="0"/>
                <a:ea typeface="Calibri" panose="020F0502020204030204" pitchFamily="34" charset="0"/>
                <a:cs typeface="Calibri" panose="020F0502020204030204" pitchFamily="34" charset="0"/>
              </a:rPr>
              <a:t>Rapport annuel de suivi des PAT en Centre Val  de Loire et Base de données « France PAT sur L’Observatoire national des PAT et réseau régional PAT CVL</a:t>
            </a:r>
          </a:p>
        </p:txBody>
      </p:sp>
      <p:sp>
        <p:nvSpPr>
          <p:cNvPr id="9" name="ZoneTexte 8">
            <a:extLst>
              <a:ext uri="{FF2B5EF4-FFF2-40B4-BE49-F238E27FC236}">
                <a16:creationId xmlns:a16="http://schemas.microsoft.com/office/drawing/2014/main" id="{612CD80D-E363-943F-1D11-1C1C74EB0FCA}"/>
              </a:ext>
            </a:extLst>
          </p:cNvPr>
          <p:cNvSpPr txBox="1"/>
          <p:nvPr/>
        </p:nvSpPr>
        <p:spPr>
          <a:xfrm>
            <a:off x="172969" y="5309053"/>
            <a:ext cx="5734121" cy="1477328"/>
          </a:xfrm>
          <a:prstGeom prst="rect">
            <a:avLst/>
          </a:prstGeom>
          <a:noFill/>
        </p:spPr>
        <p:txBody>
          <a:bodyPr wrap="square">
            <a:spAutoFit/>
          </a:bodyPr>
          <a:lstStyle/>
          <a:p>
            <a:pPr algn="just"/>
            <a:r>
              <a:rPr lang="fr-FR" b="1" dirty="0">
                <a:solidFill>
                  <a:srgbClr val="FFC000"/>
                </a:solidFill>
                <a:latin typeface="Calibri" panose="020F0502020204030204" pitchFamily="34" charset="0"/>
                <a:ea typeface="Calibri" panose="020F0502020204030204" pitchFamily="34" charset="0"/>
                <a:cs typeface="Calibri" panose="020F0502020204030204" pitchFamily="34" charset="0"/>
              </a:rPr>
              <a:t>Les actions de « Justice alimentaire » relèvent encore souvent d’études (cartographie/inventaire), mais aussi du recensement d’actions déjà en place comme « jardins partagés » et en émergence</a:t>
            </a:r>
          </a:p>
          <a:p>
            <a:pPr algn="just"/>
            <a:endParaRPr lang="fr-FR"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1E4C167C-F2A2-0782-5820-181E57C40721}"/>
              </a:ext>
            </a:extLst>
          </p:cNvPr>
          <p:cNvSpPr txBox="1"/>
          <p:nvPr/>
        </p:nvSpPr>
        <p:spPr>
          <a:xfrm>
            <a:off x="6145967" y="5720040"/>
            <a:ext cx="2915587" cy="923330"/>
          </a:xfrm>
          <a:prstGeom prst="rect">
            <a:avLst/>
          </a:prstGeom>
          <a:noFill/>
        </p:spPr>
        <p:txBody>
          <a:bodyPr wrap="square">
            <a:spAutoFit/>
          </a:bodyPr>
          <a:lstStyle/>
          <a:p>
            <a:pPr algn="just"/>
            <a:r>
              <a:rPr lang="fr-FR" b="1" dirty="0">
                <a:solidFill>
                  <a:srgbClr val="FFC000"/>
                </a:solidFill>
                <a:latin typeface="Calibri" panose="020F0502020204030204" pitchFamily="34" charset="0"/>
                <a:ea typeface="Calibri" panose="020F0502020204030204" pitchFamily="34" charset="0"/>
                <a:cs typeface="Calibri" panose="020F0502020204030204" pitchFamily="34" charset="0"/>
              </a:rPr>
              <a:t>Une certaine dispersion des actions et des acteurs locaux manque de « réseaux ». </a:t>
            </a:r>
          </a:p>
        </p:txBody>
      </p:sp>
    </p:spTree>
    <p:extLst>
      <p:ext uri="{BB962C8B-B14F-4D97-AF65-F5344CB8AC3E}">
        <p14:creationId xmlns:p14="http://schemas.microsoft.com/office/powerpoint/2010/main" val="2229737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E96D0-7E82-1524-F0C3-F0DFC613171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2266F30-362D-B597-115A-9AE82EB09E93}"/>
              </a:ext>
            </a:extLst>
          </p:cNvPr>
          <p:cNvSpPr txBox="1"/>
          <p:nvPr/>
        </p:nvSpPr>
        <p:spPr>
          <a:xfrm>
            <a:off x="349135" y="226814"/>
            <a:ext cx="4572000" cy="461665"/>
          </a:xfrm>
          <a:prstGeom prst="rect">
            <a:avLst/>
          </a:prstGeom>
          <a:noFill/>
        </p:spPr>
        <p:txBody>
          <a:bodyPr wrap="square">
            <a:spAutoFit/>
          </a:bodyPr>
          <a:lstStyle/>
          <a:p>
            <a:r>
              <a:rPr lang="fr-FR" sz="2400" b="1" dirty="0">
                <a:solidFill>
                  <a:srgbClr val="FFC000"/>
                </a:solidFill>
                <a:latin typeface="Calibri" panose="020F0502020204030204" pitchFamily="34" charset="0"/>
                <a:ea typeface="Calibri" panose="020F0502020204030204" pitchFamily="34" charset="0"/>
                <a:cs typeface="Calibri" panose="020F0502020204030204" pitchFamily="34" charset="0"/>
              </a:rPr>
              <a:t>CONCLUSION</a:t>
            </a:r>
            <a:endParaRPr lang="fr-FR" sz="2400" dirty="0"/>
          </a:p>
        </p:txBody>
      </p:sp>
      <p:sp>
        <p:nvSpPr>
          <p:cNvPr id="6" name="ZoneTexte 5">
            <a:extLst>
              <a:ext uri="{FF2B5EF4-FFF2-40B4-BE49-F238E27FC236}">
                <a16:creationId xmlns:a16="http://schemas.microsoft.com/office/drawing/2014/main" id="{A26A5FED-3533-0D87-244C-A7219BD168B9}"/>
              </a:ext>
            </a:extLst>
          </p:cNvPr>
          <p:cNvSpPr txBox="1"/>
          <p:nvPr/>
        </p:nvSpPr>
        <p:spPr>
          <a:xfrm>
            <a:off x="423948" y="961152"/>
            <a:ext cx="8420793" cy="6740307"/>
          </a:xfrm>
          <a:prstGeom prst="rect">
            <a:avLst/>
          </a:prstGeom>
          <a:noFill/>
        </p:spPr>
        <p:txBody>
          <a:bodyPr wrap="square">
            <a:spAutoFit/>
          </a:bodyPr>
          <a:lstStyle/>
          <a:p>
            <a:pPr marL="342900" indent="-342900">
              <a:buAutoNum type="arabicPeriod"/>
            </a:pPr>
            <a:r>
              <a:rPr lang="fr-FR" sz="1800" b="1" dirty="0">
                <a:solidFill>
                  <a:srgbClr val="FFC000"/>
                </a:solidFill>
                <a:latin typeface="Calibri" panose="020F0502020204030204" pitchFamily="34" charset="0"/>
                <a:cs typeface="Calibri" panose="020F0502020204030204" pitchFamily="34" charset="0"/>
              </a:rPr>
              <a:t>Difficulté de « faire réseau » en raison des concurrences, de l’éclatement des structures et des niveaux de compétence, d’où importance de l’animation des PAT effectuée par </a:t>
            </a:r>
            <a:r>
              <a:rPr lang="fr-FR" sz="1800" b="1" dirty="0" err="1">
                <a:solidFill>
                  <a:srgbClr val="FFC000"/>
                </a:solidFill>
                <a:latin typeface="Calibri" panose="020F0502020204030204" pitchFamily="34" charset="0"/>
                <a:cs typeface="Calibri" panose="020F0502020204030204" pitchFamily="34" charset="0"/>
              </a:rPr>
              <a:t>ImPact</a:t>
            </a:r>
            <a:endParaRPr lang="fr-FR" sz="1800" b="1" dirty="0">
              <a:solidFill>
                <a:srgbClr val="FFC000"/>
              </a:solidFill>
              <a:latin typeface="Calibri" panose="020F0502020204030204" pitchFamily="34" charset="0"/>
              <a:cs typeface="Calibri" panose="020F0502020204030204" pitchFamily="34" charset="0"/>
            </a:endParaRPr>
          </a:p>
          <a:p>
            <a:pPr marL="342900" indent="-342900">
              <a:buAutoNum type="arabicPeriod"/>
            </a:pPr>
            <a:r>
              <a:rPr lang="fr-FR" b="1" dirty="0">
                <a:solidFill>
                  <a:srgbClr val="FFC000"/>
                </a:solidFill>
                <a:latin typeface="Calibri" panose="020F0502020204030204" pitchFamily="34" charset="0"/>
                <a:cs typeface="Calibri" panose="020F0502020204030204" pitchFamily="34" charset="0"/>
              </a:rPr>
              <a:t>Difficulté d’intégrer les secteurs amont et aval dans la mise en œuvre de l’alimentation durable</a:t>
            </a:r>
          </a:p>
          <a:p>
            <a:pPr marL="342900" indent="-342900">
              <a:buAutoNum type="arabicPeriod"/>
            </a:pPr>
            <a:r>
              <a:rPr lang="fr-FR" b="1" dirty="0">
                <a:solidFill>
                  <a:srgbClr val="FFC000"/>
                </a:solidFill>
                <a:latin typeface="Calibri" panose="020F0502020204030204" pitchFamily="34" charset="0"/>
                <a:cs typeface="Calibri" panose="020F0502020204030204" pitchFamily="34" charset="0"/>
              </a:rPr>
              <a:t>Non prise en compte des caractéristiques sociales et culturelles des aidés et des consommateurs (ménages âgés en milieu rural versus famille monoparentale avec jeunes enfants en milieu urbain)</a:t>
            </a:r>
          </a:p>
          <a:p>
            <a:pPr marL="342900" indent="-342900">
              <a:buAutoNum type="arabicPeriod"/>
            </a:pPr>
            <a:endParaRPr lang="fr-FR" b="1" dirty="0">
              <a:solidFill>
                <a:srgbClr val="FFC000"/>
              </a:solidFill>
              <a:latin typeface="Calibri" panose="020F0502020204030204" pitchFamily="34" charset="0"/>
              <a:cs typeface="Calibri" panose="020F0502020204030204" pitchFamily="34" charset="0"/>
            </a:endParaRPr>
          </a:p>
          <a:p>
            <a:r>
              <a:rPr lang="fr-FR" b="1" dirty="0">
                <a:solidFill>
                  <a:srgbClr val="FFC000"/>
                </a:solidFill>
                <a:latin typeface="Calibri" panose="020F0502020204030204" pitchFamily="34" charset="0"/>
                <a:cs typeface="Calibri" panose="020F0502020204030204" pitchFamily="34" charset="0"/>
              </a:rPr>
              <a:t>Quelques perspectives :</a:t>
            </a:r>
          </a:p>
          <a:p>
            <a:pPr marL="342900" indent="-342900">
              <a:buAutoNum type="arabicPeriod"/>
            </a:pPr>
            <a:endParaRPr lang="fr-FR" b="1" dirty="0">
              <a:solidFill>
                <a:srgbClr val="FFC000"/>
              </a:solidFill>
              <a:latin typeface="Calibri" panose="020F0502020204030204" pitchFamily="34" charset="0"/>
              <a:cs typeface="Calibri" panose="020F0502020204030204" pitchFamily="34" charset="0"/>
            </a:endParaRPr>
          </a:p>
          <a:p>
            <a:pPr marL="342900" indent="-342900">
              <a:buAutoNum type="arabicPeriod"/>
            </a:pPr>
            <a:r>
              <a:rPr lang="fr-FR" b="1" dirty="0">
                <a:solidFill>
                  <a:srgbClr val="FFC000"/>
                </a:solidFill>
                <a:latin typeface="Calibri" panose="020F0502020204030204" pitchFamily="34" charset="0"/>
                <a:cs typeface="Calibri" panose="020F0502020204030204" pitchFamily="34" charset="0"/>
              </a:rPr>
              <a:t> Points d’entrée égalitaires et solidaires dans les cantines scolaires (Courtenay)</a:t>
            </a:r>
          </a:p>
          <a:p>
            <a:pPr marL="342900" indent="-342900">
              <a:buAutoNum type="arabicPeriod"/>
            </a:pPr>
            <a:r>
              <a:rPr lang="fr-FR" b="1" dirty="0">
                <a:solidFill>
                  <a:srgbClr val="FFC000"/>
                </a:solidFill>
                <a:latin typeface="Calibri" panose="020F0502020204030204" pitchFamily="34" charset="0"/>
                <a:cs typeface="Calibri" panose="020F0502020204030204" pitchFamily="34" charset="0"/>
              </a:rPr>
              <a:t>Multiplication des initiatives locales innovantes (Tiers lieux nourriciers, monnaies locales…)</a:t>
            </a:r>
          </a:p>
          <a:p>
            <a:pPr marL="342900" indent="-342900">
              <a:buFontTx/>
              <a:buAutoNum type="arabicPeriod"/>
            </a:pPr>
            <a:r>
              <a:rPr lang="fr-FR" b="1" dirty="0">
                <a:solidFill>
                  <a:srgbClr val="FFC000"/>
                </a:solidFill>
                <a:latin typeface="Calibri" panose="020F0502020204030204" pitchFamily="34" charset="0"/>
                <a:cs typeface="Calibri" panose="020F0502020204030204" pitchFamily="34" charset="0"/>
              </a:rPr>
              <a:t>Gravité de la situation alimentaire (effet ciseau entre baisse des dons et explosion des demandes) conduit à une meilleure structuration des réseaux (ALERTE)</a:t>
            </a:r>
          </a:p>
          <a:p>
            <a:pPr marL="342900" indent="-342900">
              <a:buFontTx/>
              <a:buAutoNum type="arabicPeriod"/>
            </a:pPr>
            <a:r>
              <a:rPr lang="fr-FR" b="1" dirty="0">
                <a:solidFill>
                  <a:srgbClr val="FFC000"/>
                </a:solidFill>
                <a:latin typeface="Calibri" panose="020F0502020204030204" pitchFamily="34" charset="0"/>
                <a:cs typeface="Calibri" panose="020F0502020204030204" pitchFamily="34" charset="0"/>
              </a:rPr>
              <a:t>Avancées de la sécurité sociale Alimentaire</a:t>
            </a:r>
          </a:p>
          <a:p>
            <a:pPr marL="342900" indent="-342900">
              <a:buFontTx/>
              <a:buAutoNum type="arabicPeriod"/>
            </a:pPr>
            <a:r>
              <a:rPr lang="fr-FR" b="1" dirty="0">
                <a:solidFill>
                  <a:srgbClr val="FFC000"/>
                </a:solidFill>
                <a:latin typeface="Calibri" panose="020F0502020204030204" pitchFamily="34" charset="0"/>
                <a:cs typeface="Calibri" panose="020F0502020204030204" pitchFamily="34" charset="0"/>
              </a:rPr>
              <a:t>Développement des PAT et des CLA comme instances de concertation et d’une vue synthétique</a:t>
            </a:r>
          </a:p>
          <a:p>
            <a:pPr marL="342900" indent="-342900">
              <a:buFontTx/>
              <a:buAutoNum type="arabicPeriod"/>
            </a:pPr>
            <a:r>
              <a:rPr lang="fr-FR" b="1" dirty="0">
                <a:solidFill>
                  <a:srgbClr val="FFC000"/>
                </a:solidFill>
                <a:latin typeface="Calibri" panose="020F0502020204030204" pitchFamily="34" charset="0"/>
                <a:cs typeface="Calibri" panose="020F0502020204030204" pitchFamily="34" charset="0"/>
              </a:rPr>
              <a:t>Assises Régionales de l’Alimentation le 7 octobre à Orléans</a:t>
            </a:r>
          </a:p>
          <a:p>
            <a:pPr marL="342900" indent="-342900">
              <a:buAutoNum type="arabicPeriod"/>
            </a:pPr>
            <a:endParaRPr lang="fr-FR" b="1" dirty="0">
              <a:solidFill>
                <a:srgbClr val="FFC000"/>
              </a:solidFill>
              <a:latin typeface="Calibri" panose="020F0502020204030204" pitchFamily="34" charset="0"/>
              <a:cs typeface="Calibri" panose="020F0502020204030204" pitchFamily="34" charset="0"/>
            </a:endParaRPr>
          </a:p>
          <a:p>
            <a:pPr marL="342900" indent="-342900">
              <a:buAutoNum type="arabicPeriod"/>
            </a:pPr>
            <a:endParaRPr lang="fr-FR" b="1" dirty="0">
              <a:solidFill>
                <a:srgbClr val="FFC000"/>
              </a:solidFill>
              <a:latin typeface="Calibri" panose="020F0502020204030204" pitchFamily="34" charset="0"/>
              <a:cs typeface="Calibri" panose="020F0502020204030204" pitchFamily="34" charset="0"/>
            </a:endParaRPr>
          </a:p>
          <a:p>
            <a:pPr marL="342900" indent="-342900">
              <a:buAutoNum type="arabicPeriod"/>
            </a:pPr>
            <a:endParaRPr lang="fr-FR" b="1" dirty="0">
              <a:solidFill>
                <a:srgbClr val="FFC000"/>
              </a:solidFill>
              <a:latin typeface="Calibri" panose="020F0502020204030204" pitchFamily="34" charset="0"/>
              <a:cs typeface="Calibri" panose="020F0502020204030204" pitchFamily="34" charset="0"/>
            </a:endParaRPr>
          </a:p>
          <a:p>
            <a:pPr marL="342900" indent="-342900">
              <a:buAutoNum type="arabicPeriod"/>
            </a:pPr>
            <a:endParaRPr lang="fr-FR" sz="1800" b="1" dirty="0">
              <a:solidFill>
                <a:srgbClr val="FFC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4053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3B339-582F-5FF0-21D2-33C478CA49CB}"/>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641092E6-4147-DFA0-EAD0-326D2D5CB9A9}"/>
              </a:ext>
            </a:extLst>
          </p:cNvPr>
          <p:cNvSpPr txBox="1"/>
          <p:nvPr/>
        </p:nvSpPr>
        <p:spPr>
          <a:xfrm>
            <a:off x="207819" y="269721"/>
            <a:ext cx="8666018" cy="738664"/>
          </a:xfrm>
          <a:prstGeom prst="rect">
            <a:avLst/>
          </a:prstGeom>
          <a:noFill/>
        </p:spPr>
        <p:txBody>
          <a:bodyPr wrap="square">
            <a:spAutoFit/>
          </a:bodyPr>
          <a:lstStyle/>
          <a:p>
            <a:pPr algn="ctr"/>
            <a:r>
              <a:rPr lang="fr-FR" sz="21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 rapport d’étonnement est lié au programme PATAMIL consacré à la justice alimentaire en Région Centre.</a:t>
            </a:r>
            <a:endParaRPr lang="fr-FR" dirty="0"/>
          </a:p>
        </p:txBody>
      </p:sp>
      <p:pic>
        <p:nvPicPr>
          <p:cNvPr id="4" name="Image 3" descr="Une image contenant texte, herbe, capture d’écran, arbre&#10;&#10;Le contenu généré par l’IA peut être incorrect.">
            <a:extLst>
              <a:ext uri="{FF2B5EF4-FFF2-40B4-BE49-F238E27FC236}">
                <a16:creationId xmlns:a16="http://schemas.microsoft.com/office/drawing/2014/main" id="{20FB3F12-D9CE-7333-8168-629129992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709" y="1281921"/>
            <a:ext cx="7772400" cy="4444939"/>
          </a:xfrm>
          <a:prstGeom prst="rect">
            <a:avLst/>
          </a:prstGeom>
        </p:spPr>
      </p:pic>
      <p:sp>
        <p:nvSpPr>
          <p:cNvPr id="6" name="ZoneTexte 5">
            <a:extLst>
              <a:ext uri="{FF2B5EF4-FFF2-40B4-BE49-F238E27FC236}">
                <a16:creationId xmlns:a16="http://schemas.microsoft.com/office/drawing/2014/main" id="{44445DB9-1700-F593-5748-3CD1103EF610}"/>
              </a:ext>
            </a:extLst>
          </p:cNvPr>
          <p:cNvSpPr txBox="1"/>
          <p:nvPr/>
        </p:nvSpPr>
        <p:spPr>
          <a:xfrm>
            <a:off x="3190010" y="6091443"/>
            <a:ext cx="4572000" cy="369332"/>
          </a:xfrm>
          <a:prstGeom prst="rect">
            <a:avLst/>
          </a:prstGeom>
          <a:noFill/>
        </p:spPr>
        <p:txBody>
          <a:bodyPr wrap="square">
            <a:spAutoFit/>
          </a:bodyPr>
          <a:lstStyle/>
          <a:p>
            <a:r>
              <a:rPr lang="fr-FR" b="1" dirty="0" err="1">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www.patamil.centraider.org</a:t>
            </a:r>
            <a:endParaRPr lang="fr-FR" dirty="0"/>
          </a:p>
        </p:txBody>
      </p:sp>
    </p:spTree>
    <p:extLst>
      <p:ext uri="{BB962C8B-B14F-4D97-AF65-F5344CB8AC3E}">
        <p14:creationId xmlns:p14="http://schemas.microsoft.com/office/powerpoint/2010/main" val="3462952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6290F-E3A6-055D-B248-299AEEBB1D89}"/>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12C9456C-EEFB-B7CA-A2F2-2954777189DE}"/>
              </a:ext>
            </a:extLst>
          </p:cNvPr>
          <p:cNvSpPr txBox="1"/>
          <p:nvPr/>
        </p:nvSpPr>
        <p:spPr>
          <a:xfrm>
            <a:off x="363682" y="199798"/>
            <a:ext cx="8572500" cy="646331"/>
          </a:xfrm>
          <a:prstGeom prst="rect">
            <a:avLst/>
          </a:prstGeom>
          <a:noFill/>
        </p:spPr>
        <p:txBody>
          <a:bodyPr wrap="square">
            <a:spAutoFit/>
          </a:bodyPr>
          <a:lstStyle/>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 ronde 1 : Pourquoi intégrer les associations aux objectifs des projets territoriaux alimentaires grâce aux liens avec les associations ?</a:t>
            </a:r>
            <a:endParaRPr lang="fr-FR" dirty="0"/>
          </a:p>
        </p:txBody>
      </p:sp>
      <p:pic>
        <p:nvPicPr>
          <p:cNvPr id="3" name="Image 2" descr="Une image contenant texte, Police, conception&#10;&#10;Le contenu généré par l’IA peut être incorrect.">
            <a:extLst>
              <a:ext uri="{FF2B5EF4-FFF2-40B4-BE49-F238E27FC236}">
                <a16:creationId xmlns:a16="http://schemas.microsoft.com/office/drawing/2014/main" id="{6548B04B-1F16-F9F3-9346-333010D05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747" y="1076938"/>
            <a:ext cx="6868390" cy="5487538"/>
          </a:xfrm>
          <a:prstGeom prst="rect">
            <a:avLst/>
          </a:prstGeom>
        </p:spPr>
      </p:pic>
    </p:spTree>
    <p:extLst>
      <p:ext uri="{BB962C8B-B14F-4D97-AF65-F5344CB8AC3E}">
        <p14:creationId xmlns:p14="http://schemas.microsoft.com/office/powerpoint/2010/main" val="252434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19644-384B-40FE-6197-838C09B021E2}"/>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44A43090-60DD-F766-DB38-DE07F69EBF1C}"/>
              </a:ext>
            </a:extLst>
          </p:cNvPr>
          <p:cNvSpPr txBox="1"/>
          <p:nvPr/>
        </p:nvSpPr>
        <p:spPr>
          <a:xfrm>
            <a:off x="363682" y="199798"/>
            <a:ext cx="8572500" cy="6278642"/>
          </a:xfrm>
          <a:prstGeom prst="rect">
            <a:avLst/>
          </a:prstGeom>
          <a:noFill/>
        </p:spPr>
        <p:txBody>
          <a:bodyPr wrap="square">
            <a:spAutoFit/>
          </a:bodyPr>
          <a:lstStyle/>
          <a:p>
            <a:r>
              <a:rPr lang="fr-FR"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Quelques éléments d’étonnement :</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force de la question alimentaire pour créer du lien entre des acteurs institutionnellement et institutionnellement éloignés car, faisant système, elle est au cœur de tous les enjeux contemporains (santé, sport, écologie, développement territorial…)</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pertinence des PAT a créer des lieux de rencontres et de concertation, et ce malgré une lisibilité publique parfois fragile et à renforcer</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 rôle majeur des associations dès lors que leur parole est entendue quelque soit leur poids et leur domaine d’action</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L’importance de sensibiliser un jeune public</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Les freins proviennent : (i) du décalage des calendriers inhérents à chaque type d’acteur impliqué dans l’alimentation et à la difficulté à tous les mobiliser au même moment</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 (ii) , selon des modalités différentes, d’impliquer toutes les associations concernées par l’alimentation dans les PAT.</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fr-FR" dirty="0"/>
          </a:p>
        </p:txBody>
      </p:sp>
    </p:spTree>
    <p:extLst>
      <p:ext uri="{BB962C8B-B14F-4D97-AF65-F5344CB8AC3E}">
        <p14:creationId xmlns:p14="http://schemas.microsoft.com/office/powerpoint/2010/main" val="3768423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6168-0EBB-97D4-329B-5FFA64BFD75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21EF5C5-A73C-0BBD-FCD9-A077B620C7E7}"/>
              </a:ext>
            </a:extLst>
          </p:cNvPr>
          <p:cNvSpPr txBox="1"/>
          <p:nvPr/>
        </p:nvSpPr>
        <p:spPr>
          <a:xfrm>
            <a:off x="363682" y="199798"/>
            <a:ext cx="8572500" cy="646331"/>
          </a:xfrm>
          <a:prstGeom prst="rect">
            <a:avLst/>
          </a:prstGeom>
          <a:noFill/>
        </p:spPr>
        <p:txBody>
          <a:bodyPr wrap="square">
            <a:spAutoFit/>
          </a:bodyPr>
          <a:lstStyle/>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 ronde 2 :Comment les </a:t>
            </a:r>
            <a:r>
              <a:rPr lang="fr-FR" b="1" dirty="0" err="1">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citoyen.nes</a:t>
            </a:r>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participent au sein des PAT ? Quel rôle peut avoir un Conseil Local d’Alimentation pour ancrer leur participation ?</a:t>
            </a:r>
            <a:endParaRPr lang="fr-FR" dirty="0"/>
          </a:p>
        </p:txBody>
      </p:sp>
      <p:pic>
        <p:nvPicPr>
          <p:cNvPr id="4" name="Image 3" descr="Une image contenant texte, Police, affiche, créativité&#10;&#10;Le contenu généré par l’IA peut être incorrect.">
            <a:extLst>
              <a:ext uri="{FF2B5EF4-FFF2-40B4-BE49-F238E27FC236}">
                <a16:creationId xmlns:a16="http://schemas.microsoft.com/office/drawing/2014/main" id="{B8FC536C-2CB2-6ACF-CABA-86CE185CB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281" y="1152175"/>
            <a:ext cx="5506027" cy="5506027"/>
          </a:xfrm>
          <a:prstGeom prst="rect">
            <a:avLst/>
          </a:prstGeom>
        </p:spPr>
      </p:pic>
    </p:spTree>
    <p:extLst>
      <p:ext uri="{BB962C8B-B14F-4D97-AF65-F5344CB8AC3E}">
        <p14:creationId xmlns:p14="http://schemas.microsoft.com/office/powerpoint/2010/main" val="3589768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614FE-6CA9-27C5-CFF5-35A413602806}"/>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176AC95F-8994-2B21-BECB-884F1AF9B929}"/>
              </a:ext>
            </a:extLst>
          </p:cNvPr>
          <p:cNvSpPr txBox="1"/>
          <p:nvPr/>
        </p:nvSpPr>
        <p:spPr>
          <a:xfrm>
            <a:off x="363682" y="199798"/>
            <a:ext cx="8572500" cy="6001643"/>
          </a:xfrm>
          <a:prstGeom prst="rect">
            <a:avLst/>
          </a:prstGeom>
          <a:noFill/>
        </p:spPr>
        <p:txBody>
          <a:bodyPr wrap="square">
            <a:spAutoFit/>
          </a:bodyPr>
          <a:lstStyle/>
          <a:p>
            <a:r>
              <a:rPr lang="fr-FR"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Quelques éléments d’étonnement :</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 Conseil Local de l’Alimentation comme un renouveau de la démocratie participative et avènement de nouvelles formes de gouvernance, mobiles et respectueuses des acteurs impliqués</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Inventivité opérationnelle avec par exemple création du collège des « Mangeurs-habitants » et/ou implication des étudiants dans la fabrique de la gouvernance</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Articuler l’action politique portée par les élus et les paroles citoyennes en initiant, par la confiance et l’échange, un dialogue performant et opérationnel</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Impulsion d’intégrer des structures existantes, comme les AMAP, à de nouvelles dynamiques territoriales grâce aux PAT et aux CLA</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Difficulté d’intégrer des acteurs nationaux et internationaux comme la grande distribution et l’agro-industrie, d’où maintien d’un entre-soi</a:t>
            </a: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fr-FR"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C2D162B0-90DF-850C-62D9-4C79FDE98FCF}"/>
              </a:ext>
            </a:extLst>
          </p:cNvPr>
          <p:cNvSpPr txBox="1"/>
          <p:nvPr/>
        </p:nvSpPr>
        <p:spPr>
          <a:xfrm>
            <a:off x="758536" y="3823855"/>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2372935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4DFDF9ED-F793-CB70-9481-171B0866B462}"/>
              </a:ext>
            </a:extLst>
          </p:cNvPr>
          <p:cNvSpPr>
            <a:spLocks noGrp="1"/>
          </p:cNvSpPr>
          <p:nvPr>
            <p:ph type="title"/>
          </p:nvPr>
        </p:nvSpPr>
        <p:spPr>
          <a:xfrm>
            <a:off x="-53136" y="959677"/>
            <a:ext cx="9136022" cy="657809"/>
          </a:xfrm>
        </p:spPr>
        <p:txBody>
          <a:bodyPr>
            <a:noAutofit/>
          </a:bodyPr>
          <a:lstStyle/>
          <a:p>
            <a:pPr algn="ctr"/>
            <a:r>
              <a:rPr lang="fr-FR" sz="2400" b="1" dirty="0">
                <a:solidFill>
                  <a:srgbClr val="FF0000"/>
                </a:solidFill>
                <a:latin typeface="+mn-lt"/>
              </a:rPr>
              <a:t>Alimentation durable et démocratie alimentaire:  en lien avec les notions de consommation engagée, responsable, et sobre</a:t>
            </a:r>
          </a:p>
        </p:txBody>
      </p:sp>
      <p:sp>
        <p:nvSpPr>
          <p:cNvPr id="23" name="ZoneTexte 22">
            <a:extLst>
              <a:ext uri="{FF2B5EF4-FFF2-40B4-BE49-F238E27FC236}">
                <a16:creationId xmlns:a16="http://schemas.microsoft.com/office/drawing/2014/main" id="{27DFE06F-8BB2-975A-6CCD-93F22254E2E0}"/>
              </a:ext>
            </a:extLst>
          </p:cNvPr>
          <p:cNvSpPr txBox="1"/>
          <p:nvPr/>
        </p:nvSpPr>
        <p:spPr>
          <a:xfrm>
            <a:off x="60659" y="1801628"/>
            <a:ext cx="4408097" cy="623248"/>
          </a:xfrm>
          <a:prstGeom prst="rect">
            <a:avLst/>
          </a:prstGeom>
          <a:noFill/>
          <a:ln>
            <a:solidFill>
              <a:schemeClr val="accent1">
                <a:shade val="15000"/>
              </a:schemeClr>
            </a:solidFill>
          </a:ln>
        </p:spPr>
        <p:txBody>
          <a:bodyPr wrap="square" rtlCol="0">
            <a:spAutoFit/>
          </a:bodyPr>
          <a:lstStyle/>
          <a:p>
            <a:pPr defTabSz="685800">
              <a:defRPr/>
            </a:pPr>
            <a:r>
              <a:rPr lang="fr-FR" sz="1350" b="1" dirty="0">
                <a:solidFill>
                  <a:srgbClr val="FF0000"/>
                </a:solidFill>
                <a:latin typeface="Calibri" panose="020F0502020204030204"/>
              </a:rPr>
              <a:t>                                 </a:t>
            </a:r>
            <a:r>
              <a:rPr lang="fr-FR" sz="1350" b="1" dirty="0">
                <a:solidFill>
                  <a:srgbClr val="FF0000"/>
                </a:solidFill>
                <a:effectLst>
                  <a:outerShdw blurRad="38100" dist="38100" dir="2700000" algn="tl">
                    <a:srgbClr val="000000">
                      <a:alpha val="43137"/>
                    </a:srgbClr>
                  </a:outerShdw>
                </a:effectLst>
                <a:latin typeface="Calibri" panose="020F0502020204030204"/>
              </a:rPr>
              <a:t>Alimentation durable</a:t>
            </a:r>
          </a:p>
          <a:p>
            <a:pPr defTabSz="685800">
              <a:defRPr/>
            </a:pPr>
            <a:r>
              <a:rPr lang="fr-FR" sz="1050" dirty="0">
                <a:solidFill>
                  <a:prstClr val="black"/>
                </a:solidFill>
                <a:latin typeface="Calibri" panose="020F0502020204030204"/>
              </a:rPr>
              <a:t>Redlingshöfer et al (2006); Esnouf et al, 2011</a:t>
            </a:r>
          </a:p>
          <a:p>
            <a:pPr defTabSz="685800">
              <a:defRPr/>
            </a:pPr>
            <a:r>
              <a:rPr lang="fr-FR" sz="1050" dirty="0">
                <a:solidFill>
                  <a:prstClr val="black"/>
                </a:solidFill>
                <a:latin typeface="Calibri" panose="020F0502020204030204"/>
              </a:rPr>
              <a:t>Chaire UNESCO « Alimentations du monde » (2012</a:t>
            </a:r>
          </a:p>
        </p:txBody>
      </p:sp>
      <p:sp>
        <p:nvSpPr>
          <p:cNvPr id="24" name="ZoneTexte 23">
            <a:extLst>
              <a:ext uri="{FF2B5EF4-FFF2-40B4-BE49-F238E27FC236}">
                <a16:creationId xmlns:a16="http://schemas.microsoft.com/office/drawing/2014/main" id="{19DD06B0-BCAF-A983-A7BA-D14432E98BA7}"/>
              </a:ext>
            </a:extLst>
          </p:cNvPr>
          <p:cNvSpPr txBox="1"/>
          <p:nvPr/>
        </p:nvSpPr>
        <p:spPr>
          <a:xfrm>
            <a:off x="6586627" y="1799932"/>
            <a:ext cx="2471465" cy="1084912"/>
          </a:xfrm>
          <a:prstGeom prst="rect">
            <a:avLst/>
          </a:prstGeom>
          <a:noFill/>
          <a:ln>
            <a:solidFill>
              <a:schemeClr val="accent1">
                <a:shade val="15000"/>
              </a:schemeClr>
            </a:solidFill>
          </a:ln>
        </p:spPr>
        <p:txBody>
          <a:bodyPr wrap="square" rtlCol="0">
            <a:spAutoFit/>
          </a:bodyPr>
          <a:lstStyle/>
          <a:p>
            <a:pPr defTabSz="685800">
              <a:defRPr/>
            </a:pPr>
            <a:r>
              <a:rPr lang="fr-FR" sz="1350" b="1" dirty="0">
                <a:solidFill>
                  <a:srgbClr val="FF0000"/>
                </a:solidFill>
                <a:effectLst>
                  <a:outerShdw blurRad="38100" dist="38100" dir="2700000" algn="tl">
                    <a:srgbClr val="000000">
                      <a:alpha val="43137"/>
                    </a:srgbClr>
                  </a:outerShdw>
                </a:effectLst>
                <a:latin typeface="Calibri" panose="020F0502020204030204"/>
              </a:rPr>
              <a:t>    Consommation responsable /   </a:t>
            </a:r>
          </a:p>
          <a:p>
            <a:pPr defTabSz="685800">
              <a:defRPr/>
            </a:pPr>
            <a:r>
              <a:rPr lang="fr-FR" sz="1350" b="1" dirty="0">
                <a:solidFill>
                  <a:srgbClr val="FF0000"/>
                </a:solidFill>
                <a:effectLst>
                  <a:outerShdw blurRad="38100" dist="38100" dir="2700000" algn="tl">
                    <a:srgbClr val="000000">
                      <a:alpha val="43137"/>
                    </a:srgbClr>
                  </a:outerShdw>
                </a:effectLst>
                <a:latin typeface="Calibri" panose="020F0502020204030204"/>
              </a:rPr>
              <a:t>       socialement responsable</a:t>
            </a:r>
          </a:p>
          <a:p>
            <a:pPr defTabSz="685800">
              <a:defRPr/>
            </a:pPr>
            <a:r>
              <a:rPr lang="fr-FR" sz="1350" dirty="0">
                <a:solidFill>
                  <a:prstClr val="black"/>
                </a:solidFill>
                <a:latin typeface="Calibri" panose="020F0502020204030204"/>
              </a:rPr>
              <a:t>Achats alimentaires responsables</a:t>
            </a:r>
          </a:p>
          <a:p>
            <a:pPr defTabSz="685800">
              <a:defRPr/>
            </a:pPr>
            <a:r>
              <a:rPr lang="fr-FR" sz="1050" dirty="0">
                <a:solidFill>
                  <a:prstClr val="black"/>
                </a:solidFill>
                <a:latin typeface="Calibri" panose="020F0502020204030204"/>
              </a:rPr>
              <a:t>François-Lecomte A. (2009)</a:t>
            </a:r>
          </a:p>
        </p:txBody>
      </p:sp>
      <p:sp>
        <p:nvSpPr>
          <p:cNvPr id="25" name="ZoneTexte 24">
            <a:extLst>
              <a:ext uri="{FF2B5EF4-FFF2-40B4-BE49-F238E27FC236}">
                <a16:creationId xmlns:a16="http://schemas.microsoft.com/office/drawing/2014/main" id="{6B4BF70B-6F2F-9155-C084-438A2450543D}"/>
              </a:ext>
            </a:extLst>
          </p:cNvPr>
          <p:cNvSpPr txBox="1"/>
          <p:nvPr/>
        </p:nvSpPr>
        <p:spPr>
          <a:xfrm>
            <a:off x="4626601" y="1799921"/>
            <a:ext cx="1802180" cy="1154162"/>
          </a:xfrm>
          <a:prstGeom prst="rect">
            <a:avLst/>
          </a:prstGeom>
          <a:noFill/>
          <a:ln>
            <a:solidFill>
              <a:schemeClr val="accent1">
                <a:shade val="15000"/>
              </a:schemeClr>
            </a:solidFill>
          </a:ln>
        </p:spPr>
        <p:txBody>
          <a:bodyPr wrap="square" rtlCol="0">
            <a:spAutoFit/>
          </a:bodyPr>
          <a:lstStyle/>
          <a:p>
            <a:pPr defTabSz="685800">
              <a:defRPr/>
            </a:pPr>
            <a:r>
              <a:rPr lang="fr-FR" sz="1350" b="1" dirty="0">
                <a:solidFill>
                  <a:srgbClr val="FF0000"/>
                </a:solidFill>
                <a:effectLst>
                  <a:outerShdw blurRad="38100" dist="38100" dir="2700000" algn="tl">
                    <a:srgbClr val="000000">
                      <a:alpha val="43137"/>
                    </a:srgbClr>
                  </a:outerShdw>
                </a:effectLst>
                <a:latin typeface="Calibri" panose="020F0502020204030204"/>
              </a:rPr>
              <a:t>Consommation engagée</a:t>
            </a:r>
          </a:p>
          <a:p>
            <a:pPr defTabSz="685800">
              <a:defRPr/>
            </a:pPr>
            <a:r>
              <a:rPr lang="fr-FR" sz="1050" dirty="0">
                <a:solidFill>
                  <a:prstClr val="black"/>
                </a:solidFill>
                <a:latin typeface="Calibri" panose="020F0502020204030204"/>
              </a:rPr>
              <a:t>S. Dubuisson-Quellier </a:t>
            </a:r>
          </a:p>
          <a:p>
            <a:pPr defTabSz="685800">
              <a:defRPr/>
            </a:pPr>
            <a:r>
              <a:rPr lang="fr-FR" sz="1050" dirty="0">
                <a:solidFill>
                  <a:prstClr val="black"/>
                </a:solidFill>
                <a:latin typeface="Calibri" panose="020F0502020204030204"/>
              </a:rPr>
              <a:t>(2009, 2014)</a:t>
            </a:r>
          </a:p>
          <a:p>
            <a:pPr defTabSz="685800">
              <a:defRPr/>
            </a:pPr>
            <a:r>
              <a:rPr lang="fr-FR" sz="1050" dirty="0">
                <a:solidFill>
                  <a:prstClr val="black"/>
                </a:solidFill>
                <a:latin typeface="Calibri" panose="020F0502020204030204"/>
              </a:rPr>
              <a:t>A. </a:t>
            </a:r>
            <a:r>
              <a:rPr lang="fr-FR" sz="1050" dirty="0" err="1">
                <a:solidFill>
                  <a:prstClr val="black"/>
                </a:solidFill>
                <a:latin typeface="Calibri" panose="020F0502020204030204"/>
              </a:rPr>
              <a:t>NDiaye</a:t>
            </a:r>
            <a:r>
              <a:rPr lang="fr-FR" sz="1050" dirty="0">
                <a:solidFill>
                  <a:prstClr val="black"/>
                </a:solidFill>
                <a:latin typeface="Calibri" panose="020F0502020204030204"/>
              </a:rPr>
              <a:t> et A. Carimentrand (2014)</a:t>
            </a:r>
          </a:p>
        </p:txBody>
      </p:sp>
      <p:sp>
        <p:nvSpPr>
          <p:cNvPr id="26" name="ZoneTexte 25">
            <a:extLst>
              <a:ext uri="{FF2B5EF4-FFF2-40B4-BE49-F238E27FC236}">
                <a16:creationId xmlns:a16="http://schemas.microsoft.com/office/drawing/2014/main" id="{317B1C32-EBAC-4D7D-017F-60557FD60C1F}"/>
              </a:ext>
            </a:extLst>
          </p:cNvPr>
          <p:cNvSpPr txBox="1"/>
          <p:nvPr/>
        </p:nvSpPr>
        <p:spPr>
          <a:xfrm>
            <a:off x="182796" y="2855441"/>
            <a:ext cx="4121944" cy="1384995"/>
          </a:xfrm>
          <a:prstGeom prst="rect">
            <a:avLst/>
          </a:prstGeom>
          <a:solidFill>
            <a:schemeClr val="accent4">
              <a:alpha val="50000"/>
            </a:schemeClr>
          </a:solidFill>
        </p:spPr>
        <p:txBody>
          <a:bodyPr wrap="square" rtlCol="0">
            <a:spAutoFit/>
          </a:bodyPr>
          <a:lstStyle/>
          <a:p>
            <a:pPr defTabSz="685800">
              <a:defRPr/>
            </a:pPr>
            <a:r>
              <a:rPr lang="fr-FR" sz="1050" dirty="0">
                <a:solidFill>
                  <a:prstClr val="black"/>
                </a:solidFill>
                <a:latin typeface="Calibri" panose="020F0502020204030204"/>
              </a:rPr>
              <a:t>P</a:t>
            </a:r>
            <a:r>
              <a:rPr lang="fr-FR" sz="1050" b="1" dirty="0">
                <a:solidFill>
                  <a:prstClr val="black"/>
                </a:solidFill>
                <a:latin typeface="Calibri" panose="020F0502020204030204"/>
              </a:rPr>
              <a:t>réserve l’environnement et le climat</a:t>
            </a:r>
          </a:p>
          <a:p>
            <a:pPr defTabSz="685800">
              <a:defRPr/>
            </a:pPr>
            <a:r>
              <a:rPr lang="fr-FR" sz="1050" dirty="0">
                <a:solidFill>
                  <a:prstClr val="black"/>
                </a:solidFill>
                <a:latin typeface="Calibri" panose="020F0502020204030204"/>
              </a:rPr>
              <a:t>S</a:t>
            </a:r>
            <a:r>
              <a:rPr lang="fr-FR" sz="1050" dirty="0" err="1">
                <a:solidFill>
                  <a:prstClr val="black"/>
                </a:solidFill>
                <a:latin typeface="Calibri" panose="020F0502020204030204"/>
              </a:rPr>
              <a:t>obre</a:t>
            </a:r>
            <a:r>
              <a:rPr lang="fr-FR" sz="1050" dirty="0">
                <a:solidFill>
                  <a:prstClr val="black"/>
                </a:solidFill>
                <a:latin typeface="Calibri" panose="020F0502020204030204"/>
              </a:rPr>
              <a:t> en consommation d’énergies et GES; biodiversité</a:t>
            </a:r>
          </a:p>
          <a:p>
            <a:pPr defTabSz="685800">
              <a:defRPr/>
            </a:pPr>
            <a:r>
              <a:rPr lang="fr-FR" sz="1050" b="1" dirty="0">
                <a:solidFill>
                  <a:prstClr val="black"/>
                </a:solidFill>
                <a:latin typeface="Calibri" panose="020F0502020204030204"/>
              </a:rPr>
              <a:t>Gé</a:t>
            </a:r>
            <a:r>
              <a:rPr lang="fr-FR" sz="1050" b="1" dirty="0" err="1">
                <a:solidFill>
                  <a:prstClr val="black"/>
                </a:solidFill>
                <a:latin typeface="Calibri" panose="020F0502020204030204"/>
              </a:rPr>
              <a:t>nérant</a:t>
            </a:r>
            <a:r>
              <a:rPr lang="fr-FR" sz="1050" b="1" dirty="0">
                <a:solidFill>
                  <a:prstClr val="black"/>
                </a:solidFill>
                <a:latin typeface="Calibri" panose="020F0502020204030204"/>
              </a:rPr>
              <a:t> peu de déchets</a:t>
            </a:r>
          </a:p>
          <a:p>
            <a:pPr defTabSz="685800">
              <a:defRPr/>
            </a:pPr>
            <a:r>
              <a:rPr lang="fr-FR" sz="1050" b="1" dirty="0">
                <a:solidFill>
                  <a:prstClr val="black"/>
                </a:solidFill>
                <a:latin typeface="Calibri" panose="020F0502020204030204"/>
              </a:rPr>
              <a:t>Subsidiarité</a:t>
            </a:r>
            <a:r>
              <a:rPr lang="fr-FR" sz="1050" dirty="0">
                <a:solidFill>
                  <a:prstClr val="black"/>
                </a:solidFill>
                <a:latin typeface="Calibri" panose="020F0502020204030204"/>
              </a:rPr>
              <a:t> (ou </a:t>
            </a:r>
            <a:r>
              <a:rPr lang="fr-FR" sz="1050" b="1" dirty="0">
                <a:solidFill>
                  <a:prstClr val="black"/>
                </a:solidFill>
                <a:latin typeface="Calibri" panose="020F0502020204030204"/>
              </a:rPr>
              <a:t>reterritorialisation</a:t>
            </a:r>
            <a:r>
              <a:rPr lang="fr-FR" sz="1050" dirty="0">
                <a:solidFill>
                  <a:prstClr val="black"/>
                </a:solidFill>
                <a:latin typeface="Calibri" panose="020F0502020204030204"/>
              </a:rPr>
              <a:t>) à différentes échelles</a:t>
            </a:r>
          </a:p>
          <a:p>
            <a:pPr defTabSz="685800">
              <a:defRPr/>
            </a:pPr>
            <a:r>
              <a:rPr lang="fr-FR" sz="1050" dirty="0">
                <a:solidFill>
                  <a:prstClr val="black"/>
                </a:solidFill>
                <a:latin typeface="Calibri" panose="020F0502020204030204"/>
              </a:rPr>
              <a:t>Critères éthiques: rémunération; accessibilité, santé; a</a:t>
            </a:r>
            <a:r>
              <a:rPr lang="fr-FR" sz="1050" dirty="0" err="1">
                <a:solidFill>
                  <a:prstClr val="black"/>
                </a:solidFill>
                <a:latin typeface="Calibri" panose="020F0502020204030204"/>
              </a:rPr>
              <a:t>pproches</a:t>
            </a:r>
            <a:r>
              <a:rPr lang="fr-FR" sz="1050" dirty="0">
                <a:solidFill>
                  <a:prstClr val="black"/>
                </a:solidFill>
                <a:latin typeface="Calibri" panose="020F0502020204030204"/>
              </a:rPr>
              <a:t> de genre</a:t>
            </a:r>
          </a:p>
          <a:p>
            <a:pPr>
              <a:defRPr/>
            </a:pPr>
            <a:r>
              <a:rPr lang="fr-FR" sz="1050" dirty="0">
                <a:solidFill>
                  <a:prstClr val="black"/>
                </a:solidFill>
                <a:latin typeface="Calibri" panose="020F0502020204030204"/>
              </a:rPr>
              <a:t>Garantit la souveraineté alimentaire des pays</a:t>
            </a:r>
          </a:p>
          <a:p>
            <a:pPr>
              <a:defRPr/>
            </a:pPr>
            <a:r>
              <a:rPr lang="fr-FR" sz="1050" b="1" dirty="0">
                <a:solidFill>
                  <a:srgbClr val="FF0000"/>
                </a:solidFill>
              </a:rPr>
              <a:t>Objet d’un débat public démocratique</a:t>
            </a:r>
          </a:p>
        </p:txBody>
      </p:sp>
      <p:sp>
        <p:nvSpPr>
          <p:cNvPr id="27" name="Flèche : bas 26">
            <a:extLst>
              <a:ext uri="{FF2B5EF4-FFF2-40B4-BE49-F238E27FC236}">
                <a16:creationId xmlns:a16="http://schemas.microsoft.com/office/drawing/2014/main" id="{9FB31C1B-CA0D-5D9F-40CB-6BAC84D2CE1F}"/>
              </a:ext>
            </a:extLst>
          </p:cNvPr>
          <p:cNvSpPr/>
          <p:nvPr/>
        </p:nvSpPr>
        <p:spPr>
          <a:xfrm>
            <a:off x="2125224" y="2436358"/>
            <a:ext cx="528638" cy="399062"/>
          </a:xfrm>
          <a:prstGeom prst="downArrow">
            <a:avLst/>
          </a:prstGeom>
          <a:solidFill>
            <a:schemeClr val="accent1">
              <a:lumMod val="60000"/>
              <a:lumOff val="4000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prstClr val="white"/>
              </a:solidFill>
              <a:latin typeface="Calibri" panose="020F0502020204030204"/>
            </a:endParaRPr>
          </a:p>
        </p:txBody>
      </p:sp>
      <p:sp>
        <p:nvSpPr>
          <p:cNvPr id="28" name="Flèche : bas 27">
            <a:extLst>
              <a:ext uri="{FF2B5EF4-FFF2-40B4-BE49-F238E27FC236}">
                <a16:creationId xmlns:a16="http://schemas.microsoft.com/office/drawing/2014/main" id="{84A5E517-62EB-6500-8D8B-9CCCC3A02DEE}"/>
              </a:ext>
            </a:extLst>
          </p:cNvPr>
          <p:cNvSpPr/>
          <p:nvPr/>
        </p:nvSpPr>
        <p:spPr>
          <a:xfrm>
            <a:off x="6850857" y="2676868"/>
            <a:ext cx="450056" cy="420179"/>
          </a:xfrm>
          <a:prstGeom prst="downArrow">
            <a:avLst/>
          </a:prstGeom>
          <a:solidFill>
            <a:schemeClr val="accent1">
              <a:lumMod val="60000"/>
              <a:lumOff val="4000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prstClr val="white"/>
              </a:solidFill>
              <a:latin typeface="Calibri" panose="020F0502020204030204"/>
            </a:endParaRPr>
          </a:p>
        </p:txBody>
      </p:sp>
      <p:sp>
        <p:nvSpPr>
          <p:cNvPr id="29" name="ZoneTexte 28">
            <a:extLst>
              <a:ext uri="{FF2B5EF4-FFF2-40B4-BE49-F238E27FC236}">
                <a16:creationId xmlns:a16="http://schemas.microsoft.com/office/drawing/2014/main" id="{342BCD4F-9756-1066-1B4A-31766C146106}"/>
              </a:ext>
            </a:extLst>
          </p:cNvPr>
          <p:cNvSpPr txBox="1"/>
          <p:nvPr/>
        </p:nvSpPr>
        <p:spPr>
          <a:xfrm>
            <a:off x="4646807" y="3054060"/>
            <a:ext cx="4408098" cy="738664"/>
          </a:xfrm>
          <a:prstGeom prst="rect">
            <a:avLst/>
          </a:prstGeom>
          <a:solidFill>
            <a:schemeClr val="accent4">
              <a:alpha val="50000"/>
            </a:schemeClr>
          </a:solidFill>
        </p:spPr>
        <p:txBody>
          <a:bodyPr wrap="square" rtlCol="0">
            <a:spAutoFit/>
          </a:bodyPr>
          <a:lstStyle/>
          <a:p>
            <a:pPr defTabSz="685800">
              <a:defRPr/>
            </a:pPr>
            <a:r>
              <a:rPr lang="fr-FR" sz="1050" b="1" dirty="0">
                <a:solidFill>
                  <a:prstClr val="black"/>
                </a:solidFill>
                <a:latin typeface="Calibri" panose="020F0502020204030204"/>
              </a:rPr>
              <a:t>Considérations d’ordre social et environnemental  </a:t>
            </a:r>
            <a:r>
              <a:rPr lang="fr-FR" sz="1050" dirty="0">
                <a:solidFill>
                  <a:prstClr val="black"/>
                </a:solidFill>
                <a:latin typeface="Calibri" panose="020F0502020204030204"/>
              </a:rPr>
              <a:t>dans l’acte d’achat</a:t>
            </a:r>
          </a:p>
          <a:p>
            <a:pPr defTabSz="685800">
              <a:defRPr/>
            </a:pPr>
            <a:r>
              <a:rPr lang="fr-FR" sz="1050" b="1" dirty="0">
                <a:solidFill>
                  <a:prstClr val="black"/>
                </a:solidFill>
                <a:latin typeface="Calibri" panose="020F0502020204030204"/>
              </a:rPr>
              <a:t>Limiter les impacts sociaux et environnementaux de ses achats</a:t>
            </a:r>
          </a:p>
          <a:p>
            <a:pPr defTabSz="685800">
              <a:defRPr/>
            </a:pPr>
            <a:r>
              <a:rPr lang="fr-FR" sz="1050" dirty="0">
                <a:solidFill>
                  <a:prstClr val="black"/>
                </a:solidFill>
                <a:latin typeface="Calibri" panose="020F0502020204030204"/>
              </a:rPr>
              <a:t>Le </a:t>
            </a:r>
            <a:r>
              <a:rPr lang="fr-FR" sz="1050" b="1" dirty="0">
                <a:solidFill>
                  <a:srgbClr val="FF0000"/>
                </a:solidFill>
                <a:latin typeface="Calibri" panose="020F0502020204030204"/>
              </a:rPr>
              <a:t>citoyen</a:t>
            </a:r>
            <a:r>
              <a:rPr lang="fr-FR" sz="1050" dirty="0">
                <a:solidFill>
                  <a:prstClr val="black"/>
                </a:solidFill>
                <a:latin typeface="Calibri" panose="020F0502020204030204"/>
              </a:rPr>
              <a:t>, acteur essentiel de la transition vers des systèmes  alimentaires durables</a:t>
            </a:r>
          </a:p>
        </p:txBody>
      </p:sp>
      <p:sp>
        <p:nvSpPr>
          <p:cNvPr id="30" name="ZoneTexte 29">
            <a:extLst>
              <a:ext uri="{FF2B5EF4-FFF2-40B4-BE49-F238E27FC236}">
                <a16:creationId xmlns:a16="http://schemas.microsoft.com/office/drawing/2014/main" id="{EC971C85-50BD-78FB-5C00-239D1CB41E29}"/>
              </a:ext>
            </a:extLst>
          </p:cNvPr>
          <p:cNvSpPr txBox="1"/>
          <p:nvPr/>
        </p:nvSpPr>
        <p:spPr>
          <a:xfrm>
            <a:off x="4468756" y="4474051"/>
            <a:ext cx="1836180" cy="1061829"/>
          </a:xfrm>
          <a:prstGeom prst="rect">
            <a:avLst/>
          </a:prstGeom>
          <a:solidFill>
            <a:schemeClr val="accent4">
              <a:alpha val="50000"/>
            </a:schemeClr>
          </a:solidFill>
        </p:spPr>
        <p:txBody>
          <a:bodyPr wrap="square" rtlCol="0">
            <a:spAutoFit/>
          </a:bodyPr>
          <a:lstStyle/>
          <a:p>
            <a:pPr>
              <a:defRPr/>
            </a:pPr>
            <a:r>
              <a:rPr lang="fr-FR" sz="1050" b="1" dirty="0">
                <a:solidFill>
                  <a:prstClr val="black"/>
                </a:solidFill>
              </a:rPr>
              <a:t>Dynamique collective de biens communs</a:t>
            </a:r>
            <a:r>
              <a:rPr lang="fr-FR" sz="1050" dirty="0">
                <a:solidFill>
                  <a:prstClr val="black"/>
                </a:solidFill>
              </a:rPr>
              <a:t>: a</a:t>
            </a:r>
            <a:r>
              <a:rPr lang="fr-FR" sz="1050" dirty="0" err="1">
                <a:solidFill>
                  <a:prstClr val="black"/>
                </a:solidFill>
                <a:latin typeface="Calibri" panose="020F0502020204030204"/>
              </a:rPr>
              <a:t>cte</a:t>
            </a:r>
            <a:r>
              <a:rPr lang="fr-FR" sz="1050" dirty="0">
                <a:solidFill>
                  <a:prstClr val="black"/>
                </a:solidFill>
                <a:latin typeface="Calibri" panose="020F0502020204030204"/>
              </a:rPr>
              <a:t> militant, j</a:t>
            </a:r>
            <a:r>
              <a:rPr lang="fr-FR" sz="1050" dirty="0" err="1">
                <a:solidFill>
                  <a:prstClr val="black"/>
                </a:solidFill>
                <a:latin typeface="Calibri" panose="020F0502020204030204"/>
              </a:rPr>
              <a:t>ustice</a:t>
            </a:r>
            <a:r>
              <a:rPr lang="fr-FR" sz="1050" dirty="0">
                <a:solidFill>
                  <a:prstClr val="black"/>
                </a:solidFill>
                <a:latin typeface="Calibri" panose="020F0502020204030204"/>
              </a:rPr>
              <a:t> sociale</a:t>
            </a:r>
          </a:p>
          <a:p>
            <a:pPr lvl="0">
              <a:defRPr/>
            </a:pPr>
            <a:r>
              <a:rPr lang="fr-FR" sz="1050" b="1" dirty="0">
                <a:solidFill>
                  <a:prstClr val="black"/>
                </a:solidFill>
              </a:rPr>
              <a:t>Locavorisme</a:t>
            </a:r>
          </a:p>
          <a:p>
            <a:pPr lvl="0">
              <a:defRPr/>
            </a:pPr>
            <a:r>
              <a:rPr lang="fr-FR" sz="1050" dirty="0">
                <a:solidFill>
                  <a:prstClr val="black"/>
                </a:solidFill>
                <a:latin typeface="Calibri" panose="020F0502020204030204"/>
              </a:rPr>
              <a:t>C° de produits bio, c</a:t>
            </a:r>
            <a:r>
              <a:rPr lang="fr-FR" sz="1050" dirty="0" err="1">
                <a:solidFill>
                  <a:prstClr val="black"/>
                </a:solidFill>
                <a:latin typeface="Calibri" panose="020F0502020204030204"/>
              </a:rPr>
              <a:t>ommerce</a:t>
            </a:r>
            <a:r>
              <a:rPr lang="fr-FR" sz="1050" dirty="0">
                <a:solidFill>
                  <a:prstClr val="black"/>
                </a:solidFill>
                <a:latin typeface="Calibri" panose="020F0502020204030204"/>
              </a:rPr>
              <a:t> équitable,</a:t>
            </a:r>
            <a:endParaRPr lang="fr-FR" sz="1050" b="1" dirty="0">
              <a:solidFill>
                <a:prstClr val="black"/>
              </a:solidFill>
              <a:latin typeface="Calibri" panose="020F0502020204030204"/>
            </a:endParaRPr>
          </a:p>
        </p:txBody>
      </p:sp>
      <p:sp>
        <p:nvSpPr>
          <p:cNvPr id="31" name="Flèche : bas 30">
            <a:extLst>
              <a:ext uri="{FF2B5EF4-FFF2-40B4-BE49-F238E27FC236}">
                <a16:creationId xmlns:a16="http://schemas.microsoft.com/office/drawing/2014/main" id="{C490FA9C-65B3-5A9A-AE29-3DABC32A2CCF}"/>
              </a:ext>
            </a:extLst>
          </p:cNvPr>
          <p:cNvSpPr/>
          <p:nvPr/>
        </p:nvSpPr>
        <p:spPr>
          <a:xfrm>
            <a:off x="4477476" y="2939797"/>
            <a:ext cx="249340" cy="151950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prstClr val="white"/>
              </a:solidFill>
              <a:latin typeface="Calibri" panose="020F0502020204030204"/>
            </a:endParaRPr>
          </a:p>
        </p:txBody>
      </p:sp>
      <p:sp>
        <p:nvSpPr>
          <p:cNvPr id="32" name="ZoneTexte 31">
            <a:extLst>
              <a:ext uri="{FF2B5EF4-FFF2-40B4-BE49-F238E27FC236}">
                <a16:creationId xmlns:a16="http://schemas.microsoft.com/office/drawing/2014/main" id="{204179B9-81D3-B29F-B7C6-0B2537E67691}"/>
              </a:ext>
            </a:extLst>
          </p:cNvPr>
          <p:cNvSpPr txBox="1"/>
          <p:nvPr/>
        </p:nvSpPr>
        <p:spPr>
          <a:xfrm>
            <a:off x="6055506" y="5569376"/>
            <a:ext cx="3038011" cy="461665"/>
          </a:xfrm>
          <a:prstGeom prst="rect">
            <a:avLst/>
          </a:prstGeom>
          <a:noFill/>
          <a:ln>
            <a:solidFill>
              <a:schemeClr val="accent1">
                <a:shade val="15000"/>
              </a:schemeClr>
            </a:solidFill>
          </a:ln>
        </p:spPr>
        <p:txBody>
          <a:bodyPr wrap="none" rtlCol="0">
            <a:spAutoFit/>
          </a:bodyPr>
          <a:lstStyle/>
          <a:p>
            <a:pPr defTabSz="685800">
              <a:defRPr/>
            </a:pPr>
            <a:r>
              <a:rPr lang="fr-FR" sz="1050" dirty="0">
                <a:solidFill>
                  <a:prstClr val="black"/>
                </a:solidFill>
                <a:latin typeface="Calibri" panose="020F0502020204030204"/>
              </a:rPr>
              <a:t>(ADEME; Cézard et Mourad, 2019; Guillard V., 2021)</a:t>
            </a:r>
          </a:p>
          <a:p>
            <a:pPr defTabSz="685800">
              <a:defRPr/>
            </a:pPr>
            <a:r>
              <a:rPr lang="fr-FR" sz="1350" b="1" dirty="0">
                <a:solidFill>
                  <a:srgbClr val="FF0000"/>
                </a:solidFill>
                <a:latin typeface="Calibri" panose="020F0502020204030204"/>
              </a:rPr>
              <a:t>                        </a:t>
            </a:r>
            <a:r>
              <a:rPr lang="fr-FR" sz="1350" b="1" dirty="0">
                <a:solidFill>
                  <a:srgbClr val="FF0000"/>
                </a:solidFill>
                <a:effectLst>
                  <a:outerShdw blurRad="38100" dist="38100" dir="2700000" algn="tl">
                    <a:srgbClr val="000000">
                      <a:alpha val="43137"/>
                    </a:srgbClr>
                  </a:outerShdw>
                </a:effectLst>
                <a:latin typeface="Calibri" panose="020F0502020204030204"/>
              </a:rPr>
              <a:t>Consommation sobre</a:t>
            </a:r>
          </a:p>
        </p:txBody>
      </p:sp>
      <p:sp>
        <p:nvSpPr>
          <p:cNvPr id="33" name="ZoneTexte 32">
            <a:extLst>
              <a:ext uri="{FF2B5EF4-FFF2-40B4-BE49-F238E27FC236}">
                <a16:creationId xmlns:a16="http://schemas.microsoft.com/office/drawing/2014/main" id="{A32CB59F-3F78-016A-CD25-DF17D0F37A9C}"/>
              </a:ext>
            </a:extLst>
          </p:cNvPr>
          <p:cNvSpPr txBox="1"/>
          <p:nvPr/>
        </p:nvSpPr>
        <p:spPr>
          <a:xfrm>
            <a:off x="6478285" y="4478943"/>
            <a:ext cx="2576346" cy="577081"/>
          </a:xfrm>
          <a:prstGeom prst="rect">
            <a:avLst/>
          </a:prstGeom>
          <a:solidFill>
            <a:schemeClr val="accent4">
              <a:alpha val="50000"/>
            </a:schemeClr>
          </a:solidFill>
        </p:spPr>
        <p:txBody>
          <a:bodyPr wrap="none" rtlCol="0">
            <a:spAutoFit/>
          </a:bodyPr>
          <a:lstStyle/>
          <a:p>
            <a:pPr defTabSz="685800">
              <a:defRPr/>
            </a:pPr>
            <a:r>
              <a:rPr lang="fr-FR" sz="1050" b="1" dirty="0">
                <a:solidFill>
                  <a:prstClr val="black"/>
                </a:solidFill>
                <a:latin typeface="Calibri" panose="020F0502020204030204"/>
              </a:rPr>
              <a:t>Réduire le gaspillage</a:t>
            </a:r>
          </a:p>
          <a:p>
            <a:pPr>
              <a:defRPr/>
            </a:pPr>
            <a:r>
              <a:rPr lang="fr-FR" sz="1050" b="1" dirty="0">
                <a:solidFill>
                  <a:prstClr val="black"/>
                </a:solidFill>
                <a:latin typeface="Calibri" panose="020F0502020204030204"/>
              </a:rPr>
              <a:t>Proximité</a:t>
            </a:r>
            <a:r>
              <a:rPr lang="fr-FR" sz="1050" dirty="0">
                <a:solidFill>
                  <a:prstClr val="black"/>
                </a:solidFill>
                <a:latin typeface="Calibri" panose="020F0502020204030204"/>
              </a:rPr>
              <a:t> Producteurs/consommateurs</a:t>
            </a:r>
          </a:p>
          <a:p>
            <a:pPr>
              <a:defRPr/>
            </a:pPr>
            <a:r>
              <a:rPr lang="fr-FR" sz="1050" dirty="0">
                <a:solidFill>
                  <a:prstClr val="black"/>
                </a:solidFill>
              </a:rPr>
              <a:t>Consommer </a:t>
            </a:r>
            <a:r>
              <a:rPr lang="fr-FR" sz="1050" b="1" dirty="0">
                <a:solidFill>
                  <a:prstClr val="black"/>
                </a:solidFill>
              </a:rPr>
              <a:t>moins</a:t>
            </a:r>
            <a:r>
              <a:rPr lang="fr-FR" sz="1050" dirty="0">
                <a:solidFill>
                  <a:prstClr val="black"/>
                </a:solidFill>
              </a:rPr>
              <a:t> mais </a:t>
            </a:r>
            <a:r>
              <a:rPr lang="fr-FR" sz="1050" b="1" dirty="0">
                <a:solidFill>
                  <a:prstClr val="black"/>
                </a:solidFill>
              </a:rPr>
              <a:t>mieux</a:t>
            </a:r>
            <a:r>
              <a:rPr lang="fr-FR" sz="1050" dirty="0">
                <a:solidFill>
                  <a:prstClr val="black"/>
                </a:solidFill>
              </a:rPr>
              <a:t> et de </a:t>
            </a:r>
            <a:r>
              <a:rPr lang="fr-FR" sz="1050" b="1" dirty="0">
                <a:solidFill>
                  <a:prstClr val="black"/>
                </a:solidFill>
              </a:rPr>
              <a:t>saison</a:t>
            </a:r>
          </a:p>
        </p:txBody>
      </p:sp>
      <p:sp>
        <p:nvSpPr>
          <p:cNvPr id="34" name="Flèche : bas 33">
            <a:extLst>
              <a:ext uri="{FF2B5EF4-FFF2-40B4-BE49-F238E27FC236}">
                <a16:creationId xmlns:a16="http://schemas.microsoft.com/office/drawing/2014/main" id="{02F262D0-D83C-193C-5931-172B00602F39}"/>
              </a:ext>
            </a:extLst>
          </p:cNvPr>
          <p:cNvSpPr/>
          <p:nvPr/>
        </p:nvSpPr>
        <p:spPr>
          <a:xfrm rot="10800000">
            <a:off x="7542787" y="5185215"/>
            <a:ext cx="528638" cy="231205"/>
          </a:xfrm>
          <a:prstGeom prst="downArrow">
            <a:avLst/>
          </a:prstGeom>
          <a:solidFill>
            <a:schemeClr val="accent1">
              <a:lumMod val="60000"/>
              <a:lumOff val="4000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prstClr val="white"/>
              </a:solidFill>
              <a:latin typeface="Calibri" panose="020F0502020204030204"/>
            </a:endParaRPr>
          </a:p>
        </p:txBody>
      </p:sp>
      <p:sp>
        <p:nvSpPr>
          <p:cNvPr id="35" name="Flèche : quatre pointes 34">
            <a:extLst>
              <a:ext uri="{FF2B5EF4-FFF2-40B4-BE49-F238E27FC236}">
                <a16:creationId xmlns:a16="http://schemas.microsoft.com/office/drawing/2014/main" id="{D29A08A0-F167-02B9-5FF7-C5F286D9887A}"/>
              </a:ext>
            </a:extLst>
          </p:cNvPr>
          <p:cNvSpPr/>
          <p:nvPr/>
        </p:nvSpPr>
        <p:spPr>
          <a:xfrm>
            <a:off x="3462660" y="3680900"/>
            <a:ext cx="4489123" cy="757942"/>
          </a:xfrm>
          <a:prstGeom prst="quadArrow">
            <a:avLst/>
          </a:prstGeom>
          <a:solidFill>
            <a:schemeClr val="accent1">
              <a:lumMod val="60000"/>
              <a:lumOff val="4000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prstClr val="white"/>
              </a:solidFill>
              <a:latin typeface="Calibri" panose="020F0502020204030204"/>
            </a:endParaRPr>
          </a:p>
        </p:txBody>
      </p:sp>
      <p:sp>
        <p:nvSpPr>
          <p:cNvPr id="36" name="ZoneTexte 35">
            <a:extLst>
              <a:ext uri="{FF2B5EF4-FFF2-40B4-BE49-F238E27FC236}">
                <a16:creationId xmlns:a16="http://schemas.microsoft.com/office/drawing/2014/main" id="{057FEBB8-A2B7-A182-F765-89455019F893}"/>
              </a:ext>
            </a:extLst>
          </p:cNvPr>
          <p:cNvSpPr txBox="1"/>
          <p:nvPr/>
        </p:nvSpPr>
        <p:spPr>
          <a:xfrm>
            <a:off x="3873444" y="3926694"/>
            <a:ext cx="3929339" cy="276999"/>
          </a:xfrm>
          <a:prstGeom prst="rect">
            <a:avLst/>
          </a:prstGeom>
          <a:noFill/>
        </p:spPr>
        <p:txBody>
          <a:bodyPr wrap="square" rtlCol="0">
            <a:spAutoFit/>
          </a:bodyPr>
          <a:lstStyle/>
          <a:p>
            <a:pPr defTabSz="685800">
              <a:defRPr/>
            </a:pPr>
            <a:r>
              <a:rPr lang="fr-FR" sz="1200" b="1" dirty="0">
                <a:solidFill>
                  <a:srgbClr val="FF0000"/>
                </a:solidFill>
                <a:effectLst>
                  <a:outerShdw blurRad="38100" dist="38100" dir="2700000" algn="tl">
                    <a:srgbClr val="000000">
                      <a:alpha val="43137"/>
                    </a:srgbClr>
                  </a:outerShdw>
                </a:effectLst>
                <a:latin typeface="Calibri" panose="020F0502020204030204"/>
              </a:rPr>
              <a:t>Replacer le territoire ET le citoyen au cœur du système</a:t>
            </a:r>
          </a:p>
        </p:txBody>
      </p:sp>
      <p:sp>
        <p:nvSpPr>
          <p:cNvPr id="5" name="Flèche : double flèche verticale 4">
            <a:extLst>
              <a:ext uri="{FF2B5EF4-FFF2-40B4-BE49-F238E27FC236}">
                <a16:creationId xmlns:a16="http://schemas.microsoft.com/office/drawing/2014/main" id="{FF068B22-96E7-F930-CD71-E9736DB75566}"/>
              </a:ext>
            </a:extLst>
          </p:cNvPr>
          <p:cNvSpPr/>
          <p:nvPr/>
        </p:nvSpPr>
        <p:spPr>
          <a:xfrm>
            <a:off x="2243768" y="4006248"/>
            <a:ext cx="368710" cy="489238"/>
          </a:xfrm>
          <a:prstGeom prst="upDownArrow">
            <a:avLst/>
          </a:prstGeom>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ZoneTexte 5">
            <a:extLst>
              <a:ext uri="{FF2B5EF4-FFF2-40B4-BE49-F238E27FC236}">
                <a16:creationId xmlns:a16="http://schemas.microsoft.com/office/drawing/2014/main" id="{F5BBBB50-DDA3-5386-6599-D617568AC2F0}"/>
              </a:ext>
            </a:extLst>
          </p:cNvPr>
          <p:cNvSpPr txBox="1"/>
          <p:nvPr/>
        </p:nvSpPr>
        <p:spPr>
          <a:xfrm>
            <a:off x="182796" y="5245304"/>
            <a:ext cx="4030877" cy="761747"/>
          </a:xfrm>
          <a:prstGeom prst="rect">
            <a:avLst/>
          </a:prstGeom>
          <a:noFill/>
          <a:ln>
            <a:solidFill>
              <a:schemeClr val="accent1">
                <a:shade val="15000"/>
              </a:schemeClr>
            </a:solidFill>
          </a:ln>
        </p:spPr>
        <p:txBody>
          <a:bodyPr wrap="square" rtlCol="0">
            <a:spAutoFit/>
          </a:bodyPr>
          <a:lstStyle/>
          <a:p>
            <a:r>
              <a:rPr lang="fr-FR" sz="1350" b="1" dirty="0">
                <a:solidFill>
                  <a:srgbClr val="FF0000"/>
                </a:solidFill>
                <a:effectLst>
                  <a:outerShdw blurRad="38100" dist="38100" dir="2700000" algn="tl">
                    <a:srgbClr val="000000">
                      <a:alpha val="43137"/>
                    </a:srgbClr>
                  </a:outerShdw>
                </a:effectLst>
              </a:rPr>
              <a:t>Démocratie alimentaire/justice alimentaire</a:t>
            </a:r>
            <a:endParaRPr lang="fr-FR" sz="1050" dirty="0"/>
          </a:p>
          <a:p>
            <a:r>
              <a:rPr lang="en-US" sz="750" dirty="0"/>
              <a:t>Lang, T. 1999. « Food policy for the 21st century: Can it be both radical and reasonable? », dans M. Koc, R. </a:t>
            </a:r>
            <a:r>
              <a:rPr lang="en-US" sz="750" dirty="0" err="1"/>
              <a:t>MacRae</a:t>
            </a:r>
            <a:r>
              <a:rPr lang="en-US" sz="750" dirty="0"/>
              <a:t>, L.J.A. </a:t>
            </a:r>
            <a:r>
              <a:rPr lang="en-US" sz="750" dirty="0" err="1"/>
              <a:t>Mougeot</a:t>
            </a:r>
            <a:r>
              <a:rPr lang="en-US" sz="750" dirty="0"/>
              <a:t>, J. Welsh (sous la direction de), For Hunger-proof Cities : Sustainable Urban Foo Systems, Ottawa, International Development Research Centre, p. 216-224.</a:t>
            </a:r>
            <a:endParaRPr lang="fr-FR" sz="750" dirty="0"/>
          </a:p>
          <a:p>
            <a:r>
              <a:rPr lang="en-US" sz="750" dirty="0"/>
              <a:t>Booth, S. ; Coveney, J. 2015. Food Democracy. From Consumer to Food Citizen, Springer, Lenders.</a:t>
            </a:r>
          </a:p>
        </p:txBody>
      </p:sp>
      <p:sp>
        <p:nvSpPr>
          <p:cNvPr id="7" name="ZoneTexte 6">
            <a:extLst>
              <a:ext uri="{FF2B5EF4-FFF2-40B4-BE49-F238E27FC236}">
                <a16:creationId xmlns:a16="http://schemas.microsoft.com/office/drawing/2014/main" id="{AF308119-168B-EA67-02A6-77E019B0668D}"/>
              </a:ext>
            </a:extLst>
          </p:cNvPr>
          <p:cNvSpPr txBox="1"/>
          <p:nvPr/>
        </p:nvSpPr>
        <p:spPr>
          <a:xfrm>
            <a:off x="203374" y="4459304"/>
            <a:ext cx="3822935" cy="738664"/>
          </a:xfrm>
          <a:prstGeom prst="rect">
            <a:avLst/>
          </a:prstGeom>
          <a:solidFill>
            <a:srgbClr val="FFC000">
              <a:alpha val="52000"/>
            </a:srgbClr>
          </a:solidFill>
        </p:spPr>
        <p:txBody>
          <a:bodyPr wrap="square" rtlCol="0">
            <a:spAutoFit/>
          </a:bodyPr>
          <a:lstStyle/>
          <a:p>
            <a:r>
              <a:rPr lang="fr-FR" sz="1050" b="1" dirty="0">
                <a:solidFill>
                  <a:srgbClr val="000000"/>
                </a:solidFill>
                <a:latin typeface="Calibri" panose="020F0502020204030204" pitchFamily="34" charset="0"/>
              </a:rPr>
              <a:t>CHOIX</a:t>
            </a:r>
            <a:r>
              <a:rPr lang="fr-FR" sz="1050" dirty="0">
                <a:solidFill>
                  <a:srgbClr val="000000"/>
                </a:solidFill>
                <a:latin typeface="Calibri" panose="020F0502020204030204" pitchFamily="34" charset="0"/>
              </a:rPr>
              <a:t> des </a:t>
            </a:r>
            <a:r>
              <a:rPr lang="fr-FR" sz="1050" b="1" dirty="0">
                <a:solidFill>
                  <a:srgbClr val="000000"/>
                </a:solidFill>
                <a:latin typeface="Calibri" panose="020F0502020204030204" pitchFamily="34" charset="0"/>
              </a:rPr>
              <a:t>Collectifs de </a:t>
            </a:r>
            <a:r>
              <a:rPr lang="fr-FR" sz="1050" b="1" dirty="0">
                <a:solidFill>
                  <a:srgbClr val="FF0000"/>
                </a:solidFill>
                <a:latin typeface="Calibri" panose="020F0502020204030204" pitchFamily="34" charset="0"/>
              </a:rPr>
              <a:t>citoyens</a:t>
            </a:r>
            <a:r>
              <a:rPr lang="fr-FR" sz="1050" dirty="0">
                <a:solidFill>
                  <a:srgbClr val="000000"/>
                </a:solidFill>
                <a:latin typeface="Calibri" panose="020F0502020204030204" pitchFamily="34" charset="0"/>
              </a:rPr>
              <a:t>: réorientation/reterritorialisation filières agricoles/alimentaires </a:t>
            </a:r>
          </a:p>
          <a:p>
            <a:r>
              <a:rPr lang="fr-FR" sz="1050" dirty="0">
                <a:solidFill>
                  <a:srgbClr val="000000"/>
                </a:solidFill>
                <a:latin typeface="Calibri" panose="020F0502020204030204" pitchFamily="34" charset="0"/>
                <a:ea typeface="Aptos" panose="020B0004020202020204" pitchFamily="34" charset="0"/>
              </a:rPr>
              <a:t>Garantir </a:t>
            </a:r>
            <a:r>
              <a:rPr lang="fr-FR" sz="1050" b="1" dirty="0">
                <a:solidFill>
                  <a:srgbClr val="000000"/>
                </a:solidFill>
                <a:latin typeface="Calibri" panose="020F0502020204030204" pitchFamily="34" charset="0"/>
                <a:ea typeface="Aptos" panose="020B0004020202020204" pitchFamily="34" charset="0"/>
              </a:rPr>
              <a:t>l’accès social/économique </a:t>
            </a:r>
            <a:r>
              <a:rPr lang="fr-FR" sz="1050" dirty="0">
                <a:solidFill>
                  <a:srgbClr val="000000"/>
                </a:solidFill>
                <a:latin typeface="Calibri" panose="020F0502020204030204" pitchFamily="34" charset="0"/>
                <a:ea typeface="Aptos" panose="020B0004020202020204" pitchFamily="34" charset="0"/>
              </a:rPr>
              <a:t>à </a:t>
            </a:r>
            <a:r>
              <a:rPr lang="fr-FR" sz="1050" b="1" dirty="0">
                <a:solidFill>
                  <a:srgbClr val="000000"/>
                </a:solidFill>
                <a:latin typeface="Calibri" panose="020F0502020204030204" pitchFamily="34" charset="0"/>
                <a:ea typeface="Aptos" panose="020B0004020202020204" pitchFamily="34" charset="0"/>
              </a:rPr>
              <a:t>l’alimentation de qualité </a:t>
            </a:r>
          </a:p>
          <a:p>
            <a:r>
              <a:rPr lang="fr-FR" sz="1050" dirty="0">
                <a:solidFill>
                  <a:srgbClr val="000000"/>
                </a:solidFill>
                <a:latin typeface="Calibri" panose="020F0502020204030204" pitchFamily="34" charset="0"/>
              </a:rPr>
              <a:t>S’attaquer aux </a:t>
            </a:r>
            <a:r>
              <a:rPr lang="fr-FR" sz="1050" b="1" dirty="0">
                <a:solidFill>
                  <a:srgbClr val="000000"/>
                </a:solidFill>
                <a:latin typeface="Calibri" panose="020F0502020204030204" pitchFamily="34" charset="0"/>
              </a:rPr>
              <a:t>inégalités structurelles </a:t>
            </a:r>
            <a:r>
              <a:rPr lang="fr-FR" sz="1050" dirty="0">
                <a:solidFill>
                  <a:srgbClr val="000000"/>
                </a:solidFill>
                <a:latin typeface="Calibri" panose="020F0502020204030204" pitchFamily="34" charset="0"/>
              </a:rPr>
              <a:t>d’accès à…</a:t>
            </a:r>
          </a:p>
        </p:txBody>
      </p:sp>
      <p:sp>
        <p:nvSpPr>
          <p:cNvPr id="8" name="Flèche : double flèche horizontale 7">
            <a:extLst>
              <a:ext uri="{FF2B5EF4-FFF2-40B4-BE49-F238E27FC236}">
                <a16:creationId xmlns:a16="http://schemas.microsoft.com/office/drawing/2014/main" id="{A4CA6CFA-FCE4-43B8-1BA8-DA407B8655CC}"/>
              </a:ext>
            </a:extLst>
          </p:cNvPr>
          <p:cNvSpPr/>
          <p:nvPr/>
        </p:nvSpPr>
        <p:spPr>
          <a:xfrm>
            <a:off x="6237052" y="4793422"/>
            <a:ext cx="322967" cy="9648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Flèche : double flèche horizontale 8">
            <a:extLst>
              <a:ext uri="{FF2B5EF4-FFF2-40B4-BE49-F238E27FC236}">
                <a16:creationId xmlns:a16="http://schemas.microsoft.com/office/drawing/2014/main" id="{D68D6B0C-29B1-CA38-EA23-7319AC7FE1A6}"/>
              </a:ext>
            </a:extLst>
          </p:cNvPr>
          <p:cNvSpPr/>
          <p:nvPr/>
        </p:nvSpPr>
        <p:spPr>
          <a:xfrm>
            <a:off x="4083035" y="4783945"/>
            <a:ext cx="322967" cy="9648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Flèche : bas 9">
            <a:extLst>
              <a:ext uri="{FF2B5EF4-FFF2-40B4-BE49-F238E27FC236}">
                <a16:creationId xmlns:a16="http://schemas.microsoft.com/office/drawing/2014/main" id="{AB74D28B-B4A7-22BF-6A48-0E7564D9D52D}"/>
              </a:ext>
            </a:extLst>
          </p:cNvPr>
          <p:cNvSpPr/>
          <p:nvPr/>
        </p:nvSpPr>
        <p:spPr>
          <a:xfrm rot="10800000">
            <a:off x="2785783" y="5079745"/>
            <a:ext cx="528638" cy="231205"/>
          </a:xfrm>
          <a:prstGeom prst="downArrow">
            <a:avLst/>
          </a:prstGeom>
          <a:solidFill>
            <a:schemeClr val="accent1">
              <a:lumMod val="60000"/>
              <a:lumOff val="4000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prstClr val="white"/>
              </a:solidFill>
              <a:latin typeface="Calibri" panose="020F0502020204030204"/>
            </a:endParaRPr>
          </a:p>
        </p:txBody>
      </p:sp>
    </p:spTree>
    <p:extLst>
      <p:ext uri="{BB962C8B-B14F-4D97-AF65-F5344CB8AC3E}">
        <p14:creationId xmlns:p14="http://schemas.microsoft.com/office/powerpoint/2010/main" val="2127366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0778F7E-CE7D-C153-0651-090F572E2599}"/>
              </a:ext>
            </a:extLst>
          </p:cNvPr>
          <p:cNvPicPr>
            <a:picLocks noChangeAspect="1"/>
          </p:cNvPicPr>
          <p:nvPr/>
        </p:nvPicPr>
        <p:blipFill>
          <a:blip r:embed="rId3"/>
          <a:stretch>
            <a:fillRect/>
          </a:stretch>
        </p:blipFill>
        <p:spPr>
          <a:xfrm>
            <a:off x="6961014" y="1359252"/>
            <a:ext cx="2130761" cy="3133601"/>
          </a:xfrm>
          <a:prstGeom prst="rect">
            <a:avLst/>
          </a:prstGeom>
        </p:spPr>
      </p:pic>
      <p:pic>
        <p:nvPicPr>
          <p:cNvPr id="8" name="Image 7">
            <a:extLst>
              <a:ext uri="{FF2B5EF4-FFF2-40B4-BE49-F238E27FC236}">
                <a16:creationId xmlns:a16="http://schemas.microsoft.com/office/drawing/2014/main" id="{00759443-A3D9-66EB-2E10-267E71B79A1C}"/>
              </a:ext>
            </a:extLst>
          </p:cNvPr>
          <p:cNvPicPr>
            <a:picLocks noChangeAspect="1"/>
          </p:cNvPicPr>
          <p:nvPr/>
        </p:nvPicPr>
        <p:blipFill>
          <a:blip r:embed="rId4"/>
          <a:stretch>
            <a:fillRect/>
          </a:stretch>
        </p:blipFill>
        <p:spPr>
          <a:xfrm>
            <a:off x="0" y="4018665"/>
            <a:ext cx="3862681" cy="1982086"/>
          </a:xfrm>
          <a:prstGeom prst="rect">
            <a:avLst/>
          </a:prstGeom>
        </p:spPr>
      </p:pic>
      <p:pic>
        <p:nvPicPr>
          <p:cNvPr id="3" name="Image 2">
            <a:extLst>
              <a:ext uri="{FF2B5EF4-FFF2-40B4-BE49-F238E27FC236}">
                <a16:creationId xmlns:a16="http://schemas.microsoft.com/office/drawing/2014/main" id="{7A502875-1E99-267B-68E5-A14239B9DB6A}"/>
              </a:ext>
            </a:extLst>
          </p:cNvPr>
          <p:cNvPicPr>
            <a:picLocks noChangeAspect="1"/>
          </p:cNvPicPr>
          <p:nvPr/>
        </p:nvPicPr>
        <p:blipFill>
          <a:blip r:embed="rId5"/>
          <a:stretch>
            <a:fillRect/>
          </a:stretch>
        </p:blipFill>
        <p:spPr>
          <a:xfrm>
            <a:off x="5396496" y="1818724"/>
            <a:ext cx="1586020" cy="1762682"/>
          </a:xfrm>
          <a:prstGeom prst="rect">
            <a:avLst/>
          </a:prstGeom>
        </p:spPr>
      </p:pic>
      <p:pic>
        <p:nvPicPr>
          <p:cNvPr id="5" name="Image 4">
            <a:extLst>
              <a:ext uri="{FF2B5EF4-FFF2-40B4-BE49-F238E27FC236}">
                <a16:creationId xmlns:a16="http://schemas.microsoft.com/office/drawing/2014/main" id="{C9D57648-B5D4-3B36-4CAA-898292B19015}"/>
              </a:ext>
            </a:extLst>
          </p:cNvPr>
          <p:cNvPicPr>
            <a:picLocks noChangeAspect="1"/>
          </p:cNvPicPr>
          <p:nvPr/>
        </p:nvPicPr>
        <p:blipFill>
          <a:blip r:embed="rId6"/>
          <a:stretch>
            <a:fillRect/>
          </a:stretch>
        </p:blipFill>
        <p:spPr>
          <a:xfrm>
            <a:off x="4095578" y="3586210"/>
            <a:ext cx="1865538" cy="2478239"/>
          </a:xfrm>
          <a:prstGeom prst="rect">
            <a:avLst/>
          </a:prstGeom>
        </p:spPr>
      </p:pic>
      <p:pic>
        <p:nvPicPr>
          <p:cNvPr id="9" name="Image 8">
            <a:extLst>
              <a:ext uri="{FF2B5EF4-FFF2-40B4-BE49-F238E27FC236}">
                <a16:creationId xmlns:a16="http://schemas.microsoft.com/office/drawing/2014/main" id="{EF5FC3C1-E7F8-2D0F-8D33-8E7608FF0977}"/>
              </a:ext>
            </a:extLst>
          </p:cNvPr>
          <p:cNvPicPr>
            <a:picLocks noChangeAspect="1"/>
          </p:cNvPicPr>
          <p:nvPr/>
        </p:nvPicPr>
        <p:blipFill>
          <a:blip r:embed="rId7"/>
          <a:stretch>
            <a:fillRect/>
          </a:stretch>
        </p:blipFill>
        <p:spPr>
          <a:xfrm>
            <a:off x="5985814" y="4713168"/>
            <a:ext cx="3113795" cy="1211171"/>
          </a:xfrm>
          <a:prstGeom prst="rect">
            <a:avLst/>
          </a:prstGeom>
        </p:spPr>
      </p:pic>
      <p:sp>
        <p:nvSpPr>
          <p:cNvPr id="6" name="ZoneTexte 5">
            <a:extLst>
              <a:ext uri="{FF2B5EF4-FFF2-40B4-BE49-F238E27FC236}">
                <a16:creationId xmlns:a16="http://schemas.microsoft.com/office/drawing/2014/main" id="{05B8445A-204B-CD3B-255A-4A79D2F61CB1}"/>
              </a:ext>
            </a:extLst>
          </p:cNvPr>
          <p:cNvSpPr txBox="1"/>
          <p:nvPr/>
        </p:nvSpPr>
        <p:spPr>
          <a:xfrm>
            <a:off x="3108583" y="205084"/>
            <a:ext cx="3590470" cy="369332"/>
          </a:xfrm>
          <a:prstGeom prst="rect">
            <a:avLst/>
          </a:prstGeom>
          <a:noFill/>
        </p:spPr>
        <p:txBody>
          <a:bodyPr wrap="none" rtlCol="0">
            <a:spAutoFit/>
          </a:bodyPr>
          <a:lstStyle/>
          <a:p>
            <a:r>
              <a:rPr lang="fr-FR" b="1" dirty="0">
                <a:solidFill>
                  <a:srgbClr val="FFC000"/>
                </a:solidFill>
              </a:rPr>
              <a:t>Des dynamiques solidaires croisées </a:t>
            </a:r>
          </a:p>
        </p:txBody>
      </p:sp>
      <p:pic>
        <p:nvPicPr>
          <p:cNvPr id="7" name="Image 6">
            <a:extLst>
              <a:ext uri="{FF2B5EF4-FFF2-40B4-BE49-F238E27FC236}">
                <a16:creationId xmlns:a16="http://schemas.microsoft.com/office/drawing/2014/main" id="{4F3266CA-74EF-DC0D-03C2-BAD68BB05823}"/>
              </a:ext>
            </a:extLst>
          </p:cNvPr>
          <p:cNvPicPr>
            <a:picLocks noChangeAspect="1"/>
          </p:cNvPicPr>
          <p:nvPr/>
        </p:nvPicPr>
        <p:blipFill>
          <a:blip r:embed="rId8"/>
          <a:stretch>
            <a:fillRect/>
          </a:stretch>
        </p:blipFill>
        <p:spPr>
          <a:xfrm>
            <a:off x="-40174" y="2432044"/>
            <a:ext cx="2514818" cy="1586621"/>
          </a:xfrm>
          <a:prstGeom prst="rect">
            <a:avLst/>
          </a:prstGeom>
        </p:spPr>
      </p:pic>
      <p:pic>
        <p:nvPicPr>
          <p:cNvPr id="10" name="Image 9">
            <a:extLst>
              <a:ext uri="{FF2B5EF4-FFF2-40B4-BE49-F238E27FC236}">
                <a16:creationId xmlns:a16="http://schemas.microsoft.com/office/drawing/2014/main" id="{5ACDEA31-10BC-C4CB-61A6-6969D73E99F1}"/>
              </a:ext>
            </a:extLst>
          </p:cNvPr>
          <p:cNvPicPr>
            <a:picLocks noChangeAspect="1"/>
          </p:cNvPicPr>
          <p:nvPr/>
        </p:nvPicPr>
        <p:blipFill>
          <a:blip r:embed="rId9"/>
          <a:stretch>
            <a:fillRect/>
          </a:stretch>
        </p:blipFill>
        <p:spPr>
          <a:xfrm>
            <a:off x="-40174" y="1162586"/>
            <a:ext cx="2482811" cy="1312278"/>
          </a:xfrm>
          <a:prstGeom prst="rect">
            <a:avLst/>
          </a:prstGeom>
        </p:spPr>
      </p:pic>
      <p:pic>
        <p:nvPicPr>
          <p:cNvPr id="11" name="Image 10">
            <a:extLst>
              <a:ext uri="{FF2B5EF4-FFF2-40B4-BE49-F238E27FC236}">
                <a16:creationId xmlns:a16="http://schemas.microsoft.com/office/drawing/2014/main" id="{F9A27D98-05F3-AA9B-393B-44C2EC768546}"/>
              </a:ext>
            </a:extLst>
          </p:cNvPr>
          <p:cNvPicPr>
            <a:picLocks noChangeAspect="1"/>
          </p:cNvPicPr>
          <p:nvPr/>
        </p:nvPicPr>
        <p:blipFill>
          <a:blip r:embed="rId10"/>
          <a:stretch>
            <a:fillRect/>
          </a:stretch>
        </p:blipFill>
        <p:spPr>
          <a:xfrm>
            <a:off x="2492166" y="2474863"/>
            <a:ext cx="1449014" cy="1762682"/>
          </a:xfrm>
          <a:prstGeom prst="rect">
            <a:avLst/>
          </a:prstGeom>
        </p:spPr>
      </p:pic>
      <p:pic>
        <p:nvPicPr>
          <p:cNvPr id="12" name="Image 11">
            <a:extLst>
              <a:ext uri="{FF2B5EF4-FFF2-40B4-BE49-F238E27FC236}">
                <a16:creationId xmlns:a16="http://schemas.microsoft.com/office/drawing/2014/main" id="{26F59B48-41FC-D65E-73C7-C4DEEEB8B1C7}"/>
              </a:ext>
            </a:extLst>
          </p:cNvPr>
          <p:cNvPicPr>
            <a:picLocks noChangeAspect="1"/>
          </p:cNvPicPr>
          <p:nvPr/>
        </p:nvPicPr>
        <p:blipFill>
          <a:blip r:embed="rId11"/>
          <a:stretch>
            <a:fillRect/>
          </a:stretch>
        </p:blipFill>
        <p:spPr>
          <a:xfrm>
            <a:off x="3568053" y="932604"/>
            <a:ext cx="1918843" cy="2069684"/>
          </a:xfrm>
          <a:prstGeom prst="rect">
            <a:avLst/>
          </a:prstGeom>
        </p:spPr>
      </p:pic>
    </p:spTree>
    <p:extLst>
      <p:ext uri="{BB962C8B-B14F-4D97-AF65-F5344CB8AC3E}">
        <p14:creationId xmlns:p14="http://schemas.microsoft.com/office/powerpoint/2010/main" val="1267133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9FA684-13CF-8B34-A5F9-63BAB0B459E1}"/>
              </a:ext>
            </a:extLst>
          </p:cNvPr>
          <p:cNvSpPr>
            <a:spLocks noGrp="1"/>
          </p:cNvSpPr>
          <p:nvPr>
            <p:ph type="title"/>
          </p:nvPr>
        </p:nvSpPr>
        <p:spPr>
          <a:xfrm>
            <a:off x="628650" y="167701"/>
            <a:ext cx="7886700" cy="656759"/>
          </a:xfrm>
        </p:spPr>
        <p:txBody>
          <a:bodyPr>
            <a:normAutofit/>
          </a:bodyPr>
          <a:lstStyle/>
          <a:p>
            <a:r>
              <a:rPr lang="fr-FR" sz="2400" b="1" dirty="0">
                <a:solidFill>
                  <a:srgbClr val="FFC000"/>
                </a:solidFill>
              </a:rPr>
              <a:t>Un contexte territorial agricole spécifique</a:t>
            </a:r>
          </a:p>
        </p:txBody>
      </p:sp>
      <p:sp>
        <p:nvSpPr>
          <p:cNvPr id="3" name="Espace réservé du contenu 2">
            <a:extLst>
              <a:ext uri="{FF2B5EF4-FFF2-40B4-BE49-F238E27FC236}">
                <a16:creationId xmlns:a16="http://schemas.microsoft.com/office/drawing/2014/main" id="{957473B1-1943-5A59-A2DE-76A263160F33}"/>
              </a:ext>
            </a:extLst>
          </p:cNvPr>
          <p:cNvSpPr>
            <a:spLocks noGrp="1"/>
          </p:cNvSpPr>
          <p:nvPr>
            <p:ph idx="1"/>
          </p:nvPr>
        </p:nvSpPr>
        <p:spPr>
          <a:xfrm>
            <a:off x="176645" y="928345"/>
            <a:ext cx="8790710" cy="4303087"/>
          </a:xfrm>
        </p:spPr>
        <p:txBody>
          <a:bodyPr>
            <a:noAutofit/>
          </a:bodyPr>
          <a:lstStyle/>
          <a:p>
            <a:pPr algn="just">
              <a:buNone/>
            </a:pPr>
            <a:r>
              <a:rPr lang="fr-FR" sz="2000" b="1" dirty="0">
                <a:solidFill>
                  <a:srgbClr val="FFC000"/>
                </a:solidFill>
                <a:latin typeface="Calibri" panose="020F0502020204030204" pitchFamily="34" charset="0"/>
                <a:ea typeface="Calibri" panose="020F0502020204030204" pitchFamily="34" charset="0"/>
                <a:cs typeface="Calibri" panose="020F0502020204030204" pitchFamily="34" charset="0"/>
              </a:rPr>
              <a:t>La stratégie pour l’alimentation en région Centre Val de Loire est de « </a:t>
            </a:r>
            <a:r>
              <a:rPr lang="fr-FR" sz="2000" b="1" i="1"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permettre aux habitants et aux touristes de choisir au quotidien une alimentation locale, biologique, diversifiée, sans gaspillage et à portée de tous</a:t>
            </a:r>
            <a:r>
              <a:rPr lang="fr-FR" sz="2000" b="1"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fr-FR" sz="2000" b="1" dirty="0">
                <a:solidFill>
                  <a:srgbClr val="FFC000"/>
                </a:solidFill>
                <a:latin typeface="Calibri" panose="020F0502020204030204" pitchFamily="34" charset="0"/>
                <a:ea typeface="Calibri" panose="020F0502020204030204" pitchFamily="34" charset="0"/>
                <a:cs typeface="Calibri" panose="020F0502020204030204" pitchFamily="34" charset="0"/>
              </a:rPr>
              <a:t>». </a:t>
            </a:r>
          </a:p>
          <a:p>
            <a:pPr algn="just">
              <a:buNone/>
            </a:pPr>
            <a:r>
              <a:rPr lang="fr-FR" sz="2000" b="1" dirty="0">
                <a:solidFill>
                  <a:srgbClr val="FFC000"/>
                </a:solidFill>
                <a:latin typeface="Calibri" panose="020F0502020204030204" pitchFamily="34" charset="0"/>
                <a:ea typeface="Calibri" panose="020F0502020204030204" pitchFamily="34" charset="0"/>
                <a:cs typeface="Calibri" panose="020F0502020204030204" pitchFamily="34" charset="0"/>
              </a:rPr>
              <a:t>Dans son SRADDET </a:t>
            </a:r>
            <a:r>
              <a:rPr lang="fr-FR" sz="2000" b="1" kern="1800" dirty="0">
                <a:solidFill>
                  <a:srgbClr val="FFC000"/>
                </a:solidFill>
                <a:latin typeface="Calibri" panose="020F0502020204030204" pitchFamily="34" charset="0"/>
                <a:ea typeface="Calibri" panose="020F0502020204030204" pitchFamily="34" charset="0"/>
                <a:cs typeface="Calibri" panose="020F0502020204030204" pitchFamily="34" charset="0"/>
              </a:rPr>
              <a:t>(</a:t>
            </a:r>
            <a:r>
              <a:rPr lang="fr-FR" sz="2000" b="1" dirty="0">
                <a:solidFill>
                  <a:srgbClr val="FFC000"/>
                </a:solidFill>
                <a:latin typeface="Calibri" panose="020F0502020204030204" pitchFamily="34" charset="0"/>
                <a:ea typeface="Calibri" panose="020F0502020204030204" pitchFamily="34" charset="0"/>
                <a:cs typeface="Calibri" panose="020F0502020204030204" pitchFamily="34" charset="0"/>
              </a:rPr>
              <a:t>2023), la Région Centre Val de Loire vise une </a:t>
            </a:r>
            <a:r>
              <a:rPr lang="fr-FR" sz="2000" b="1"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réduction de 80 % des déchets alimentaires </a:t>
            </a:r>
            <a:r>
              <a:rPr lang="fr-FR" sz="2000" b="1" dirty="0">
                <a:solidFill>
                  <a:srgbClr val="FFC000"/>
                </a:solidFill>
                <a:latin typeface="Calibri" panose="020F0502020204030204" pitchFamily="34" charset="0"/>
                <a:ea typeface="Calibri" panose="020F0502020204030204" pitchFamily="34" charset="0"/>
                <a:cs typeface="Calibri" panose="020F0502020204030204" pitchFamily="34" charset="0"/>
              </a:rPr>
              <a:t>entre 2013 et 2031. </a:t>
            </a:r>
          </a:p>
          <a:p>
            <a:pPr algn="just">
              <a:buNone/>
            </a:pPr>
            <a:r>
              <a:rPr lang="fr-FR" sz="2000" b="1" dirty="0">
                <a:solidFill>
                  <a:srgbClr val="FFC000"/>
                </a:solidFill>
                <a:latin typeface="Calibri" panose="020F0502020204030204" pitchFamily="34" charset="0"/>
                <a:ea typeface="Calibri" panose="020F0502020204030204" pitchFamily="34" charset="0"/>
                <a:cs typeface="Calibri" panose="020F0502020204030204" pitchFamily="34" charset="0"/>
              </a:rPr>
              <a:t>Elle compte sur les PAT (Intercommunalités, PETR, Agglomérations) en associant la recherche d’une alimentation qualitative, relocalisée, à la prévention des déchets. </a:t>
            </a:r>
            <a:endParaRPr lang="fr-FR" sz="2000" b="1" kern="100"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algn="just">
              <a:lnSpc>
                <a:spcPct val="100000"/>
              </a:lnSpc>
              <a:spcBef>
                <a:spcPts val="900"/>
              </a:spcBef>
            </a:pPr>
            <a:r>
              <a:rPr lang="fr-FR" sz="2000" b="1" dirty="0">
                <a:solidFill>
                  <a:srgbClr val="FFC000"/>
                </a:solidFill>
                <a:latin typeface="Calibri" panose="020F0502020204030204" pitchFamily="34" charset="0"/>
                <a:ea typeface="Calibri" panose="020F0502020204030204" pitchFamily="34" charset="0"/>
                <a:cs typeface="Calibri" panose="020F0502020204030204" pitchFamily="34" charset="0"/>
              </a:rPr>
              <a:t>À recontextualiser dans  la </a:t>
            </a:r>
            <a:r>
              <a:rPr lang="fr-FR" sz="2000" b="1"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réalité agricole du Centre Val de Loire : offre locale qui reste limitée</a:t>
            </a:r>
            <a:r>
              <a:rPr lang="fr-FR" sz="2000" b="1" dirty="0">
                <a:solidFill>
                  <a:srgbClr val="FFC000"/>
                </a:solidFill>
                <a:latin typeface="Calibri" panose="020F0502020204030204" pitchFamily="34" charset="0"/>
                <a:ea typeface="Calibri" panose="020F0502020204030204" pitchFamily="34" charset="0"/>
                <a:cs typeface="Calibri" panose="020F0502020204030204" pitchFamily="34" charset="0"/>
              </a:rPr>
              <a:t>, notamment en bio, et peu variée malgré quelques secteurs maraichers et fruitiers emblématiques … </a:t>
            </a:r>
          </a:p>
          <a:p>
            <a:pPr algn="just">
              <a:lnSpc>
                <a:spcPct val="100000"/>
              </a:lnSpc>
              <a:spcBef>
                <a:spcPts val="900"/>
              </a:spcBef>
            </a:pPr>
            <a:endParaRPr lang="fr-FR" sz="200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lvl="2" algn="just">
              <a:lnSpc>
                <a:spcPct val="100000"/>
              </a:lnSpc>
              <a:spcBef>
                <a:spcPts val="900"/>
              </a:spcBef>
            </a:pPr>
            <a:r>
              <a:rPr lang="fr-FR" sz="1600" b="1" dirty="0">
                <a:solidFill>
                  <a:srgbClr val="FFC000"/>
                </a:solidFill>
                <a:latin typeface="Calibri" panose="020F0502020204030204" pitchFamily="34" charset="0"/>
                <a:ea typeface="Calibri" panose="020F0502020204030204" pitchFamily="34" charset="0"/>
                <a:cs typeface="Calibri" panose="020F0502020204030204" pitchFamily="34" charset="0"/>
              </a:rPr>
              <a:t>Plus de 60% d’exploitations en grandes cultures en filière longue –</a:t>
            </a:r>
          </a:p>
          <a:p>
            <a:pPr lvl="2" algn="just">
              <a:lnSpc>
                <a:spcPct val="100000"/>
              </a:lnSpc>
              <a:spcBef>
                <a:spcPts val="900"/>
              </a:spcBef>
            </a:pPr>
            <a:r>
              <a:rPr lang="fr-FR" sz="1600" b="1" dirty="0">
                <a:solidFill>
                  <a:srgbClr val="FFC000"/>
                </a:solidFill>
                <a:latin typeface="Calibri" panose="020F0502020204030204" pitchFamily="34" charset="0"/>
                <a:ea typeface="Calibri" panose="020F0502020204030204" pitchFamily="34" charset="0"/>
                <a:cs typeface="Calibri" panose="020F0502020204030204" pitchFamily="34" charset="0"/>
              </a:rPr>
              <a:t>L’agriculture biologique : </a:t>
            </a:r>
            <a:r>
              <a:rPr lang="fr-FR" sz="1600" b="1"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4.9 % de la surface agricole (SAU) en 2023 </a:t>
            </a:r>
            <a:r>
              <a:rPr lang="fr-FR" sz="1600" b="1" dirty="0">
                <a:solidFill>
                  <a:srgbClr val="FFC000"/>
                </a:solidFill>
                <a:latin typeface="Calibri" panose="020F0502020204030204" pitchFamily="34" charset="0"/>
                <a:ea typeface="Calibri" panose="020F0502020204030204" pitchFamily="34" charset="0"/>
                <a:cs typeface="Calibri" panose="020F0502020204030204" pitchFamily="34" charset="0"/>
              </a:rPr>
              <a:t>(10.4 % en France): place la région au treizième rang métropolitain (Agence Bio, 2023) ; </a:t>
            </a:r>
          </a:p>
          <a:p>
            <a:pPr lvl="2" algn="just">
              <a:lnSpc>
                <a:spcPct val="100000"/>
              </a:lnSpc>
              <a:spcBef>
                <a:spcPts val="900"/>
              </a:spcBef>
            </a:pPr>
            <a:r>
              <a:rPr lang="fr-FR" sz="1600" b="1" dirty="0">
                <a:solidFill>
                  <a:srgbClr val="FFC000"/>
                </a:solidFill>
                <a:latin typeface="Calibri" panose="020F0502020204030204" pitchFamily="34" charset="0"/>
                <a:ea typeface="Calibri" panose="020F0502020204030204" pitchFamily="34" charset="0"/>
                <a:cs typeface="Calibri" panose="020F0502020204030204" pitchFamily="34" charset="0"/>
              </a:rPr>
              <a:t>14 % des exploitations sont sous SIQO, soit la 9ème place nationale, et 20 % pratiquent les circuits-courts au 8ème rang national  (RGA 2020); mais viticulture principalement. </a:t>
            </a:r>
          </a:p>
        </p:txBody>
      </p:sp>
    </p:spTree>
    <p:extLst>
      <p:ext uri="{BB962C8B-B14F-4D97-AF65-F5344CB8AC3E}">
        <p14:creationId xmlns:p14="http://schemas.microsoft.com/office/powerpoint/2010/main" val="2901752775"/>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2013 – 2022">
  <a:themeElements>
    <a:clrScheme name="Thème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2336</TotalTime>
  <Words>2942</Words>
  <Application>Microsoft Macintosh PowerPoint</Application>
  <PresentationFormat>Affichage à l'écran (4:3)</PresentationFormat>
  <Paragraphs>180</Paragraphs>
  <Slides>12</Slides>
  <Notes>12</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12</vt:i4>
      </vt:variant>
    </vt:vector>
  </HeadingPairs>
  <TitlesOfParts>
    <vt:vector size="21" baseType="lpstr">
      <vt:lpstr>Aptos</vt:lpstr>
      <vt:lpstr>Aptos Display</vt:lpstr>
      <vt:lpstr>Arial</vt:lpstr>
      <vt:lpstr>Calibri</vt:lpstr>
      <vt:lpstr>Calibri Light</vt:lpstr>
      <vt:lpstr>Century Gothic</vt:lpstr>
      <vt:lpstr>Lato</vt:lpstr>
      <vt:lpstr>Office Theme</vt:lpstr>
      <vt:lpstr>Thème Office 2013 – 2022</vt:lpstr>
      <vt:lpstr>Présentation PowerPoint</vt:lpstr>
      <vt:lpstr>Présentation PowerPoint</vt:lpstr>
      <vt:lpstr>Présentation PowerPoint</vt:lpstr>
      <vt:lpstr>Présentation PowerPoint</vt:lpstr>
      <vt:lpstr>Présentation PowerPoint</vt:lpstr>
      <vt:lpstr>Présentation PowerPoint</vt:lpstr>
      <vt:lpstr>Alimentation durable et démocratie alimentaire:  en lien avec les notions de consommation engagée, responsable, et sobre</vt:lpstr>
      <vt:lpstr>Présentation PowerPoint</vt:lpstr>
      <vt:lpstr>Un contexte territorial agricole spécifique</vt:lpstr>
      <vt:lpstr>30 territoires avec PAT   Dont 25 reconnus par le ministère de l’Agriculture et de la Souveraineté alimentaire. Dont 7 labellisés niveau 2</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Université Paris X </dc:title>
  <dc:creator>Geneviève PIERRE-JACQUES</dc:creator>
  <cp:lastModifiedBy>Microsoft Office User</cp:lastModifiedBy>
  <cp:revision>46</cp:revision>
  <dcterms:created xsi:type="dcterms:W3CDTF">2025-05-18T12:39:34Z</dcterms:created>
  <dcterms:modified xsi:type="dcterms:W3CDTF">2025-10-02T14:42:41Z</dcterms:modified>
</cp:coreProperties>
</file>