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76" r:id="rId7"/>
    <p:sldId id="277" r:id="rId8"/>
    <p:sldId id="278" r:id="rId9"/>
    <p:sldId id="264" r:id="rId10"/>
    <p:sldId id="266" r:id="rId11"/>
    <p:sldId id="281" r:id="rId12"/>
    <p:sldId id="267" r:id="rId13"/>
    <p:sldId id="270" r:id="rId14"/>
    <p:sldId id="272" r:id="rId15"/>
    <p:sldId id="282" r:id="rId16"/>
    <p:sldId id="273" r:id="rId17"/>
    <p:sldId id="274" r:id="rId18"/>
    <p:sldId id="279" r:id="rId19"/>
    <p:sldId id="275" r:id="rId20"/>
    <p:sldId id="280"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AU Francine" initials="DF" lastIdx="3" clrIdx="0">
    <p:extLst>
      <p:ext uri="{19B8F6BF-5375-455C-9EA6-DF929625EA0E}">
        <p15:presenceInfo xmlns:p15="http://schemas.microsoft.com/office/powerpoint/2012/main" userId="S::francine.deniau@cneap.fr::c34015b3-f64c-4c6c-9b61-d26a26ec8a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97" autoAdjust="0"/>
    <p:restoredTop sz="94660"/>
  </p:normalViewPr>
  <p:slideViewPr>
    <p:cSldViewPr snapToGrid="0">
      <p:cViewPr varScale="1">
        <p:scale>
          <a:sx n="78" d="100"/>
          <a:sy n="78" d="100"/>
        </p:scale>
        <p:origin x="200" y="2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FE8DD-0E58-2EB2-EA1B-254385F94F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2618A66-4F57-3125-1D73-A5C86B2A1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32DAA6-7504-2548-9C98-532D970204DD}"/>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95209B24-E8B7-27BC-CB4B-8D16EA3744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700D6E-3114-4897-98B3-CFC9AF59AFC2}"/>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46392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5198C-80AC-01CA-93A8-146204F5FA8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401E6AC-51D6-066D-E9C5-8EACD4E5FAD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12BA2B-B37D-44DE-E700-7F3EFD6175F2}"/>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358BEF4A-5FAD-DAA1-C3AA-D0AC7E3432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A84FAC-FB6B-D63B-244C-19D074351FC4}"/>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76831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FB28D57-F3F7-17DD-418D-74F2AC2EEDD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3F2CB3-A179-6C31-3C38-7D77DFC7C22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2C2AD8-AAEE-54AB-4F3C-55FDAB0E6724}"/>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2B3F479B-4683-AD20-1A34-B27905DA8D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CF75C7-778F-1CAE-7393-13C122A9AE8C}"/>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259753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2DEAD-97F5-ADF9-CF32-DE7FA8DFCC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1F3A48-72DD-A3A7-36F5-4A2F9B5D953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168737-7FC9-C2DA-935A-1D13F182F506}"/>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8A9FDD55-FB98-2E93-9E41-20276737A9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1950ED-B32E-9C73-F49E-F4500E1C8F2C}"/>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405786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82D4E-48D6-EAF0-8214-2D4D864FEC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1FFD835-1081-E483-B6EC-EDA56A098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57343C8-EBE1-2B21-79A5-8169AA77A66F}"/>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90691583-6EC1-E3B7-4660-CD4D0AC56D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C90820-B320-1764-FD18-1E93088A05CB}"/>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196296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7EF1DB-691F-7543-2186-AD7A0235DF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228396-C745-D3AD-3F9D-E7278FCD8C5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15AB37C-DF71-8DEE-0B3C-25AB0F003C4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AB4028-BC3F-CFD5-444E-667EE2D70926}"/>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39F44FB3-AE02-522D-70FA-C3B452E2FD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B7EB5E-7AD4-B452-A12E-E28A652276BD}"/>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340280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DD9304-193E-8D96-E701-CAA58331CA1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F43868-F23E-E521-F347-6E8810C62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1E52A2-E90A-6A02-14B9-90A78AA287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4BC4204-0509-7A5E-EF0F-081073E21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21CEFA-DF5E-C892-63CC-B001764781E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7B428B8-7731-3958-2C13-C2A0A7842DE1}"/>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8" name="Espace réservé du pied de page 7">
            <a:extLst>
              <a:ext uri="{FF2B5EF4-FFF2-40B4-BE49-F238E27FC236}">
                <a16:creationId xmlns:a16="http://schemas.microsoft.com/office/drawing/2014/main" id="{5B916A02-F958-5D1F-4389-64E6328EE71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16DA9F5-E9C9-FBEF-8260-B569F7E6A265}"/>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233249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1024F-15AE-A6D0-1FC8-4F88717815E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EA5D4F2-C40A-0CB8-59CD-A11215DE61C9}"/>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4" name="Espace réservé du pied de page 3">
            <a:extLst>
              <a:ext uri="{FF2B5EF4-FFF2-40B4-BE49-F238E27FC236}">
                <a16:creationId xmlns:a16="http://schemas.microsoft.com/office/drawing/2014/main" id="{B6DC8711-2F5B-A703-C1C3-62A89C0351E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6CE976C-DB51-2C44-3849-9F39D52A14D7}"/>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334633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376F7B-EC30-F560-7603-01681D99855F}"/>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3" name="Espace réservé du pied de page 2">
            <a:extLst>
              <a:ext uri="{FF2B5EF4-FFF2-40B4-BE49-F238E27FC236}">
                <a16:creationId xmlns:a16="http://schemas.microsoft.com/office/drawing/2014/main" id="{2AB07E2C-8C54-012E-D048-558ACEC615F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79D883-878E-838D-F3F7-A9BA732180CC}"/>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412242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013FE-1C21-3E6D-546B-072865F38F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D7DBD73-5072-36A7-27B9-D9159F1CD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747D5D7-7103-0D1B-DDA5-585E01078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8D8302-3453-D4EC-8389-83DF8466711B}"/>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D2E03C25-C2A8-48AD-7A56-2959AABE8BE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6ED0EB-D72D-5F81-F539-13C9CB06265A}"/>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222973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61AEC-F00D-78FB-2C51-ACA9EEE725D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15D7001-942D-902C-8326-065748774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1A023FF-0228-57C3-23E1-081D6C065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222076-0651-8231-8A5E-BA9BAA2895F7}"/>
              </a:ext>
            </a:extLst>
          </p:cNvPr>
          <p:cNvSpPr>
            <a:spLocks noGrp="1"/>
          </p:cNvSpPr>
          <p:nvPr>
            <p:ph type="dt" sz="half" idx="10"/>
          </p:nvPr>
        </p:nvSpPr>
        <p:spPr/>
        <p:txBody>
          <a:bodyPr/>
          <a:lstStyle/>
          <a:p>
            <a:fld id="{9F708265-1DEC-47DE-930F-7A934EA59BCF}"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863D9CAA-B14D-1800-2051-9792CE82D9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3A1708-7271-0931-842D-F6130A500A7E}"/>
              </a:ext>
            </a:extLst>
          </p:cNvPr>
          <p:cNvSpPr>
            <a:spLocks noGrp="1"/>
          </p:cNvSpPr>
          <p:nvPr>
            <p:ph type="sldNum" sz="quarter" idx="12"/>
          </p:nvPr>
        </p:nvSpPr>
        <p:spPr/>
        <p:txBody>
          <a:bodyPr/>
          <a:lstStyle/>
          <a:p>
            <a:fld id="{BAEE4B54-19FF-4724-9557-1DE17D8723AC}" type="slidenum">
              <a:rPr lang="fr-FR" smtClean="0"/>
              <a:t>‹N°›</a:t>
            </a:fld>
            <a:endParaRPr lang="fr-FR"/>
          </a:p>
        </p:txBody>
      </p:sp>
    </p:spTree>
    <p:extLst>
      <p:ext uri="{BB962C8B-B14F-4D97-AF65-F5344CB8AC3E}">
        <p14:creationId xmlns:p14="http://schemas.microsoft.com/office/powerpoint/2010/main" val="419402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BEBEDC0-85E6-EF6D-DCAC-994EF7238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61814FD-13AD-324B-DFFD-693A0C2C3C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A71BB0-5D78-1147-1FB4-DE2B8E3AA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08265-1DEC-47DE-930F-7A934EA59BCF}"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07610482-A0C0-145D-446A-16FC02C87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1C596F0-B8EF-708F-9822-076233D83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E4B54-19FF-4724-9557-1DE17D8723AC}" type="slidenum">
              <a:rPr lang="fr-FR" smtClean="0"/>
              <a:t>‹N°›</a:t>
            </a:fld>
            <a:endParaRPr lang="fr-FR"/>
          </a:p>
        </p:txBody>
      </p:sp>
    </p:spTree>
    <p:extLst>
      <p:ext uri="{BB962C8B-B14F-4D97-AF65-F5344CB8AC3E}">
        <p14:creationId xmlns:p14="http://schemas.microsoft.com/office/powerpoint/2010/main" val="66010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7FEFF-74C1-E1D8-D504-5CAC8F14AD44}"/>
              </a:ext>
            </a:extLst>
          </p:cNvPr>
          <p:cNvSpPr>
            <a:spLocks noGrp="1"/>
          </p:cNvSpPr>
          <p:nvPr>
            <p:ph type="ctrTitle"/>
          </p:nvPr>
        </p:nvSpPr>
        <p:spPr/>
        <p:txBody>
          <a:bodyPr>
            <a:normAutofit/>
          </a:bodyPr>
          <a:lstStyle/>
          <a:p>
            <a:r>
              <a:rPr lang="fr-FR" sz="3200" dirty="0"/>
              <a:t>Participation Campus Franz STOCK à l’APR PATAMIL</a:t>
            </a:r>
            <a:br>
              <a:rPr lang="fr-FR" sz="3200" dirty="0"/>
            </a:br>
            <a:r>
              <a:rPr lang="fr-FR" sz="3200" dirty="0"/>
              <a:t>Centre Val de Loire</a:t>
            </a:r>
          </a:p>
        </p:txBody>
      </p:sp>
      <p:sp>
        <p:nvSpPr>
          <p:cNvPr id="3" name="Sous-titre 2">
            <a:extLst>
              <a:ext uri="{FF2B5EF4-FFF2-40B4-BE49-F238E27FC236}">
                <a16:creationId xmlns:a16="http://schemas.microsoft.com/office/drawing/2014/main" id="{A37F5A53-22A9-1F28-F53C-E1F73F7063B4}"/>
              </a:ext>
            </a:extLst>
          </p:cNvPr>
          <p:cNvSpPr>
            <a:spLocks noGrp="1"/>
          </p:cNvSpPr>
          <p:nvPr>
            <p:ph type="subTitle" idx="1"/>
          </p:nvPr>
        </p:nvSpPr>
        <p:spPr/>
        <p:txBody>
          <a:bodyPr/>
          <a:lstStyle/>
          <a:p>
            <a:r>
              <a:rPr lang="fr-FR" b="1" dirty="0"/>
              <a:t>Bilan 2021-2025 , Campus Franz STOCK</a:t>
            </a:r>
          </a:p>
          <a:p>
            <a:r>
              <a:rPr lang="fr-FR" b="1" dirty="0"/>
              <a:t>28630 Chartres-Mignières</a:t>
            </a:r>
          </a:p>
          <a:p>
            <a:r>
              <a:rPr lang="fr-FR" b="1" dirty="0"/>
              <a:t>BTSA DATR Développement, Animation des Territoires Ruraux</a:t>
            </a:r>
          </a:p>
        </p:txBody>
      </p:sp>
      <p:pic>
        <p:nvPicPr>
          <p:cNvPr id="6" name="Image 5">
            <a:extLst>
              <a:ext uri="{FF2B5EF4-FFF2-40B4-BE49-F238E27FC236}">
                <a16:creationId xmlns:a16="http://schemas.microsoft.com/office/drawing/2014/main" id="{E4B8AAEE-D9BB-1584-343E-AD8541FBF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381" y="393617"/>
            <a:ext cx="3147237" cy="1655762"/>
          </a:xfrm>
          <a:prstGeom prst="rect">
            <a:avLst/>
          </a:prstGeom>
        </p:spPr>
      </p:pic>
      <p:pic>
        <p:nvPicPr>
          <p:cNvPr id="4" name="Image 3">
            <a:extLst>
              <a:ext uri="{FF2B5EF4-FFF2-40B4-BE49-F238E27FC236}">
                <a16:creationId xmlns:a16="http://schemas.microsoft.com/office/drawing/2014/main" id="{45B1B083-DAC5-E879-E19F-A916EA391AD2}"/>
              </a:ext>
            </a:extLst>
          </p:cNvPr>
          <p:cNvPicPr>
            <a:picLocks noChangeAspect="1"/>
          </p:cNvPicPr>
          <p:nvPr/>
        </p:nvPicPr>
        <p:blipFill>
          <a:blip r:embed="rId3"/>
          <a:stretch>
            <a:fillRect/>
          </a:stretch>
        </p:blipFill>
        <p:spPr>
          <a:xfrm>
            <a:off x="294394" y="215900"/>
            <a:ext cx="1066800" cy="3213100"/>
          </a:xfrm>
          <a:prstGeom prst="rect">
            <a:avLst/>
          </a:prstGeom>
        </p:spPr>
      </p:pic>
      <p:pic>
        <p:nvPicPr>
          <p:cNvPr id="5" name="Image 4">
            <a:extLst>
              <a:ext uri="{FF2B5EF4-FFF2-40B4-BE49-F238E27FC236}">
                <a16:creationId xmlns:a16="http://schemas.microsoft.com/office/drawing/2014/main" id="{A0AAE032-C8AC-4559-EFCA-333424F8A2D2}"/>
              </a:ext>
            </a:extLst>
          </p:cNvPr>
          <p:cNvPicPr>
            <a:picLocks noChangeAspect="1"/>
          </p:cNvPicPr>
          <p:nvPr/>
        </p:nvPicPr>
        <p:blipFill>
          <a:blip r:embed="rId4"/>
          <a:stretch>
            <a:fillRect/>
          </a:stretch>
        </p:blipFill>
        <p:spPr>
          <a:xfrm>
            <a:off x="10668000" y="5579564"/>
            <a:ext cx="1198517" cy="936341"/>
          </a:xfrm>
          <a:prstGeom prst="rect">
            <a:avLst/>
          </a:prstGeom>
        </p:spPr>
      </p:pic>
      <p:pic>
        <p:nvPicPr>
          <p:cNvPr id="7" name="Image 6">
            <a:extLst>
              <a:ext uri="{FF2B5EF4-FFF2-40B4-BE49-F238E27FC236}">
                <a16:creationId xmlns:a16="http://schemas.microsoft.com/office/drawing/2014/main" id="{C1134D7D-4D3B-0A29-8D13-ED69FBF200C8}"/>
              </a:ext>
            </a:extLst>
          </p:cNvPr>
          <p:cNvPicPr>
            <a:picLocks noChangeAspect="1"/>
          </p:cNvPicPr>
          <p:nvPr/>
        </p:nvPicPr>
        <p:blipFill>
          <a:blip r:embed="rId5"/>
          <a:stretch>
            <a:fillRect/>
          </a:stretch>
        </p:blipFill>
        <p:spPr>
          <a:xfrm>
            <a:off x="381801" y="5610386"/>
            <a:ext cx="905522" cy="905522"/>
          </a:xfrm>
          <a:prstGeom prst="rect">
            <a:avLst/>
          </a:prstGeom>
        </p:spPr>
      </p:pic>
      <p:pic>
        <p:nvPicPr>
          <p:cNvPr id="8" name="Image 7">
            <a:extLst>
              <a:ext uri="{FF2B5EF4-FFF2-40B4-BE49-F238E27FC236}">
                <a16:creationId xmlns:a16="http://schemas.microsoft.com/office/drawing/2014/main" id="{A203AEB2-4394-D043-484E-4D8F7D86B429}"/>
              </a:ext>
            </a:extLst>
          </p:cNvPr>
          <p:cNvPicPr>
            <a:picLocks noChangeAspect="1"/>
          </p:cNvPicPr>
          <p:nvPr/>
        </p:nvPicPr>
        <p:blipFill>
          <a:blip r:embed="rId6"/>
          <a:stretch>
            <a:fillRect/>
          </a:stretch>
        </p:blipFill>
        <p:spPr>
          <a:xfrm>
            <a:off x="9366863" y="5610385"/>
            <a:ext cx="936343" cy="936343"/>
          </a:xfrm>
          <a:prstGeom prst="rect">
            <a:avLst/>
          </a:prstGeom>
        </p:spPr>
      </p:pic>
      <p:pic>
        <p:nvPicPr>
          <p:cNvPr id="9" name="Image 8" descr="Une image contenant texte, Graphique, Police, graphisme&#10;&#10;Description générée automatiquement">
            <a:extLst>
              <a:ext uri="{FF2B5EF4-FFF2-40B4-BE49-F238E27FC236}">
                <a16:creationId xmlns:a16="http://schemas.microsoft.com/office/drawing/2014/main" id="{05E5F59F-E341-F16D-490E-27EE31B48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858" y="5614843"/>
            <a:ext cx="2252659" cy="901063"/>
          </a:xfrm>
          <a:prstGeom prst="rect">
            <a:avLst/>
          </a:prstGeom>
        </p:spPr>
      </p:pic>
    </p:spTree>
    <p:extLst>
      <p:ext uri="{BB962C8B-B14F-4D97-AF65-F5344CB8AC3E}">
        <p14:creationId xmlns:p14="http://schemas.microsoft.com/office/powerpoint/2010/main" val="3561283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C5971-E441-E91F-2E55-9AFA388D5037}"/>
              </a:ext>
            </a:extLst>
          </p:cNvPr>
          <p:cNvSpPr>
            <a:spLocks noGrp="1"/>
          </p:cNvSpPr>
          <p:nvPr>
            <p:ph idx="1"/>
          </p:nvPr>
        </p:nvSpPr>
        <p:spPr>
          <a:xfrm>
            <a:off x="838200" y="487479"/>
            <a:ext cx="10515600" cy="4351338"/>
          </a:xfrm>
        </p:spPr>
        <p:txBody>
          <a:bodyPr>
            <a:normAutofit/>
          </a:bodyPr>
          <a:lstStyle/>
          <a:p>
            <a:r>
              <a:rPr lang="fr-FR" sz="2600" dirty="0"/>
              <a:t>29/04/2022. Sensibilisation aux enjeux géopolitiques autour de la ressource </a:t>
            </a:r>
            <a:r>
              <a:rPr lang="fr-FR" sz="2600" b="1" dirty="0"/>
              <a:t>EAU </a:t>
            </a:r>
            <a:r>
              <a:rPr lang="fr-FR" sz="2600" dirty="0"/>
              <a:t>par Baptiste-Marie CATHERINE et Anaïs  REMOND, Droit de l’environnement. </a:t>
            </a:r>
            <a:r>
              <a:rPr lang="fr-FR" sz="2600" b="1" dirty="0"/>
              <a:t>Plaidoyers sur l’eau.</a:t>
            </a:r>
          </a:p>
          <a:p>
            <a:r>
              <a:rPr lang="fr-FR" sz="2600" dirty="0"/>
              <a:t>05/09/2022. Sensibilisation ODD, atelier </a:t>
            </a:r>
            <a:r>
              <a:rPr lang="fr-FR" sz="2600" b="1" dirty="0"/>
              <a:t>Fresque du climat </a:t>
            </a:r>
            <a:r>
              <a:rPr lang="fr-FR" sz="2600" dirty="0"/>
              <a:t>(délégation ASIE, personnes ressources) :</a:t>
            </a:r>
          </a:p>
          <a:p>
            <a:pPr marL="0" indent="0">
              <a:buNone/>
            </a:pPr>
            <a:endParaRPr lang="fr-FR" sz="2600" dirty="0"/>
          </a:p>
        </p:txBody>
      </p:sp>
      <p:pic>
        <p:nvPicPr>
          <p:cNvPr id="5" name="Image 4">
            <a:extLst>
              <a:ext uri="{FF2B5EF4-FFF2-40B4-BE49-F238E27FC236}">
                <a16:creationId xmlns:a16="http://schemas.microsoft.com/office/drawing/2014/main" id="{2A206694-F905-35D2-DAEB-CAFD3FB8C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44" y="2663148"/>
            <a:ext cx="6353042" cy="4058231"/>
          </a:xfrm>
          <a:prstGeom prst="rect">
            <a:avLst/>
          </a:prstGeom>
        </p:spPr>
      </p:pic>
    </p:spTree>
    <p:extLst>
      <p:ext uri="{BB962C8B-B14F-4D97-AF65-F5344CB8AC3E}">
        <p14:creationId xmlns:p14="http://schemas.microsoft.com/office/powerpoint/2010/main" val="135596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0144-4243-49D4-B5FE-83D7E46A643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2B7C5B-1408-BF5E-C0D1-AFB62F6A53AC}"/>
              </a:ext>
            </a:extLst>
          </p:cNvPr>
          <p:cNvSpPr>
            <a:spLocks noGrp="1"/>
          </p:cNvSpPr>
          <p:nvPr>
            <p:ph idx="1"/>
          </p:nvPr>
        </p:nvSpPr>
        <p:spPr>
          <a:xfrm>
            <a:off x="579249" y="322289"/>
            <a:ext cx="11033501" cy="979568"/>
          </a:xfrm>
        </p:spPr>
        <p:txBody>
          <a:bodyPr>
            <a:normAutofit/>
          </a:bodyPr>
          <a:lstStyle/>
          <a:p>
            <a:pPr>
              <a:buFont typeface="Courier New" panose="02070309020205020404" pitchFamily="49" charset="0"/>
              <a:buChar char="o"/>
            </a:pPr>
            <a:r>
              <a:rPr lang="fr-FR" dirty="0"/>
              <a:t>20/09/2022 </a:t>
            </a:r>
            <a:r>
              <a:rPr lang="fr-FR" b="1" dirty="0"/>
              <a:t>Sortie Villa Rabelais, Tours. Présentation rôles de l’IHECA, PAT Pays des Châteaux (Blois), études de terrain Jawadhu Hills</a:t>
            </a:r>
          </a:p>
          <a:p>
            <a:pPr marL="0" indent="0">
              <a:buNone/>
            </a:pPr>
            <a:endParaRPr lang="fr-FR" b="1" dirty="0"/>
          </a:p>
        </p:txBody>
      </p:sp>
      <p:pic>
        <p:nvPicPr>
          <p:cNvPr id="4" name="Image 3" descr="Une image contenant habits, intérieur, mur, personne&#10;&#10;Description générée automatiquement">
            <a:extLst>
              <a:ext uri="{FF2B5EF4-FFF2-40B4-BE49-F238E27FC236}">
                <a16:creationId xmlns:a16="http://schemas.microsoft.com/office/drawing/2014/main" id="{5AF9B367-E6D7-593D-2F45-BDED04BCA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21" y="1331616"/>
            <a:ext cx="3200400" cy="2400300"/>
          </a:xfrm>
          <a:prstGeom prst="rect">
            <a:avLst/>
          </a:prstGeom>
        </p:spPr>
      </p:pic>
      <p:pic>
        <p:nvPicPr>
          <p:cNvPr id="6" name="Image 5" descr="Une image contenant intérieur, habits, meubles, personne&#10;&#10;Description générée automatiquement">
            <a:extLst>
              <a:ext uri="{FF2B5EF4-FFF2-40B4-BE49-F238E27FC236}">
                <a16:creationId xmlns:a16="http://schemas.microsoft.com/office/drawing/2014/main" id="{8BBE3CDB-3BEF-2FB7-5B60-A71BE7421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21" y="4135411"/>
            <a:ext cx="3200400" cy="2400300"/>
          </a:xfrm>
          <a:prstGeom prst="rect">
            <a:avLst/>
          </a:prstGeom>
        </p:spPr>
      </p:pic>
      <p:pic>
        <p:nvPicPr>
          <p:cNvPr id="10" name="Image 9" descr="Une image contenant texte, habits, homme, Visage humain&#10;&#10;Description générée automatiquement">
            <a:extLst>
              <a:ext uri="{FF2B5EF4-FFF2-40B4-BE49-F238E27FC236}">
                <a16:creationId xmlns:a16="http://schemas.microsoft.com/office/drawing/2014/main" id="{DE5FC9F1-B4FE-5295-A454-6C922C040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631" y="4110226"/>
            <a:ext cx="3233981" cy="2425486"/>
          </a:xfrm>
          <a:prstGeom prst="rect">
            <a:avLst/>
          </a:prstGeom>
        </p:spPr>
      </p:pic>
      <p:pic>
        <p:nvPicPr>
          <p:cNvPr id="14" name="Image 13" descr="Une image contenant bâtiment, plein air, maison, fenêtre&#10;&#10;Description générée automatiquement">
            <a:extLst>
              <a:ext uri="{FF2B5EF4-FFF2-40B4-BE49-F238E27FC236}">
                <a16:creationId xmlns:a16="http://schemas.microsoft.com/office/drawing/2014/main" id="{4BBFFC81-652B-8B63-3645-DFA8B534B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804" y="1331615"/>
            <a:ext cx="3200401" cy="2400301"/>
          </a:xfrm>
          <a:prstGeom prst="rect">
            <a:avLst/>
          </a:prstGeom>
        </p:spPr>
      </p:pic>
      <p:pic>
        <p:nvPicPr>
          <p:cNvPr id="2" name="Image 1">
            <a:extLst>
              <a:ext uri="{FF2B5EF4-FFF2-40B4-BE49-F238E27FC236}">
                <a16:creationId xmlns:a16="http://schemas.microsoft.com/office/drawing/2014/main" id="{91CDD68F-0502-967B-715D-15884735B5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46013" y="3942078"/>
            <a:ext cx="3233981" cy="2605388"/>
          </a:xfrm>
          <a:prstGeom prst="rect">
            <a:avLst/>
          </a:prstGeom>
        </p:spPr>
      </p:pic>
      <p:pic>
        <p:nvPicPr>
          <p:cNvPr id="5" name="Image 4">
            <a:extLst>
              <a:ext uri="{FF2B5EF4-FFF2-40B4-BE49-F238E27FC236}">
                <a16:creationId xmlns:a16="http://schemas.microsoft.com/office/drawing/2014/main" id="{AED9B26F-2F17-7407-C0A5-BE444E8A75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05597" y="1301857"/>
            <a:ext cx="3238015" cy="2400301"/>
          </a:xfrm>
          <a:prstGeom prst="rect">
            <a:avLst/>
          </a:prstGeom>
        </p:spPr>
      </p:pic>
    </p:spTree>
    <p:extLst>
      <p:ext uri="{BB962C8B-B14F-4D97-AF65-F5344CB8AC3E}">
        <p14:creationId xmlns:p14="http://schemas.microsoft.com/office/powerpoint/2010/main" val="4138678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2FF88A-3D62-3458-41FC-453A8D097F11}"/>
              </a:ext>
            </a:extLst>
          </p:cNvPr>
          <p:cNvSpPr>
            <a:spLocks noGrp="1"/>
          </p:cNvSpPr>
          <p:nvPr>
            <p:ph idx="1"/>
          </p:nvPr>
        </p:nvSpPr>
        <p:spPr>
          <a:xfrm>
            <a:off x="626327" y="520932"/>
            <a:ext cx="10515600" cy="4351338"/>
          </a:xfrm>
        </p:spPr>
        <p:txBody>
          <a:bodyPr>
            <a:noAutofit/>
          </a:bodyPr>
          <a:lstStyle/>
          <a:p>
            <a:r>
              <a:rPr lang="fr-FR" sz="2600" dirty="0"/>
              <a:t>20/09/2022. Déplacement IHECA Villa Rabelais Tours.</a:t>
            </a:r>
          </a:p>
          <a:p>
            <a:pPr marL="0" indent="0">
              <a:buNone/>
            </a:pPr>
            <a:r>
              <a:rPr lang="fr-FR" sz="2600" dirty="0"/>
              <a:t>Présentation enseignants-chercheurs Tamil Nadu, </a:t>
            </a:r>
            <a:r>
              <a:rPr lang="fr-FR" sz="2600" dirty="0" err="1"/>
              <a:t>Jawadhu</a:t>
            </a:r>
            <a:r>
              <a:rPr lang="fr-FR" sz="2600" dirty="0"/>
              <a:t> Hills, accompagnement de la recherche pluridisciplinaire en alimentation (Food </a:t>
            </a:r>
            <a:r>
              <a:rPr lang="fr-FR" sz="2600" dirty="0" err="1"/>
              <a:t>Studies</a:t>
            </a:r>
            <a:r>
              <a:rPr lang="fr-FR" sz="2600" dirty="0"/>
              <a:t>)</a:t>
            </a:r>
          </a:p>
          <a:p>
            <a:pPr marL="0" indent="0">
              <a:buNone/>
            </a:pPr>
            <a:r>
              <a:rPr lang="fr-FR" sz="2600" dirty="0"/>
              <a:t>Présentation </a:t>
            </a:r>
            <a:r>
              <a:rPr lang="fr-FR" sz="2600" b="1" dirty="0"/>
              <a:t>outils d’analyse du suivi des pratiques alimentaires </a:t>
            </a:r>
            <a:r>
              <a:rPr lang="fr-FR" sz="2600" dirty="0"/>
              <a:t>en région Centre Val de Loire : PETR Centre Cher et PAT Pays des Châteaux</a:t>
            </a:r>
          </a:p>
          <a:p>
            <a:pPr marL="0" indent="0">
              <a:buNone/>
            </a:pPr>
            <a:endParaRPr lang="fr-FR" sz="2600" dirty="0"/>
          </a:p>
          <a:p>
            <a:pPr marL="0" indent="0" algn="ctr">
              <a:buNone/>
            </a:pPr>
            <a:r>
              <a:rPr lang="fr-FR" sz="2600" b="1" dirty="0"/>
              <a:t>Deux constats majeurs pour la situation au Tamil Nadu :</a:t>
            </a:r>
          </a:p>
          <a:p>
            <a:pPr marL="457200" indent="-457200">
              <a:buFont typeface="+mj-lt"/>
              <a:buAutoNum type="arabicPeriod"/>
            </a:pPr>
            <a:r>
              <a:rPr lang="fr-FR" sz="2600" b="1" dirty="0"/>
              <a:t>Agriculture respectueuse de l’environnement et des producteurs, constituée de denrées de qualité, provenant de circuits courts (populations aisées)</a:t>
            </a:r>
          </a:p>
          <a:p>
            <a:pPr marL="457200" indent="-457200">
              <a:buFont typeface="+mj-lt"/>
              <a:buAutoNum type="arabicPeriod"/>
            </a:pPr>
            <a:r>
              <a:rPr lang="fr-FR" sz="2600" b="1" dirty="0"/>
              <a:t>Produits de moins bonne qualité souvent transformés, venant de loin et issus de pratiques agricoles peu respectueuses de l’environnement (populations peu aisées et démunies)</a:t>
            </a:r>
          </a:p>
        </p:txBody>
      </p:sp>
    </p:spTree>
    <p:extLst>
      <p:ext uri="{BB962C8B-B14F-4D97-AF65-F5344CB8AC3E}">
        <p14:creationId xmlns:p14="http://schemas.microsoft.com/office/powerpoint/2010/main" val="426546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7682C9-4B5E-991E-F808-A0EC145EC00F}"/>
              </a:ext>
            </a:extLst>
          </p:cNvPr>
          <p:cNvSpPr>
            <a:spLocks noGrp="1"/>
          </p:cNvSpPr>
          <p:nvPr>
            <p:ph idx="1"/>
          </p:nvPr>
        </p:nvSpPr>
        <p:spPr>
          <a:xfrm>
            <a:off x="717395" y="681037"/>
            <a:ext cx="10515600" cy="4351338"/>
          </a:xfrm>
        </p:spPr>
        <p:txBody>
          <a:bodyPr>
            <a:normAutofit/>
          </a:bodyPr>
          <a:lstStyle/>
          <a:p>
            <a:pPr algn="just"/>
            <a:r>
              <a:rPr lang="fr-FR" sz="2000" dirty="0"/>
              <a:t>24 et 25/01/2023. Enregistrement LFS capsules vidéo sur les thématiques </a:t>
            </a:r>
            <a:r>
              <a:rPr lang="fr-FR" sz="2000" b="1" dirty="0"/>
              <a:t>Equité alimentaire, accès à l’eau et EDD en général, </a:t>
            </a:r>
            <a:r>
              <a:rPr lang="fr-FR" sz="2000" dirty="0"/>
              <a:t>en présence d’Adrienne BONNET comédienne, Anaïs ENSHAIAN cinéaste et </a:t>
            </a:r>
            <a:r>
              <a:rPr lang="fr-FR" sz="2000" dirty="0" err="1"/>
              <a:t>Ziako</a:t>
            </a:r>
            <a:r>
              <a:rPr lang="fr-FR" sz="2000" dirty="0"/>
              <a:t> compositeur et musicien :</a:t>
            </a:r>
          </a:p>
          <a:p>
            <a:pPr marL="0" indent="0" algn="just">
              <a:buNone/>
            </a:pPr>
            <a:endParaRPr lang="fr-FR" sz="2000" dirty="0"/>
          </a:p>
        </p:txBody>
      </p:sp>
      <p:pic>
        <p:nvPicPr>
          <p:cNvPr id="5" name="Image 4">
            <a:extLst>
              <a:ext uri="{FF2B5EF4-FFF2-40B4-BE49-F238E27FC236}">
                <a16:creationId xmlns:a16="http://schemas.microsoft.com/office/drawing/2014/main" id="{E33CEFE7-84DA-98B4-1F8A-7DFE6E8A1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95" y="2789499"/>
            <a:ext cx="5108736" cy="3387464"/>
          </a:xfrm>
          <a:prstGeom prst="rect">
            <a:avLst/>
          </a:prstGeom>
        </p:spPr>
      </p:pic>
      <p:pic>
        <p:nvPicPr>
          <p:cNvPr id="7" name="Image 6">
            <a:extLst>
              <a:ext uri="{FF2B5EF4-FFF2-40B4-BE49-F238E27FC236}">
                <a16:creationId xmlns:a16="http://schemas.microsoft.com/office/drawing/2014/main" id="{BC342CD0-9050-DEBB-3ECA-6E4439876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30854"/>
            <a:ext cx="5286007" cy="3346109"/>
          </a:xfrm>
          <a:prstGeom prst="rect">
            <a:avLst/>
          </a:prstGeom>
        </p:spPr>
      </p:pic>
    </p:spTree>
    <p:extLst>
      <p:ext uri="{BB962C8B-B14F-4D97-AF65-F5344CB8AC3E}">
        <p14:creationId xmlns:p14="http://schemas.microsoft.com/office/powerpoint/2010/main" val="2606179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966BE9-4802-79C3-1D01-70C53E278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370" y="594360"/>
            <a:ext cx="4800600" cy="5989320"/>
          </a:xfrm>
          <a:prstGeom prst="rect">
            <a:avLst/>
          </a:prstGeom>
        </p:spPr>
      </p:pic>
    </p:spTree>
    <p:extLst>
      <p:ext uri="{BB962C8B-B14F-4D97-AF65-F5344CB8AC3E}">
        <p14:creationId xmlns:p14="http://schemas.microsoft.com/office/powerpoint/2010/main" val="173301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06D8-2B9F-2C2C-C24C-C5122F7E031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027C417-DADD-AF5D-D89F-8A96AE1DF05C}"/>
              </a:ext>
            </a:extLst>
          </p:cNvPr>
          <p:cNvSpPr txBox="1"/>
          <p:nvPr/>
        </p:nvSpPr>
        <p:spPr>
          <a:xfrm>
            <a:off x="306729" y="458521"/>
            <a:ext cx="11568896" cy="892552"/>
          </a:xfrm>
          <a:prstGeom prst="rect">
            <a:avLst/>
          </a:prstGeom>
          <a:noFill/>
        </p:spPr>
        <p:txBody>
          <a:bodyPr wrap="square">
            <a:spAutoFit/>
          </a:bodyPr>
          <a:lstStyle/>
          <a:p>
            <a:pPr>
              <a:buFont typeface="Courier New" panose="02070309020205020404" pitchFamily="49" charset="0"/>
              <a:buChar char="o"/>
            </a:pPr>
            <a:r>
              <a:rPr lang="fr-FR" sz="2600" dirty="0"/>
              <a:t>21/01/2025 </a:t>
            </a:r>
            <a:r>
              <a:rPr lang="fr-FR" sz="2600" b="1" dirty="0"/>
              <a:t>Etat des lieux du programme de recherche PATAMIL au Tamil Nadu, activités liées à l’engagement pour l’environnement</a:t>
            </a:r>
            <a:endParaRPr lang="fr-FR" sz="2600" dirty="0"/>
          </a:p>
        </p:txBody>
      </p:sp>
      <p:pic>
        <p:nvPicPr>
          <p:cNvPr id="6" name="Image 5" descr="Une image contenant habits, Visage humain, personne, mur&#10;&#10;Description générée automatiquement">
            <a:extLst>
              <a:ext uri="{FF2B5EF4-FFF2-40B4-BE49-F238E27FC236}">
                <a16:creationId xmlns:a16="http://schemas.microsoft.com/office/drawing/2014/main" id="{371D59F0-4A1B-33D2-AE15-9D0F61604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29" y="1710418"/>
            <a:ext cx="2291443" cy="1718582"/>
          </a:xfrm>
          <a:prstGeom prst="rect">
            <a:avLst/>
          </a:prstGeom>
        </p:spPr>
      </p:pic>
      <p:pic>
        <p:nvPicPr>
          <p:cNvPr id="8" name="Image 7" descr="Une image contenant habits, intérieur, personne, homme&#10;&#10;Description générée automatiquement">
            <a:extLst>
              <a:ext uri="{FF2B5EF4-FFF2-40B4-BE49-F238E27FC236}">
                <a16:creationId xmlns:a16="http://schemas.microsoft.com/office/drawing/2014/main" id="{E8AC2170-A292-C737-6DA9-9419F58CC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29" y="3788344"/>
            <a:ext cx="2291441" cy="1718581"/>
          </a:xfrm>
          <a:prstGeom prst="rect">
            <a:avLst/>
          </a:prstGeom>
        </p:spPr>
      </p:pic>
      <p:pic>
        <p:nvPicPr>
          <p:cNvPr id="10" name="Image 9" descr="Une image contenant habits, personne, intérieur, mur&#10;&#10;Description générée automatiquement">
            <a:extLst>
              <a:ext uri="{FF2B5EF4-FFF2-40B4-BE49-F238E27FC236}">
                <a16:creationId xmlns:a16="http://schemas.microsoft.com/office/drawing/2014/main" id="{329E3E82-70CA-AA9F-0723-4564D1944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129" y="1710418"/>
            <a:ext cx="2291442" cy="1718582"/>
          </a:xfrm>
          <a:prstGeom prst="rect">
            <a:avLst/>
          </a:prstGeom>
        </p:spPr>
      </p:pic>
      <p:pic>
        <p:nvPicPr>
          <p:cNvPr id="12" name="Image 11" descr="Une image contenant habits, texte, personne, Visage humain&#10;&#10;Description générée automatiquement">
            <a:extLst>
              <a:ext uri="{FF2B5EF4-FFF2-40B4-BE49-F238E27FC236}">
                <a16:creationId xmlns:a16="http://schemas.microsoft.com/office/drawing/2014/main" id="{C4170BA0-256C-986D-7E56-1154A578C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128" y="3788344"/>
            <a:ext cx="2291441" cy="1718581"/>
          </a:xfrm>
          <a:prstGeom prst="rect">
            <a:avLst/>
          </a:prstGeom>
        </p:spPr>
      </p:pic>
      <p:pic>
        <p:nvPicPr>
          <p:cNvPr id="14" name="Image 13" descr="Une image contenant texte, menu&#10;&#10;Description générée automatiquement">
            <a:extLst>
              <a:ext uri="{FF2B5EF4-FFF2-40B4-BE49-F238E27FC236}">
                <a16:creationId xmlns:a16="http://schemas.microsoft.com/office/drawing/2014/main" id="{712F45C7-C79E-481E-CF5A-AA9EC77C2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188872" y="2191072"/>
            <a:ext cx="3845232" cy="2883924"/>
          </a:xfrm>
          <a:prstGeom prst="rect">
            <a:avLst/>
          </a:prstGeom>
        </p:spPr>
      </p:pic>
      <p:pic>
        <p:nvPicPr>
          <p:cNvPr id="16" name="Image 15" descr="Une image contenant habits, personne, chaise, intérieur&#10;&#10;Description générée automatiquement">
            <a:extLst>
              <a:ext uri="{FF2B5EF4-FFF2-40B4-BE49-F238E27FC236}">
                <a16:creationId xmlns:a16="http://schemas.microsoft.com/office/drawing/2014/main" id="{FDD59E89-738B-0339-ED42-6F6971F3C8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3871" y="1738920"/>
            <a:ext cx="2552700" cy="1914525"/>
          </a:xfrm>
          <a:prstGeom prst="rect">
            <a:avLst/>
          </a:prstGeom>
        </p:spPr>
      </p:pic>
      <p:pic>
        <p:nvPicPr>
          <p:cNvPr id="18" name="Image 17" descr="Une image contenant texte, capture d’écran, Impression, conception&#10;&#10;Description générée automatiquement">
            <a:extLst>
              <a:ext uri="{FF2B5EF4-FFF2-40B4-BE49-F238E27FC236}">
                <a16:creationId xmlns:a16="http://schemas.microsoft.com/office/drawing/2014/main" id="{F0B99621-7C13-F24F-FCF5-4EFD8D0072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312728" y="4631305"/>
            <a:ext cx="2334986" cy="1751240"/>
          </a:xfrm>
          <a:prstGeom prst="rect">
            <a:avLst/>
          </a:prstGeom>
        </p:spPr>
      </p:pic>
    </p:spTree>
    <p:extLst>
      <p:ext uri="{BB962C8B-B14F-4D97-AF65-F5344CB8AC3E}">
        <p14:creationId xmlns:p14="http://schemas.microsoft.com/office/powerpoint/2010/main" val="858579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70EF-6A9E-EDFA-1BDE-16C50A6ACAA9}"/>
              </a:ext>
            </a:extLst>
          </p:cNvPr>
          <p:cNvSpPr>
            <a:spLocks noGrp="1"/>
          </p:cNvSpPr>
          <p:nvPr>
            <p:ph type="title"/>
          </p:nvPr>
        </p:nvSpPr>
        <p:spPr>
          <a:xfrm>
            <a:off x="838200" y="-144966"/>
            <a:ext cx="10515600" cy="1325563"/>
          </a:xfrm>
        </p:spPr>
        <p:txBody>
          <a:bodyPr/>
          <a:lstStyle/>
          <a:p>
            <a:pPr algn="ctr"/>
            <a:r>
              <a:rPr lang="fr-FR" b="1" dirty="0"/>
              <a:t>3. Apports, bénéfices et paroles de témoins</a:t>
            </a:r>
          </a:p>
        </p:txBody>
      </p:sp>
      <p:sp>
        <p:nvSpPr>
          <p:cNvPr id="3" name="Espace réservé du contenu 2">
            <a:extLst>
              <a:ext uri="{FF2B5EF4-FFF2-40B4-BE49-F238E27FC236}">
                <a16:creationId xmlns:a16="http://schemas.microsoft.com/office/drawing/2014/main" id="{C241381E-88C3-143E-DF51-40825E9BA017}"/>
              </a:ext>
            </a:extLst>
          </p:cNvPr>
          <p:cNvSpPr>
            <a:spLocks noGrp="1"/>
          </p:cNvSpPr>
          <p:nvPr>
            <p:ph idx="1"/>
          </p:nvPr>
        </p:nvSpPr>
        <p:spPr>
          <a:xfrm>
            <a:off x="447906" y="1011586"/>
            <a:ext cx="11405839" cy="4351338"/>
          </a:xfrm>
        </p:spPr>
        <p:txBody>
          <a:bodyPr>
            <a:noAutofit/>
          </a:bodyPr>
          <a:lstStyle/>
          <a:p>
            <a:r>
              <a:rPr lang="fr-FR" sz="2600" b="1" dirty="0"/>
              <a:t>Au titre de l’EDD :</a:t>
            </a:r>
          </a:p>
          <a:p>
            <a:pPr marL="457200" indent="-457200">
              <a:buFont typeface="+mj-lt"/>
              <a:buAutoNum type="arabicPeriod"/>
            </a:pPr>
            <a:r>
              <a:rPr lang="fr-FR" sz="2600" dirty="0"/>
              <a:t>Dimension d’apprentissage cognitif</a:t>
            </a:r>
          </a:p>
          <a:p>
            <a:pPr marL="0" indent="0" algn="just">
              <a:buNone/>
            </a:pPr>
            <a:r>
              <a:rPr lang="fr-FR" sz="2600" i="1" dirty="0"/>
              <a:t>Activités favorisant la conscientisation de la problématique « Nourrir le monde », l’approche multi-partenariale des pratiques de production, distribution, commercialisation et consommation alimentaires ici et là-bas </a:t>
            </a:r>
            <a:r>
              <a:rPr lang="fr-FR" sz="2600" b="1" dirty="0"/>
              <a:t>(Appui Festival </a:t>
            </a:r>
            <a:r>
              <a:rPr lang="fr-FR" sz="2600" b="1" dirty="0" err="1"/>
              <a:t>AlimenTERRE</a:t>
            </a:r>
            <a:r>
              <a:rPr lang="fr-FR" sz="2600" b="1" dirty="0"/>
              <a:t> proposé par le CFSI)</a:t>
            </a:r>
          </a:p>
          <a:p>
            <a:pPr marL="457200" indent="-457200" algn="just">
              <a:buAutoNum type="arabicPeriod" startAt="2"/>
            </a:pPr>
            <a:r>
              <a:rPr lang="fr-FR" sz="2600" dirty="0"/>
              <a:t>Dimension d’apprentissage comportemental</a:t>
            </a:r>
          </a:p>
          <a:p>
            <a:pPr marL="0" indent="0" algn="just">
              <a:buNone/>
            </a:pPr>
            <a:r>
              <a:rPr lang="fr-FR" sz="2600" i="1" dirty="0"/>
              <a:t>Situations éclairant la posture individuelle et collective d’adoption de mesures vertueuses en termes de pratiques alimentaires (information, lutte contre le gaspillage alimentaire, relocalisation des modes d’approvisionnement…)</a:t>
            </a:r>
          </a:p>
          <a:p>
            <a:pPr marL="457200" indent="-457200" algn="just">
              <a:buAutoNum type="arabicPeriod" startAt="3"/>
            </a:pPr>
            <a:r>
              <a:rPr lang="fr-FR" sz="2600" dirty="0"/>
              <a:t>Dimension d’apprentissage social et émotionnel</a:t>
            </a:r>
          </a:p>
          <a:p>
            <a:pPr marL="0" indent="0" algn="just">
              <a:buNone/>
            </a:pPr>
            <a:r>
              <a:rPr lang="fr-FR" sz="2600" i="1" dirty="0"/>
              <a:t>Rencontres et échanges développant des valeurs et des attitudes liées à la durabilité et à la compassion</a:t>
            </a:r>
          </a:p>
        </p:txBody>
      </p:sp>
    </p:spTree>
    <p:extLst>
      <p:ext uri="{BB962C8B-B14F-4D97-AF65-F5344CB8AC3E}">
        <p14:creationId xmlns:p14="http://schemas.microsoft.com/office/powerpoint/2010/main" val="1732143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C535F07-EFF5-2003-BF42-B81743A5D9FC}"/>
              </a:ext>
            </a:extLst>
          </p:cNvPr>
          <p:cNvSpPr>
            <a:spLocks noGrp="1"/>
          </p:cNvSpPr>
          <p:nvPr>
            <p:ph idx="1"/>
          </p:nvPr>
        </p:nvSpPr>
        <p:spPr>
          <a:xfrm>
            <a:off x="525966" y="342513"/>
            <a:ext cx="10515600" cy="4351338"/>
          </a:xfrm>
        </p:spPr>
        <p:txBody>
          <a:bodyPr>
            <a:noAutofit/>
          </a:bodyPr>
          <a:lstStyle/>
          <a:p>
            <a:r>
              <a:rPr lang="fr-FR" sz="2600" b="1" dirty="0"/>
              <a:t>Au titre de la formation BTSA DATR poursuivie :</a:t>
            </a:r>
          </a:p>
          <a:p>
            <a:pPr marL="457200" indent="-457200">
              <a:buFont typeface="+mj-lt"/>
              <a:buAutoNum type="arabicPeriod"/>
            </a:pPr>
            <a:r>
              <a:rPr lang="fr-FR" sz="2600" dirty="0"/>
              <a:t>Enrichissement et contextualisation des apports théoriques</a:t>
            </a:r>
          </a:p>
          <a:p>
            <a:pPr marL="457200" indent="-457200">
              <a:buFont typeface="+mj-lt"/>
              <a:buAutoNum type="arabicPeriod"/>
            </a:pPr>
            <a:r>
              <a:rPr lang="fr-FR" sz="2600" dirty="0"/>
              <a:t>Compétences à s’inscrire dans un projet dimensionné et impactant</a:t>
            </a:r>
          </a:p>
          <a:p>
            <a:pPr marL="457200" indent="-457200">
              <a:buFont typeface="+mj-lt"/>
              <a:buAutoNum type="arabicPeriod"/>
            </a:pPr>
            <a:r>
              <a:rPr lang="fr-FR" sz="2600" dirty="0"/>
              <a:t>Reconnaissance à travers une épreuve de certification en contrôle continu, comptant pour l’obtention du diplôme (épreuve orale MIL)</a:t>
            </a:r>
          </a:p>
          <a:p>
            <a:pPr marL="457200" indent="-457200">
              <a:buFont typeface="+mj-lt"/>
              <a:buAutoNum type="arabicPeriod"/>
            </a:pPr>
            <a:r>
              <a:rPr lang="fr-FR" sz="2600" dirty="0"/>
              <a:t>Développement des aptitudes artistiques et d’expression</a:t>
            </a:r>
          </a:p>
          <a:p>
            <a:pPr marL="457200" indent="-457200">
              <a:buFont typeface="+mj-lt"/>
              <a:buAutoNum type="arabicPeriod"/>
            </a:pPr>
            <a:r>
              <a:rPr lang="fr-FR" sz="2600" dirty="0"/>
              <a:t>Promotion de l’engagement</a:t>
            </a:r>
          </a:p>
          <a:p>
            <a:pPr marL="457200" indent="-457200">
              <a:buFont typeface="+mj-lt"/>
              <a:buAutoNum type="arabicPeriod"/>
            </a:pPr>
            <a:endParaRPr lang="fr-FR" sz="2600" dirty="0"/>
          </a:p>
          <a:p>
            <a:r>
              <a:rPr lang="fr-FR" sz="2600" b="1" dirty="0"/>
              <a:t>Au titre de l’établissement :</a:t>
            </a:r>
          </a:p>
          <a:p>
            <a:pPr marL="457200" indent="-457200">
              <a:buFont typeface="+mj-lt"/>
              <a:buAutoNum type="arabicPeriod"/>
            </a:pPr>
            <a:r>
              <a:rPr lang="fr-FR" sz="2600" dirty="0"/>
              <a:t>Inscription soutenue de la participation annoncée dans le </a:t>
            </a:r>
            <a:r>
              <a:rPr lang="fr-FR" sz="2600" b="1" dirty="0"/>
              <a:t>projet d’établissement 2018-2025 </a:t>
            </a:r>
            <a:r>
              <a:rPr lang="fr-FR" sz="2600" dirty="0"/>
              <a:t>Axe 2 Favoriser l’innovation pour accompagner les évolutions sociétales(ancrer le développement durable et une dimension solidaire dans les pratiques de l’établissement)</a:t>
            </a:r>
          </a:p>
          <a:p>
            <a:pPr marL="457200" indent="-457200">
              <a:buFont typeface="+mj-lt"/>
              <a:buAutoNum type="arabicPeriod"/>
            </a:pPr>
            <a:r>
              <a:rPr lang="fr-FR" sz="2600" dirty="0"/>
              <a:t>Attractivité pour l’offre de formations</a:t>
            </a:r>
          </a:p>
        </p:txBody>
      </p:sp>
    </p:spTree>
    <p:extLst>
      <p:ext uri="{BB962C8B-B14F-4D97-AF65-F5344CB8AC3E}">
        <p14:creationId xmlns:p14="http://schemas.microsoft.com/office/powerpoint/2010/main" val="349688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B8C3787-F7DD-067C-80D0-C7FB4C56E0EC}"/>
              </a:ext>
            </a:extLst>
          </p:cNvPr>
          <p:cNvSpPr>
            <a:spLocks noGrp="1"/>
          </p:cNvSpPr>
          <p:nvPr>
            <p:ph idx="1"/>
          </p:nvPr>
        </p:nvSpPr>
        <p:spPr/>
        <p:txBody>
          <a:bodyPr>
            <a:normAutofit lnSpcReduction="10000"/>
          </a:bodyPr>
          <a:lstStyle/>
          <a:p>
            <a:pPr>
              <a:buFont typeface="Courier New" panose="02070309020205020404" pitchFamily="49" charset="0"/>
              <a:buChar char="o"/>
            </a:pPr>
            <a:r>
              <a:rPr lang="fr-FR" dirty="0"/>
              <a:t>Martin (étudiant BTSA présent lors des capsules vidéo) : </a:t>
            </a:r>
            <a:r>
              <a:rPr lang="fr-FR" b="1" i="1" dirty="0"/>
              <a:t>« J’ai beaucoup apprécié ce projet !!!! Il s’agit pour moi d’un projet important pour sensibiliser aux problématiques de l’eau dans le monde. Mais également de découvrir de nouvelles cultures, notamment celles de l’Inde, nous avons eu aussi l’opportunité d’être sensibilisés à l’art. Je vous remercie infiniment pour cette découverte».</a:t>
            </a:r>
          </a:p>
          <a:p>
            <a:pPr>
              <a:buFont typeface="Courier New" panose="02070309020205020404" pitchFamily="49" charset="0"/>
              <a:buChar char="o"/>
            </a:pPr>
            <a:endParaRPr lang="fr-FR" b="1" i="1" dirty="0"/>
          </a:p>
          <a:p>
            <a:pPr>
              <a:buFont typeface="Courier New" panose="02070309020205020404" pitchFamily="49" charset="0"/>
              <a:buChar char="o"/>
            </a:pPr>
            <a:r>
              <a:rPr lang="fr-FR" dirty="0"/>
              <a:t>Lenny : </a:t>
            </a:r>
            <a:r>
              <a:rPr lang="fr-FR" b="1" i="1" dirty="0"/>
              <a:t>« Les différentes interventions dans le cadre de PATAMIL m’ont apporté une nouvelle vision et une nouvelle ouverture sur la pauvreté dans le monde ». </a:t>
            </a:r>
            <a:endParaRPr lang="fr-FR" dirty="0"/>
          </a:p>
        </p:txBody>
      </p:sp>
    </p:spTree>
    <p:extLst>
      <p:ext uri="{BB962C8B-B14F-4D97-AF65-F5344CB8AC3E}">
        <p14:creationId xmlns:p14="http://schemas.microsoft.com/office/powerpoint/2010/main" val="3631471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4AD28-54B6-9F2F-604A-DB7C5E4B370F}"/>
              </a:ext>
            </a:extLst>
          </p:cNvPr>
          <p:cNvSpPr>
            <a:spLocks noGrp="1"/>
          </p:cNvSpPr>
          <p:nvPr>
            <p:ph type="title"/>
          </p:nvPr>
        </p:nvSpPr>
        <p:spPr>
          <a:xfrm>
            <a:off x="838200" y="0"/>
            <a:ext cx="10515600" cy="1325563"/>
          </a:xfrm>
        </p:spPr>
        <p:txBody>
          <a:bodyPr/>
          <a:lstStyle/>
          <a:p>
            <a:r>
              <a:rPr lang="fr-FR" b="1" dirty="0"/>
              <a:t>4. Perspectives</a:t>
            </a:r>
          </a:p>
        </p:txBody>
      </p:sp>
      <p:sp>
        <p:nvSpPr>
          <p:cNvPr id="3" name="Espace réservé du contenu 2">
            <a:extLst>
              <a:ext uri="{FF2B5EF4-FFF2-40B4-BE49-F238E27FC236}">
                <a16:creationId xmlns:a16="http://schemas.microsoft.com/office/drawing/2014/main" id="{BDAAFF21-D2DF-4C82-3A75-1D0A432C87C0}"/>
              </a:ext>
            </a:extLst>
          </p:cNvPr>
          <p:cNvSpPr>
            <a:spLocks noGrp="1"/>
          </p:cNvSpPr>
          <p:nvPr>
            <p:ph idx="1"/>
          </p:nvPr>
        </p:nvSpPr>
        <p:spPr>
          <a:xfrm>
            <a:off x="626327" y="966982"/>
            <a:ext cx="10515600" cy="4351338"/>
          </a:xfrm>
        </p:spPr>
        <p:txBody>
          <a:bodyPr>
            <a:noAutofit/>
          </a:bodyPr>
          <a:lstStyle/>
          <a:p>
            <a:pPr marL="0" indent="0">
              <a:buNone/>
            </a:pPr>
            <a:r>
              <a:rPr lang="fr-FR" sz="2600" b="1" dirty="0"/>
              <a:t>Les jeunes étudiants peuvent valoriser cette expérience à travers les projets post BTSA suivants :</a:t>
            </a:r>
          </a:p>
          <a:p>
            <a:pPr marL="0" indent="0">
              <a:buNone/>
            </a:pPr>
            <a:endParaRPr lang="fr-FR" sz="2600" b="1" dirty="0"/>
          </a:p>
          <a:p>
            <a:r>
              <a:rPr lang="fr-FR" sz="2600" b="1" dirty="0"/>
              <a:t>Mission de Service Volontaire Internationale</a:t>
            </a:r>
          </a:p>
          <a:p>
            <a:r>
              <a:rPr lang="fr-FR" sz="2600" b="1" dirty="0"/>
              <a:t>Missions solidaires</a:t>
            </a:r>
          </a:p>
          <a:p>
            <a:r>
              <a:rPr lang="fr-FR" sz="2600" b="1" dirty="0"/>
              <a:t>Engagements citoyens (associations, collectifs…)</a:t>
            </a:r>
          </a:p>
          <a:p>
            <a:r>
              <a:rPr lang="fr-FR" sz="2600" b="1" dirty="0"/>
              <a:t>Poursuite d’études (licences, masters) en lien avec l’ingénierie des actions de Solidarité Internationale</a:t>
            </a:r>
          </a:p>
          <a:p>
            <a:r>
              <a:rPr lang="fr-FR" sz="2600" b="1" dirty="0"/>
              <a:t>Le campus Franz STOCK noue un partenariat avec l’Institut de l’Engagement (Brevet Premiers secours de la planète…)</a:t>
            </a:r>
          </a:p>
          <a:p>
            <a:r>
              <a:rPr lang="fr-FR" sz="2600" b="1" dirty="0"/>
              <a:t>Participation du campus Franz STOCK au forum franco-brésilien « Sciences et Société »</a:t>
            </a:r>
          </a:p>
          <a:p>
            <a:r>
              <a:rPr lang="fr-FR" sz="2600" b="1" dirty="0"/>
              <a:t>Créations de jeux autour de l’ODD 12 (Au fil de la fibre textile !)</a:t>
            </a:r>
          </a:p>
        </p:txBody>
      </p:sp>
    </p:spTree>
    <p:extLst>
      <p:ext uri="{BB962C8B-B14F-4D97-AF65-F5344CB8AC3E}">
        <p14:creationId xmlns:p14="http://schemas.microsoft.com/office/powerpoint/2010/main" val="2422956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0643AD-617B-C380-A761-FBF4A44A7546}"/>
              </a:ext>
            </a:extLst>
          </p:cNvPr>
          <p:cNvSpPr>
            <a:spLocks noGrp="1"/>
          </p:cNvSpPr>
          <p:nvPr>
            <p:ph type="title"/>
          </p:nvPr>
        </p:nvSpPr>
        <p:spPr/>
        <p:txBody>
          <a:bodyPr/>
          <a:lstStyle/>
          <a:p>
            <a:r>
              <a:rPr lang="fr-FR" b="1" dirty="0"/>
              <a:t>Présentation</a:t>
            </a:r>
          </a:p>
        </p:txBody>
      </p:sp>
      <p:sp>
        <p:nvSpPr>
          <p:cNvPr id="3" name="Espace réservé du contenu 2">
            <a:extLst>
              <a:ext uri="{FF2B5EF4-FFF2-40B4-BE49-F238E27FC236}">
                <a16:creationId xmlns:a16="http://schemas.microsoft.com/office/drawing/2014/main" id="{FB3DF811-4593-7CFF-DC41-EF7BC1CB753B}"/>
              </a:ext>
            </a:extLst>
          </p:cNvPr>
          <p:cNvSpPr>
            <a:spLocks noGrp="1"/>
          </p:cNvSpPr>
          <p:nvPr>
            <p:ph idx="1"/>
          </p:nvPr>
        </p:nvSpPr>
        <p:spPr/>
        <p:txBody>
          <a:bodyPr/>
          <a:lstStyle/>
          <a:p>
            <a:pPr marL="0" indent="0">
              <a:buNone/>
            </a:pPr>
            <a:endParaRPr lang="fr-FR" dirty="0"/>
          </a:p>
          <a:p>
            <a:pPr marL="0" indent="0">
              <a:buNone/>
            </a:pPr>
            <a:endParaRPr lang="fr-FR" dirty="0"/>
          </a:p>
          <a:p>
            <a:r>
              <a:rPr lang="fr-FR" dirty="0"/>
              <a:t>Participation contextualisée du Lycée Franz STOCK à l’APR PATAMIL</a:t>
            </a:r>
          </a:p>
          <a:p>
            <a:r>
              <a:rPr lang="fr-FR" dirty="0"/>
              <a:t>Activités menées et contenus dispensés</a:t>
            </a:r>
          </a:p>
          <a:p>
            <a:r>
              <a:rPr lang="fr-FR" dirty="0"/>
              <a:t>Apports, bénéfices et paroles de témoins</a:t>
            </a:r>
          </a:p>
          <a:p>
            <a:r>
              <a:rPr lang="fr-FR" dirty="0"/>
              <a:t>Perspectives </a:t>
            </a:r>
          </a:p>
        </p:txBody>
      </p:sp>
    </p:spTree>
    <p:extLst>
      <p:ext uri="{BB962C8B-B14F-4D97-AF65-F5344CB8AC3E}">
        <p14:creationId xmlns:p14="http://schemas.microsoft.com/office/powerpoint/2010/main" val="1413188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3259A-6BE3-FC28-3DB2-EC1D722D75D6}"/>
              </a:ext>
            </a:extLst>
          </p:cNvPr>
          <p:cNvSpPr>
            <a:spLocks noGrp="1"/>
          </p:cNvSpPr>
          <p:nvPr>
            <p:ph type="title"/>
          </p:nvPr>
        </p:nvSpPr>
        <p:spPr>
          <a:xfrm>
            <a:off x="838200" y="-267628"/>
            <a:ext cx="10515600" cy="1694950"/>
          </a:xfrm>
        </p:spPr>
        <p:txBody>
          <a:bodyPr/>
          <a:lstStyle/>
          <a:p>
            <a:pPr algn="ctr"/>
            <a:r>
              <a:rPr lang="fr-FR" b="1" dirty="0"/>
              <a:t>Merci !</a:t>
            </a:r>
          </a:p>
        </p:txBody>
      </p:sp>
      <p:sp>
        <p:nvSpPr>
          <p:cNvPr id="3" name="Espace réservé du contenu 2">
            <a:extLst>
              <a:ext uri="{FF2B5EF4-FFF2-40B4-BE49-F238E27FC236}">
                <a16:creationId xmlns:a16="http://schemas.microsoft.com/office/drawing/2014/main" id="{A0B89E88-E710-1B68-D58F-3107FE91F1F9}"/>
              </a:ext>
            </a:extLst>
          </p:cNvPr>
          <p:cNvSpPr>
            <a:spLocks noGrp="1"/>
          </p:cNvSpPr>
          <p:nvPr>
            <p:ph idx="1"/>
          </p:nvPr>
        </p:nvSpPr>
        <p:spPr>
          <a:xfrm>
            <a:off x="838200" y="989284"/>
            <a:ext cx="10515600" cy="4277995"/>
          </a:xfrm>
        </p:spPr>
        <p:txBody>
          <a:bodyPr/>
          <a:lstStyle/>
          <a:p>
            <a:pPr marL="0" indent="0">
              <a:buNone/>
            </a:pPr>
            <a:r>
              <a:rPr lang="fr-FR" b="1" dirty="0"/>
              <a:t>Merci à Alain, Bertrand, Françoise, Adrienne, Anaïs (deux !), Baptiste-Marie, </a:t>
            </a:r>
            <a:r>
              <a:rPr lang="fr-FR" b="1" dirty="0" err="1"/>
              <a:t>Aratim</a:t>
            </a:r>
            <a:r>
              <a:rPr lang="fr-FR" b="1" dirty="0"/>
              <a:t>, Chloé, Jo, Olivier, Serge, Jennifer</a:t>
            </a:r>
            <a:r>
              <a:rPr lang="fr-FR" sz="2600" b="1" dirty="0"/>
              <a:t>…</a:t>
            </a:r>
            <a:r>
              <a:rPr lang="fr-FR" sz="2600" b="1" i="1" dirty="0"/>
              <a:t>( peut-être des oublis bien involontaires !)</a:t>
            </a:r>
          </a:p>
          <a:p>
            <a:pPr marL="0" indent="0">
              <a:buNone/>
            </a:pPr>
            <a:endParaRPr lang="fr-FR" sz="1400" b="1" i="1" dirty="0"/>
          </a:p>
          <a:p>
            <a:pPr marL="0" indent="0">
              <a:buNone/>
            </a:pPr>
            <a:r>
              <a:rPr lang="fr-FR" b="1" dirty="0"/>
              <a:t>   </a:t>
            </a:r>
          </a:p>
        </p:txBody>
      </p:sp>
      <p:pic>
        <p:nvPicPr>
          <p:cNvPr id="5" name="Image 4">
            <a:extLst>
              <a:ext uri="{FF2B5EF4-FFF2-40B4-BE49-F238E27FC236}">
                <a16:creationId xmlns:a16="http://schemas.microsoft.com/office/drawing/2014/main" id="{83DFA285-FA08-1B75-765A-5668C7BF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019" y="2443305"/>
            <a:ext cx="6043961" cy="4254941"/>
          </a:xfrm>
          <a:prstGeom prst="rect">
            <a:avLst/>
          </a:prstGeom>
        </p:spPr>
      </p:pic>
    </p:spTree>
    <p:extLst>
      <p:ext uri="{BB962C8B-B14F-4D97-AF65-F5344CB8AC3E}">
        <p14:creationId xmlns:p14="http://schemas.microsoft.com/office/powerpoint/2010/main" val="37812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C9384-D1AA-9BAC-C94E-A3267588B545}"/>
              </a:ext>
            </a:extLst>
          </p:cNvPr>
          <p:cNvSpPr>
            <a:spLocks noGrp="1"/>
          </p:cNvSpPr>
          <p:nvPr>
            <p:ph type="title"/>
          </p:nvPr>
        </p:nvSpPr>
        <p:spPr/>
        <p:txBody>
          <a:bodyPr/>
          <a:lstStyle/>
          <a:p>
            <a:r>
              <a:rPr lang="fr-FR" b="1" dirty="0"/>
              <a:t>1. Participation contextualisée du Campus Franz STOCK à l’APR PATAMIL</a:t>
            </a:r>
          </a:p>
        </p:txBody>
      </p:sp>
      <p:sp>
        <p:nvSpPr>
          <p:cNvPr id="3" name="Espace réservé du contenu 2">
            <a:extLst>
              <a:ext uri="{FF2B5EF4-FFF2-40B4-BE49-F238E27FC236}">
                <a16:creationId xmlns:a16="http://schemas.microsoft.com/office/drawing/2014/main" id="{2B896416-0BAE-F1FB-6EAE-649825E2EFB8}"/>
              </a:ext>
            </a:extLst>
          </p:cNvPr>
          <p:cNvSpPr>
            <a:spLocks noGrp="1"/>
          </p:cNvSpPr>
          <p:nvPr>
            <p:ph idx="1"/>
          </p:nvPr>
        </p:nvSpPr>
        <p:spPr>
          <a:xfrm>
            <a:off x="838200" y="2042601"/>
            <a:ext cx="10515600" cy="4351338"/>
          </a:xfrm>
        </p:spPr>
        <p:txBody>
          <a:bodyPr>
            <a:normAutofit/>
          </a:bodyPr>
          <a:lstStyle/>
          <a:p>
            <a:pPr algn="just"/>
            <a:r>
              <a:rPr lang="fr-FR" sz="2000" dirty="0"/>
              <a:t>BTSA DATR comprenant un module d’enseignement spécifique, proposé par l’établissement, appelé </a:t>
            </a:r>
            <a:r>
              <a:rPr lang="fr-FR" sz="2000" b="1" dirty="0"/>
              <a:t>MIL (Module Initiative Locale)</a:t>
            </a:r>
            <a:r>
              <a:rPr lang="fr-FR" sz="2000" dirty="0"/>
              <a:t> validé en juin 2021 par les autorités hiérarchiques relevant du MASA (DGER):</a:t>
            </a:r>
          </a:p>
          <a:p>
            <a:pPr marL="0" indent="0" algn="just">
              <a:buNone/>
            </a:pPr>
            <a:r>
              <a:rPr lang="fr-FR" sz="2400" b="1" dirty="0"/>
              <a:t>« Solidarité Internationale : participation au projet de recherche PATAMIL »</a:t>
            </a:r>
          </a:p>
          <a:p>
            <a:pPr marL="0" indent="0" algn="just">
              <a:buNone/>
            </a:pPr>
            <a:r>
              <a:rPr lang="fr-FR" sz="1800" i="1" dirty="0"/>
              <a:t>Le MIL vise à permettre le développement d’une compétence professionnelle ou d’une ouverture sur des réalités sociales ou culturelles, sur des sciences ou des technologies contemporaines.</a:t>
            </a:r>
          </a:p>
          <a:p>
            <a:pPr marL="0" indent="0" algn="just">
              <a:buNone/>
            </a:pPr>
            <a:endParaRPr lang="fr-FR" sz="1800" i="1" dirty="0"/>
          </a:p>
          <a:p>
            <a:pPr algn="just"/>
            <a:r>
              <a:rPr lang="fr-FR" sz="2000" dirty="0"/>
              <a:t>Partenariat associatif régional : l’ECSI est une composante incontournable des missions dédiées à l’enseignement agricole. Le Campus Franz STOCK est partenaire du RRMA CENTRAIDER et approché par l’association ASIE, partie prenante du projet de recherche PATAMIL, soutenu par le Conseil Régional Centre Val de Loire.</a:t>
            </a:r>
          </a:p>
          <a:p>
            <a:pPr algn="just"/>
            <a:r>
              <a:rPr lang="fr-FR" sz="2000" dirty="0"/>
              <a:t>Approche pédagogique des </a:t>
            </a:r>
            <a:r>
              <a:rPr lang="fr-FR" sz="2000" b="1" dirty="0"/>
              <a:t>SALD Systèmes Alimentaires Locaux et Durables</a:t>
            </a:r>
            <a:endParaRPr lang="fr-FR" sz="2000" dirty="0"/>
          </a:p>
          <a:p>
            <a:pPr marL="0" indent="0" algn="just">
              <a:buNone/>
            </a:pPr>
            <a:endParaRPr lang="fr-FR" sz="2000" dirty="0"/>
          </a:p>
        </p:txBody>
      </p:sp>
    </p:spTree>
    <p:extLst>
      <p:ext uri="{BB962C8B-B14F-4D97-AF65-F5344CB8AC3E}">
        <p14:creationId xmlns:p14="http://schemas.microsoft.com/office/powerpoint/2010/main" val="223840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C6652C-71A3-D1F9-2EBA-DEECA2B22B23}"/>
              </a:ext>
            </a:extLst>
          </p:cNvPr>
          <p:cNvSpPr>
            <a:spLocks noGrp="1"/>
          </p:cNvSpPr>
          <p:nvPr>
            <p:ph idx="1"/>
          </p:nvPr>
        </p:nvSpPr>
        <p:spPr>
          <a:xfrm>
            <a:off x="838200" y="593509"/>
            <a:ext cx="10515600" cy="5466328"/>
          </a:xfrm>
        </p:spPr>
        <p:txBody>
          <a:bodyPr>
            <a:normAutofit fontScale="85000" lnSpcReduction="20000"/>
          </a:bodyPr>
          <a:lstStyle/>
          <a:p>
            <a:endParaRPr lang="fr-FR" dirty="0"/>
          </a:p>
          <a:p>
            <a:r>
              <a:rPr lang="fr-FR" dirty="0"/>
              <a:t>Approche pédagogique des </a:t>
            </a:r>
            <a:r>
              <a:rPr lang="fr-FR" b="1" dirty="0"/>
              <a:t>SALD Systèmes Alimentaires Locaux et Durables</a:t>
            </a:r>
          </a:p>
          <a:p>
            <a:endParaRPr lang="fr-FR" b="1" dirty="0"/>
          </a:p>
          <a:p>
            <a:endParaRPr lang="fr-FR" b="1" dirty="0"/>
          </a:p>
          <a:p>
            <a:pPr marL="0" indent="0">
              <a:buNone/>
            </a:pPr>
            <a:endParaRPr lang="fr-FR" b="1" dirty="0"/>
          </a:p>
          <a:p>
            <a:pPr marL="0" indent="0" algn="just">
              <a:buNone/>
            </a:pPr>
            <a:r>
              <a:rPr lang="fr-FR" dirty="0"/>
              <a:t>Formation BTSA DATR caractérisée par des apports liés à l’accès à    l’alimentation auprès des territoires ruraux par la mise en œuvre d’initiatives et de dispositifs reliés au couple </a:t>
            </a:r>
            <a:r>
              <a:rPr lang="fr-FR" b="1" dirty="0"/>
              <a:t>Alimentation et Territoire.</a:t>
            </a:r>
          </a:p>
          <a:p>
            <a:pPr marL="0" indent="0" algn="just">
              <a:buNone/>
            </a:pPr>
            <a:endParaRPr lang="fr-FR" b="1" dirty="0"/>
          </a:p>
          <a:p>
            <a:pPr marL="0" indent="0" algn="just">
              <a:buNone/>
            </a:pPr>
            <a:r>
              <a:rPr lang="fr-FR" dirty="0"/>
              <a:t>Dernières dispositions politiques (loi EGALIM…) et récentes crises sanitaires interrogent les acteurs (producteurs et consommateurs) en la matière.</a:t>
            </a:r>
          </a:p>
          <a:p>
            <a:pPr marL="0" indent="0" algn="just">
              <a:buNone/>
            </a:pPr>
            <a:endParaRPr lang="fr-FR" dirty="0"/>
          </a:p>
          <a:p>
            <a:pPr marL="0" indent="0" algn="just">
              <a:buNone/>
            </a:pPr>
            <a:endParaRPr lang="fr-FR" dirty="0"/>
          </a:p>
          <a:p>
            <a:pPr marL="0" indent="0" algn="ctr">
              <a:buNone/>
            </a:pPr>
            <a:r>
              <a:rPr lang="fr-FR" b="1" dirty="0"/>
              <a:t>Sensibilisation à l’existant local (exemple PAT Projet Alimentaire Territorial) pour mesurer </a:t>
            </a:r>
            <a:r>
              <a:rPr lang="fr-FR" b="1" u="sng" dirty="0"/>
              <a:t>la transférabilité</a:t>
            </a:r>
            <a:r>
              <a:rPr lang="fr-FR" u="sng" dirty="0"/>
              <a:t> </a:t>
            </a:r>
            <a:r>
              <a:rPr lang="fr-FR" dirty="0"/>
              <a:t>du modèle vers une dimension internationale.</a:t>
            </a:r>
          </a:p>
          <a:p>
            <a:pPr marL="0" indent="0" algn="ctr">
              <a:buNone/>
            </a:pPr>
            <a:endParaRPr lang="fr-FR" b="1" dirty="0"/>
          </a:p>
        </p:txBody>
      </p:sp>
    </p:spTree>
    <p:extLst>
      <p:ext uri="{BB962C8B-B14F-4D97-AF65-F5344CB8AC3E}">
        <p14:creationId xmlns:p14="http://schemas.microsoft.com/office/powerpoint/2010/main" val="30914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795051-1D84-5BAE-F0F6-066F3BCB0046}"/>
              </a:ext>
            </a:extLst>
          </p:cNvPr>
          <p:cNvSpPr>
            <a:spLocks noGrp="1"/>
          </p:cNvSpPr>
          <p:nvPr>
            <p:ph type="title"/>
          </p:nvPr>
        </p:nvSpPr>
        <p:spPr/>
        <p:txBody>
          <a:bodyPr/>
          <a:lstStyle/>
          <a:p>
            <a:r>
              <a:rPr lang="fr-FR" b="1" dirty="0"/>
              <a:t>2. Activités menées et contenus dispensés</a:t>
            </a:r>
          </a:p>
        </p:txBody>
      </p:sp>
      <p:sp>
        <p:nvSpPr>
          <p:cNvPr id="3" name="Espace réservé du contenu 2">
            <a:extLst>
              <a:ext uri="{FF2B5EF4-FFF2-40B4-BE49-F238E27FC236}">
                <a16:creationId xmlns:a16="http://schemas.microsoft.com/office/drawing/2014/main" id="{A4263E2C-EC05-C1F1-0C70-FBF4679111E1}"/>
              </a:ext>
            </a:extLst>
          </p:cNvPr>
          <p:cNvSpPr>
            <a:spLocks noGrp="1"/>
          </p:cNvSpPr>
          <p:nvPr>
            <p:ph idx="1"/>
          </p:nvPr>
        </p:nvSpPr>
        <p:spPr/>
        <p:txBody>
          <a:bodyPr>
            <a:normAutofit/>
          </a:bodyPr>
          <a:lstStyle/>
          <a:p>
            <a:pPr marL="0" indent="0">
              <a:buNone/>
            </a:pPr>
            <a:r>
              <a:rPr lang="fr-FR" sz="2600" b="1" dirty="0"/>
              <a:t>Objectifs généraux :</a:t>
            </a:r>
          </a:p>
          <a:p>
            <a:pPr marL="0" indent="0">
              <a:buNone/>
            </a:pPr>
            <a:endParaRPr lang="fr-FR" sz="2600" b="1" dirty="0"/>
          </a:p>
          <a:p>
            <a:pPr marL="0" indent="0">
              <a:buNone/>
            </a:pPr>
            <a:endParaRPr lang="fr-FR" sz="2600" b="1" dirty="0"/>
          </a:p>
          <a:p>
            <a:pPr algn="just"/>
            <a:r>
              <a:rPr lang="fr-FR" sz="2600" i="1" dirty="0"/>
              <a:t>Sensibilisation aux notions d’ECSI, via l’EDD, pour s’inscrire dans des dynamiques reliées aux ODD (n°2 </a:t>
            </a:r>
            <a:r>
              <a:rPr lang="fr-FR" sz="2600" b="1" i="1" dirty="0"/>
              <a:t>Faim « zéro »</a:t>
            </a:r>
            <a:r>
              <a:rPr lang="fr-FR" sz="2600" i="1" dirty="0"/>
              <a:t>, n°6 </a:t>
            </a:r>
            <a:r>
              <a:rPr lang="fr-FR" sz="2600" b="1" i="1" dirty="0"/>
              <a:t>Eau propre et assainissement</a:t>
            </a:r>
            <a:r>
              <a:rPr lang="fr-FR" sz="2600" i="1" dirty="0"/>
              <a:t> et n°10 </a:t>
            </a:r>
            <a:r>
              <a:rPr lang="fr-FR" sz="2600" b="1" i="1" dirty="0"/>
              <a:t>Inégalités réduites</a:t>
            </a:r>
            <a:r>
              <a:rPr lang="fr-FR" sz="2600" i="1" dirty="0"/>
              <a:t>)</a:t>
            </a:r>
          </a:p>
          <a:p>
            <a:pPr algn="just"/>
            <a:r>
              <a:rPr lang="fr-FR" sz="2600" i="1" dirty="0"/>
              <a:t>Mission d’ambassadeurs en assurant des actions de communication et de promotion événementielles en Eure et Loir et en région Centre Val de Loire</a:t>
            </a:r>
          </a:p>
          <a:p>
            <a:pPr algn="just"/>
            <a:r>
              <a:rPr lang="fr-FR" sz="2600" i="1" dirty="0"/>
              <a:t>Appropriation des dimensions culturelles propres à l’alimentation, ici et là-bas</a:t>
            </a:r>
          </a:p>
          <a:p>
            <a:pPr algn="just"/>
            <a:endParaRPr lang="fr-FR" sz="2600" i="1" dirty="0"/>
          </a:p>
          <a:p>
            <a:pPr marL="0" indent="0" algn="just">
              <a:buNone/>
            </a:pPr>
            <a:endParaRPr lang="fr-FR" sz="2600" b="1" dirty="0"/>
          </a:p>
        </p:txBody>
      </p:sp>
    </p:spTree>
    <p:extLst>
      <p:ext uri="{BB962C8B-B14F-4D97-AF65-F5344CB8AC3E}">
        <p14:creationId xmlns:p14="http://schemas.microsoft.com/office/powerpoint/2010/main" val="428041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8F878-E551-490C-D258-7368A65AF4C0}"/>
              </a:ext>
            </a:extLst>
          </p:cNvPr>
          <p:cNvSpPr>
            <a:spLocks noGrp="1"/>
          </p:cNvSpPr>
          <p:nvPr>
            <p:ph type="title"/>
          </p:nvPr>
        </p:nvSpPr>
        <p:spPr>
          <a:xfrm>
            <a:off x="170481" y="365125"/>
            <a:ext cx="11879451" cy="1325563"/>
          </a:xfrm>
        </p:spPr>
        <p:txBody>
          <a:bodyPr/>
          <a:lstStyle/>
          <a:p>
            <a:pPr algn="ctr"/>
            <a:r>
              <a:rPr lang="fr-FR" b="1" dirty="0"/>
              <a:t>Calendrier des interventions et actions menées</a:t>
            </a:r>
          </a:p>
        </p:txBody>
      </p:sp>
      <p:sp>
        <p:nvSpPr>
          <p:cNvPr id="3" name="Espace réservé du contenu 2">
            <a:extLst>
              <a:ext uri="{FF2B5EF4-FFF2-40B4-BE49-F238E27FC236}">
                <a16:creationId xmlns:a16="http://schemas.microsoft.com/office/drawing/2014/main" id="{9BA9CCAA-A4BE-1A8D-39FF-B863B5B6E786}"/>
              </a:ext>
            </a:extLst>
          </p:cNvPr>
          <p:cNvSpPr>
            <a:spLocks noGrp="1"/>
          </p:cNvSpPr>
          <p:nvPr>
            <p:ph idx="1"/>
          </p:nvPr>
        </p:nvSpPr>
        <p:spPr/>
        <p:txBody>
          <a:bodyPr>
            <a:normAutofit fontScale="92500" lnSpcReduction="10000"/>
          </a:bodyPr>
          <a:lstStyle/>
          <a:p>
            <a:pPr>
              <a:buFont typeface="Courier New" panose="02070309020205020404" pitchFamily="49" charset="0"/>
              <a:buChar char="o"/>
            </a:pPr>
            <a:r>
              <a:rPr lang="fr-FR" dirty="0"/>
              <a:t>01/06/2021 L</a:t>
            </a:r>
            <a:r>
              <a:rPr lang="fr-FR" b="1" dirty="0"/>
              <a:t>ancement du projet avec une délégation ASIE et partenaires stratégiques du campus Franz STOCK</a:t>
            </a:r>
          </a:p>
          <a:p>
            <a:pPr>
              <a:buFont typeface="Courier New" panose="02070309020205020404" pitchFamily="49" charset="0"/>
              <a:buChar char="o"/>
            </a:pPr>
            <a:r>
              <a:rPr lang="fr-FR" dirty="0"/>
              <a:t>24/09/2021 </a:t>
            </a:r>
            <a:r>
              <a:rPr lang="fr-FR" b="1" dirty="0"/>
              <a:t>Intervention de Chloé RIGAL présentation du Tamil Nadu sous les dimensions culturelles et socio-économiques</a:t>
            </a:r>
          </a:p>
          <a:p>
            <a:pPr>
              <a:buFont typeface="Courier New" panose="02070309020205020404" pitchFamily="49" charset="0"/>
              <a:buChar char="o"/>
            </a:pPr>
            <a:r>
              <a:rPr lang="fr-FR" dirty="0"/>
              <a:t>26/01/2022 </a:t>
            </a:r>
            <a:r>
              <a:rPr lang="fr-FR" b="1" dirty="0"/>
              <a:t>Accueil participants APR PATAMIL avec Olivier ROLLIN Villa Rabelais de Tours</a:t>
            </a:r>
          </a:p>
          <a:p>
            <a:pPr>
              <a:buFont typeface="Courier New" panose="02070309020205020404" pitchFamily="49" charset="0"/>
              <a:buChar char="o"/>
            </a:pPr>
            <a:r>
              <a:rPr lang="fr-FR" dirty="0"/>
              <a:t>25/03/2022 </a:t>
            </a:r>
            <a:r>
              <a:rPr lang="fr-FR" b="1" dirty="0"/>
              <a:t>Soirée Sari et Sitar au campus Franz Stock</a:t>
            </a:r>
          </a:p>
          <a:p>
            <a:pPr>
              <a:buFont typeface="Courier New" panose="02070309020205020404" pitchFamily="49" charset="0"/>
              <a:buChar char="o"/>
            </a:pPr>
            <a:r>
              <a:rPr lang="fr-FR" dirty="0"/>
              <a:t>29/04/2022 </a:t>
            </a:r>
            <a:r>
              <a:rPr lang="fr-FR" b="1" dirty="0"/>
              <a:t>Sensibilisation aux enjeux géopolitiques autour de la ressource EAU par Baptiste-Marie CATHERINE et Anaïs REMOND, droits de l’environnement, préparation des plaidoyers sur l’eau</a:t>
            </a:r>
          </a:p>
          <a:p>
            <a:pPr>
              <a:buFont typeface="Courier New" panose="02070309020205020404" pitchFamily="49" charset="0"/>
              <a:buChar char="o"/>
            </a:pPr>
            <a:r>
              <a:rPr lang="fr-FR" dirty="0"/>
              <a:t>05/09/2022 </a:t>
            </a:r>
            <a:r>
              <a:rPr lang="fr-FR" b="1" dirty="0"/>
              <a:t>Sensibilisation ODD, fresque du climat</a:t>
            </a:r>
          </a:p>
          <a:p>
            <a:pPr marL="0" indent="0">
              <a:buNone/>
            </a:pPr>
            <a:endParaRPr lang="fr-FR" dirty="0"/>
          </a:p>
        </p:txBody>
      </p:sp>
    </p:spTree>
    <p:extLst>
      <p:ext uri="{BB962C8B-B14F-4D97-AF65-F5344CB8AC3E}">
        <p14:creationId xmlns:p14="http://schemas.microsoft.com/office/powerpoint/2010/main" val="997047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ADFF2-9BC1-A71F-C1C6-D7466A0420DF}"/>
              </a:ext>
            </a:extLst>
          </p:cNvPr>
          <p:cNvSpPr>
            <a:spLocks noGrp="1"/>
          </p:cNvSpPr>
          <p:nvPr>
            <p:ph idx="1"/>
          </p:nvPr>
        </p:nvSpPr>
        <p:spPr>
          <a:xfrm>
            <a:off x="605725" y="632256"/>
            <a:ext cx="11033501" cy="5443080"/>
          </a:xfrm>
        </p:spPr>
        <p:txBody>
          <a:bodyPr>
            <a:normAutofit fontScale="92500" lnSpcReduction="20000"/>
          </a:bodyPr>
          <a:lstStyle/>
          <a:p>
            <a:pPr>
              <a:buFont typeface="Courier New" panose="02070309020205020404" pitchFamily="49" charset="0"/>
              <a:buChar char="o"/>
            </a:pPr>
            <a:r>
              <a:rPr lang="fr-FR" dirty="0"/>
              <a:t>20/09/2022 </a:t>
            </a:r>
            <a:r>
              <a:rPr lang="fr-FR" b="1" dirty="0"/>
              <a:t>Sortie Villa Rabelais, Tours. Présentation rôles de l’IHECA, PAT Pays des Châteaux (Blois), études de terrain Jawadhu Hills</a:t>
            </a:r>
          </a:p>
          <a:p>
            <a:pPr marL="0" indent="0">
              <a:buNone/>
            </a:pPr>
            <a:endParaRPr lang="fr-FR" b="1" dirty="0"/>
          </a:p>
          <a:p>
            <a:pPr>
              <a:buFont typeface="Courier New" panose="02070309020205020404" pitchFamily="49" charset="0"/>
              <a:buChar char="o"/>
            </a:pPr>
            <a:r>
              <a:rPr lang="fr-FR" dirty="0"/>
              <a:t>24 et 25/01/2023 </a:t>
            </a:r>
            <a:r>
              <a:rPr lang="fr-FR" b="1" dirty="0"/>
              <a:t>Enregistrement capsules vidéo Eau et Terre, équité alimentaire</a:t>
            </a:r>
          </a:p>
          <a:p>
            <a:pPr marL="0" indent="0">
              <a:buNone/>
            </a:pPr>
            <a:endParaRPr lang="fr-FR" b="1" dirty="0"/>
          </a:p>
          <a:p>
            <a:pPr>
              <a:buFont typeface="Courier New" panose="02070309020205020404" pitchFamily="49" charset="0"/>
              <a:buChar char="o"/>
            </a:pPr>
            <a:r>
              <a:rPr lang="fr-FR" dirty="0"/>
              <a:t>24/03/2023 </a:t>
            </a:r>
            <a:r>
              <a:rPr lang="fr-FR" b="1" dirty="0"/>
              <a:t>Venue grand témoin Serge GIRARD (expériences personnelles, considérations environnementales…)</a:t>
            </a:r>
          </a:p>
          <a:p>
            <a:pPr marL="0" indent="0">
              <a:buNone/>
            </a:pPr>
            <a:endParaRPr lang="fr-FR" b="1" dirty="0"/>
          </a:p>
          <a:p>
            <a:pPr>
              <a:buFont typeface="Courier New" panose="02070309020205020404" pitchFamily="49" charset="0"/>
              <a:buChar char="o"/>
            </a:pPr>
            <a:r>
              <a:rPr lang="fr-FR" dirty="0"/>
              <a:t>05/04/2023 </a:t>
            </a:r>
            <a:r>
              <a:rPr lang="fr-FR" b="1" dirty="0"/>
              <a:t>Visio et échanges avec Pondichéry </a:t>
            </a:r>
            <a:r>
              <a:rPr lang="fr-FR" dirty="0"/>
              <a:t>suite aux enquêtes « pratiques alimentaires ici et là-bas » (Lycée en Forêt de Montargis)</a:t>
            </a:r>
          </a:p>
          <a:p>
            <a:pPr marL="0" indent="0">
              <a:buNone/>
            </a:pPr>
            <a:endParaRPr lang="fr-FR" dirty="0"/>
          </a:p>
          <a:p>
            <a:pPr>
              <a:buFont typeface="Courier New" panose="02070309020205020404" pitchFamily="49" charset="0"/>
              <a:buChar char="o"/>
            </a:pPr>
            <a:r>
              <a:rPr lang="fr-FR" dirty="0"/>
              <a:t>02/05/2023 </a:t>
            </a:r>
            <a:r>
              <a:rPr lang="fr-FR" b="1" dirty="0"/>
              <a:t>Présentation étudiants BTSA capsules EAU et TERRE, ASIE et </a:t>
            </a:r>
            <a:r>
              <a:rPr lang="fr-FR" b="1" dirty="0" err="1"/>
              <a:t>Centraider</a:t>
            </a:r>
            <a:r>
              <a:rPr lang="fr-FR" b="1" dirty="0"/>
              <a:t> </a:t>
            </a:r>
            <a:endParaRPr lang="fr-FR" dirty="0"/>
          </a:p>
        </p:txBody>
      </p:sp>
    </p:spTree>
    <p:extLst>
      <p:ext uri="{BB962C8B-B14F-4D97-AF65-F5344CB8AC3E}">
        <p14:creationId xmlns:p14="http://schemas.microsoft.com/office/powerpoint/2010/main" val="134557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014914-28D6-740E-73B2-D43C0F8A02BC}"/>
              </a:ext>
            </a:extLst>
          </p:cNvPr>
          <p:cNvSpPr>
            <a:spLocks noGrp="1"/>
          </p:cNvSpPr>
          <p:nvPr>
            <p:ph idx="1"/>
          </p:nvPr>
        </p:nvSpPr>
        <p:spPr>
          <a:xfrm>
            <a:off x="693234" y="710503"/>
            <a:ext cx="10515600" cy="4351338"/>
          </a:xfrm>
        </p:spPr>
        <p:txBody>
          <a:bodyPr>
            <a:normAutofit lnSpcReduction="10000"/>
          </a:bodyPr>
          <a:lstStyle/>
          <a:p>
            <a:pPr>
              <a:buFont typeface="Courier New" panose="02070309020205020404" pitchFamily="49" charset="0"/>
              <a:buChar char="o"/>
            </a:pPr>
            <a:r>
              <a:rPr lang="fr-FR" dirty="0"/>
              <a:t>31/05 et 01,02/06/2023 </a:t>
            </a:r>
            <a:r>
              <a:rPr lang="fr-FR" b="1" dirty="0"/>
              <a:t>Participation indirecte aux huitièmes rencontres Convention Internationale de l’Histoire et des Cultures de l’Alimentation- Tours</a:t>
            </a:r>
          </a:p>
          <a:p>
            <a:pPr>
              <a:buFont typeface="Courier New" panose="02070309020205020404" pitchFamily="49" charset="0"/>
              <a:buChar char="o"/>
            </a:pPr>
            <a:endParaRPr lang="fr-FR" b="1" dirty="0"/>
          </a:p>
          <a:p>
            <a:pPr>
              <a:buFont typeface="Courier New" panose="02070309020205020404" pitchFamily="49" charset="0"/>
              <a:buChar char="o"/>
            </a:pPr>
            <a:r>
              <a:rPr lang="fr-FR" dirty="0"/>
              <a:t>21/11/2024 </a:t>
            </a:r>
            <a:r>
              <a:rPr lang="fr-FR" b="1" dirty="0"/>
              <a:t>Soirée EAU Campus Franz STOCK Festival des Solidarités, collectif solidaire de Chartres, ASIE (situation écologique et sociale de la mer d’Aral), Foyer de vie Gérard Vivien Courville sur Eure </a:t>
            </a:r>
          </a:p>
          <a:p>
            <a:pPr>
              <a:buFont typeface="Courier New" panose="02070309020205020404" pitchFamily="49" charset="0"/>
              <a:buChar char="o"/>
            </a:pPr>
            <a:endParaRPr lang="fr-FR" b="1" dirty="0"/>
          </a:p>
          <a:p>
            <a:pPr>
              <a:buFont typeface="Courier New" panose="02070309020205020404" pitchFamily="49" charset="0"/>
              <a:buChar char="o"/>
            </a:pPr>
            <a:r>
              <a:rPr lang="fr-FR" dirty="0"/>
              <a:t>21/01/2025 </a:t>
            </a:r>
            <a:r>
              <a:rPr lang="fr-FR" b="1" dirty="0"/>
              <a:t>Etat des lieux du programme de recherche PATAMIL au Tamil Nadu, activités liées à l’engagement pour l’environnement</a:t>
            </a:r>
            <a:endParaRPr lang="fr-FR" dirty="0"/>
          </a:p>
        </p:txBody>
      </p:sp>
    </p:spTree>
    <p:extLst>
      <p:ext uri="{BB962C8B-B14F-4D97-AF65-F5344CB8AC3E}">
        <p14:creationId xmlns:p14="http://schemas.microsoft.com/office/powerpoint/2010/main" val="4276038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2B8318-AB43-B30A-B226-9A7DE0DD1373}"/>
              </a:ext>
            </a:extLst>
          </p:cNvPr>
          <p:cNvSpPr>
            <a:spLocks noGrp="1"/>
          </p:cNvSpPr>
          <p:nvPr>
            <p:ph idx="1"/>
          </p:nvPr>
        </p:nvSpPr>
        <p:spPr>
          <a:xfrm>
            <a:off x="219307" y="1240338"/>
            <a:ext cx="11753385" cy="588462"/>
          </a:xfrm>
        </p:spPr>
        <p:txBody>
          <a:bodyPr>
            <a:noAutofit/>
          </a:bodyPr>
          <a:lstStyle/>
          <a:p>
            <a:r>
              <a:rPr lang="fr-FR" sz="2600" dirty="0"/>
              <a:t>25/03/2022. Soirée Sari et Sitar organisée par les étudiants et étudiantes DATR :</a:t>
            </a:r>
          </a:p>
          <a:p>
            <a:pPr marL="0" indent="0" algn="ctr">
              <a:buNone/>
            </a:pPr>
            <a:endParaRPr lang="fr-FR" sz="2600" dirty="0"/>
          </a:p>
          <a:p>
            <a:pPr marL="0" indent="0">
              <a:buNone/>
            </a:pPr>
            <a:endParaRPr lang="fr-FR" sz="2600" dirty="0"/>
          </a:p>
          <a:p>
            <a:pPr marL="0" indent="0">
              <a:buNone/>
            </a:pPr>
            <a:endParaRPr lang="fr-FR" sz="2600" dirty="0"/>
          </a:p>
          <a:p>
            <a:pPr marL="0" indent="0">
              <a:buNone/>
            </a:pPr>
            <a:r>
              <a:rPr lang="fr-FR" sz="2600" dirty="0"/>
              <a:t> </a:t>
            </a:r>
          </a:p>
        </p:txBody>
      </p:sp>
      <p:pic>
        <p:nvPicPr>
          <p:cNvPr id="5" name="Image 4">
            <a:extLst>
              <a:ext uri="{FF2B5EF4-FFF2-40B4-BE49-F238E27FC236}">
                <a16:creationId xmlns:a16="http://schemas.microsoft.com/office/drawing/2014/main" id="{8459682A-A0E1-D987-EDC0-1DD90E65F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15" y="2349795"/>
            <a:ext cx="5118409" cy="3875866"/>
          </a:xfrm>
          <a:prstGeom prst="rect">
            <a:avLst/>
          </a:prstGeom>
        </p:spPr>
      </p:pic>
      <p:pic>
        <p:nvPicPr>
          <p:cNvPr id="7" name="Image 6">
            <a:extLst>
              <a:ext uri="{FF2B5EF4-FFF2-40B4-BE49-F238E27FC236}">
                <a16:creationId xmlns:a16="http://schemas.microsoft.com/office/drawing/2014/main" id="{B0DE48FE-A1C3-2765-5514-522FB07BB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615" y="2349795"/>
            <a:ext cx="4809893" cy="3881184"/>
          </a:xfrm>
          <a:prstGeom prst="rect">
            <a:avLst/>
          </a:prstGeom>
        </p:spPr>
      </p:pic>
    </p:spTree>
    <p:extLst>
      <p:ext uri="{BB962C8B-B14F-4D97-AF65-F5344CB8AC3E}">
        <p14:creationId xmlns:p14="http://schemas.microsoft.com/office/powerpoint/2010/main" val="17932894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1285</Words>
  <Application>Microsoft Macintosh PowerPoint</Application>
  <PresentationFormat>Grand écran</PresentationFormat>
  <Paragraphs>109</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Courier New</vt:lpstr>
      <vt:lpstr>Thème Office</vt:lpstr>
      <vt:lpstr>Participation Campus Franz STOCK à l’APR PATAMIL Centre Val de Loire</vt:lpstr>
      <vt:lpstr>Présentation</vt:lpstr>
      <vt:lpstr>1. Participation contextualisée du Campus Franz STOCK à l’APR PATAMIL</vt:lpstr>
      <vt:lpstr>Présentation PowerPoint</vt:lpstr>
      <vt:lpstr>2. Activités menées et contenus dispensés</vt:lpstr>
      <vt:lpstr>Calendrier des interventions et actions menées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Apports, bénéfices et paroles de témoins</vt:lpstr>
      <vt:lpstr>Présentation PowerPoint</vt:lpstr>
      <vt:lpstr>Présentation PowerPoint</vt:lpstr>
      <vt:lpstr>4. Perspectives</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Huitième Convention Internationale d’Histoire et des Cultures de l’Alimentation- 31 mai, 02 juin 2023 Tours</dc:title>
  <dc:creator>DENIAU Francine</dc:creator>
  <cp:lastModifiedBy>Anonyme 1</cp:lastModifiedBy>
  <cp:revision>6</cp:revision>
  <dcterms:created xsi:type="dcterms:W3CDTF">2023-05-24T11:27:50Z</dcterms:created>
  <dcterms:modified xsi:type="dcterms:W3CDTF">2025-02-03T10:20:21Z</dcterms:modified>
</cp:coreProperties>
</file>