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3.jpg" ContentType="image/jpg"/>
  <Override PartName="/ppt/media/image4.jpg" ContentType="image/jpg"/>
  <Override PartName="/ppt/media/image5.jpg" ContentType="image/jpg"/>
  <Override PartName="/ppt/media/image6.jpg" ContentType="image/jp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media/image54.jpg" ContentType="image/jpg"/>
  <Override PartName="/ppt/media/image62.jpg" ContentType="image/jpg"/>
  <Override PartName="/ppt/media/image64.jpg" ContentType="image/jpg"/>
  <Override PartName="/ppt/media/image67.jpg" ContentType="image/jpg"/>
  <Override PartName="/ppt/media/image68.jpg" ContentType="image/jpg"/>
  <Override PartName="/ppt/media/image69.jpg" ContentType="image/jpg"/>
  <Override PartName="/ppt/media/image70.jpg" ContentType="image/jpg"/>
  <Override PartName="/ppt/media/image71.jpg" ContentType="image/jpg"/>
  <Override PartName="/ppt/media/image100.jpg" ContentType="image/jpg"/>
  <Override PartName="/ppt/media/image115.jpg" ContentType="image/jpg"/>
  <Override PartName="/ppt/media/image135.jpg" ContentType="image/jpg"/>
  <Override PartName="/ppt/media/image138.jpg" ContentType="image/jpg"/>
  <Override PartName="/ppt/media/image139.jpg" ContentType="image/jpg"/>
  <Override PartName="/ppt/media/image140.jpg" ContentType="image/jpg"/>
  <Override PartName="/ppt/media/image141.jpg" ContentType="image/jpg"/>
  <Override PartName="/ppt/media/image142.jpg" ContentType="image/jpg"/>
  <Override PartName="/ppt/media/image143.jpg" ContentType="image/jpg"/>
  <Override PartName="/ppt/media/image144.jpg" ContentType="image/jpg"/>
  <Override PartName="/ppt/media/image145.jpg" ContentType="image/jpg"/>
  <Override PartName="/ppt/media/image146.jpg" ContentType="image/jpg"/>
  <Override PartName="/ppt/media/image147.jpg" ContentType="image/jpg"/>
  <Override PartName="/ppt/media/image151.jpg" ContentType="image/jpg"/>
  <Override PartName="/ppt/media/image153.jpg" ContentType="image/jpg"/>
  <Override PartName="/ppt/media/image154.jpg" ContentType="image/jpg"/>
  <Override PartName="/ppt/media/image159.jpg" ContentType="image/jpg"/>
  <Override PartName="/ppt/media/image160.jpg" ContentType="image/jpg"/>
  <Override PartName="/ppt/media/image162.jpg" ContentType="image/jpg"/>
  <Override PartName="/ppt/media/image163.jpg" ContentType="image/jpg"/>
  <Override PartName="/ppt/media/image164.jpg" ContentType="image/jpg"/>
  <Override PartName="/ppt/media/image165.jpg" ContentType="image/jpg"/>
  <Override PartName="/ppt/media/image166.jpg" ContentType="image/jpg"/>
  <Override PartName="/ppt/media/image167.jpg" ContentType="image/jpg"/>
  <Override PartName="/ppt/media/image168.jpg" ContentType="image/jpg"/>
  <Override PartName="/ppt/media/image169.jpg" ContentType="image/jpg"/>
  <Override PartName="/ppt/media/image170.jpg" ContentType="image/jpg"/>
  <Override PartName="/ppt/media/image171.jpg" ContentType="image/jpg"/>
  <Override PartName="/ppt/media/image172.jpg" ContentType="image/jpg"/>
  <Override PartName="/ppt/media/image173.jpg" ContentType="image/jpg"/>
  <Override PartName="/ppt/media/image174.jpg" ContentType="image/jpg"/>
  <Override PartName="/ppt/media/image175.jpg" ContentType="image/jpg"/>
  <Override PartName="/ppt/media/image177.jpg" ContentType="image/jpg"/>
  <Override PartName="/ppt/media/image178.jpg" ContentType="image/jpg"/>
  <Override PartName="/ppt/media/image179.jpg" ContentType="image/jpg"/>
  <Override PartName="/ppt/media/image180.jpg" ContentType="image/jpg"/>
  <Override PartName="/ppt/media/image181.jpg" ContentType="image/jpg"/>
  <Override PartName="/ppt/media/image182.jpg" ContentType="image/jpg"/>
  <Override PartName="/ppt/media/image183.jpg" ContentType="image/jpg"/>
  <Override PartName="/ppt/media/image184.jpg" ContentType="image/jpg"/>
  <Override PartName="/ppt/media/image185.jpg" ContentType="image/jpg"/>
  <Override PartName="/ppt/media/image186.jpg" ContentType="image/jpg"/>
  <Override PartName="/ppt/media/image187.jpg" ContentType="image/jpg"/>
  <Override PartName="/ppt/media/image188.jpg" ContentType="image/jpg"/>
  <Override PartName="/ppt/media/image189.jpg" ContentType="image/jpg"/>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7"/>
  </p:notesMasterIdLst>
  <p:sldIdLst>
    <p:sldId id="256" r:id="rId2"/>
    <p:sldId id="261" r:id="rId3"/>
    <p:sldId id="401" r:id="rId4"/>
    <p:sldId id="383" r:id="rId5"/>
    <p:sldId id="403" r:id="rId6"/>
    <p:sldId id="409" r:id="rId7"/>
    <p:sldId id="411" r:id="rId8"/>
    <p:sldId id="412" r:id="rId9"/>
    <p:sldId id="404" r:id="rId10"/>
    <p:sldId id="405" r:id="rId11"/>
    <p:sldId id="402" r:id="rId12"/>
    <p:sldId id="257" r:id="rId13"/>
    <p:sldId id="384" r:id="rId14"/>
    <p:sldId id="385" r:id="rId15"/>
    <p:sldId id="386" r:id="rId16"/>
    <p:sldId id="387" r:id="rId17"/>
    <p:sldId id="388" r:id="rId18"/>
    <p:sldId id="263" r:id="rId19"/>
    <p:sldId id="389" r:id="rId20"/>
    <p:sldId id="390" r:id="rId21"/>
    <p:sldId id="391" r:id="rId22"/>
    <p:sldId id="392" r:id="rId23"/>
    <p:sldId id="393" r:id="rId24"/>
    <p:sldId id="394" r:id="rId25"/>
    <p:sldId id="395" r:id="rId26"/>
    <p:sldId id="396" r:id="rId27"/>
    <p:sldId id="397" r:id="rId28"/>
    <p:sldId id="398" r:id="rId29"/>
    <p:sldId id="399" r:id="rId30"/>
    <p:sldId id="413" r:id="rId31"/>
    <p:sldId id="415" r:id="rId32"/>
    <p:sldId id="416" r:id="rId33"/>
    <p:sldId id="283" r:id="rId34"/>
    <p:sldId id="284" r:id="rId35"/>
    <p:sldId id="417" r:id="rId36"/>
    <p:sldId id="276" r:id="rId37"/>
    <p:sldId id="277" r:id="rId38"/>
    <p:sldId id="278" r:id="rId39"/>
    <p:sldId id="280" r:id="rId40"/>
    <p:sldId id="418" r:id="rId41"/>
    <p:sldId id="420" r:id="rId42"/>
    <p:sldId id="421" r:id="rId43"/>
    <p:sldId id="422" r:id="rId44"/>
    <p:sldId id="423" r:id="rId45"/>
    <p:sldId id="285" r:id="rId46"/>
    <p:sldId id="424" r:id="rId47"/>
    <p:sldId id="425" r:id="rId48"/>
    <p:sldId id="426" r:id="rId49"/>
    <p:sldId id="427" r:id="rId50"/>
    <p:sldId id="428" r:id="rId51"/>
    <p:sldId id="429" r:id="rId52"/>
    <p:sldId id="430" r:id="rId53"/>
    <p:sldId id="431" r:id="rId54"/>
    <p:sldId id="432" r:id="rId55"/>
    <p:sldId id="433" r:id="rId56"/>
    <p:sldId id="434" r:id="rId57"/>
    <p:sldId id="435" r:id="rId58"/>
    <p:sldId id="436" r:id="rId59"/>
    <p:sldId id="281" r:id="rId60"/>
    <p:sldId id="437" r:id="rId61"/>
    <p:sldId id="282" r:id="rId62"/>
    <p:sldId id="438" r:id="rId63"/>
    <p:sldId id="439" r:id="rId64"/>
    <p:sldId id="440" r:id="rId65"/>
    <p:sldId id="441" r:id="rId66"/>
    <p:sldId id="442" r:id="rId67"/>
    <p:sldId id="443" r:id="rId68"/>
    <p:sldId id="444" r:id="rId69"/>
    <p:sldId id="445" r:id="rId70"/>
    <p:sldId id="446" r:id="rId71"/>
    <p:sldId id="447" r:id="rId72"/>
    <p:sldId id="448" r:id="rId73"/>
    <p:sldId id="449" r:id="rId74"/>
    <p:sldId id="450" r:id="rId75"/>
    <p:sldId id="451" r:id="rId76"/>
    <p:sldId id="452" r:id="rId77"/>
    <p:sldId id="453" r:id="rId78"/>
    <p:sldId id="454" r:id="rId79"/>
    <p:sldId id="455" r:id="rId80"/>
    <p:sldId id="456" r:id="rId81"/>
    <p:sldId id="457" r:id="rId82"/>
    <p:sldId id="458" r:id="rId83"/>
    <p:sldId id="459" r:id="rId84"/>
    <p:sldId id="461" r:id="rId85"/>
    <p:sldId id="462" r:id="rId86"/>
    <p:sldId id="463" r:id="rId87"/>
    <p:sldId id="464" r:id="rId88"/>
    <p:sldId id="465" r:id="rId89"/>
    <p:sldId id="466" r:id="rId90"/>
    <p:sldId id="467" r:id="rId91"/>
    <p:sldId id="468" r:id="rId92"/>
    <p:sldId id="469" r:id="rId93"/>
    <p:sldId id="470" r:id="rId94"/>
    <p:sldId id="471" r:id="rId95"/>
    <p:sldId id="472" r:id="rId96"/>
    <p:sldId id="473" r:id="rId97"/>
    <p:sldId id="474" r:id="rId98"/>
    <p:sldId id="475" r:id="rId99"/>
    <p:sldId id="476" r:id="rId100"/>
    <p:sldId id="477" r:id="rId101"/>
    <p:sldId id="478" r:id="rId102"/>
    <p:sldId id="479" r:id="rId103"/>
    <p:sldId id="480" r:id="rId104"/>
    <p:sldId id="481" r:id="rId105"/>
    <p:sldId id="482" r:id="rId106"/>
    <p:sldId id="483" r:id="rId107"/>
    <p:sldId id="484" r:id="rId108"/>
    <p:sldId id="485" r:id="rId109"/>
    <p:sldId id="486" r:id="rId110"/>
    <p:sldId id="487" r:id="rId111"/>
    <p:sldId id="488" r:id="rId112"/>
    <p:sldId id="489" r:id="rId113"/>
    <p:sldId id="490" r:id="rId114"/>
    <p:sldId id="491" r:id="rId115"/>
    <p:sldId id="492" r:id="rId116"/>
    <p:sldId id="493" r:id="rId117"/>
    <p:sldId id="494" r:id="rId118"/>
    <p:sldId id="495" r:id="rId119"/>
    <p:sldId id="496" r:id="rId120"/>
    <p:sldId id="497" r:id="rId121"/>
    <p:sldId id="498" r:id="rId122"/>
    <p:sldId id="499" r:id="rId123"/>
    <p:sldId id="500" r:id="rId124"/>
    <p:sldId id="501" r:id="rId125"/>
    <p:sldId id="502" r:id="rId126"/>
    <p:sldId id="503" r:id="rId127"/>
    <p:sldId id="504" r:id="rId128"/>
    <p:sldId id="505" r:id="rId129"/>
    <p:sldId id="506" r:id="rId130"/>
    <p:sldId id="288" r:id="rId131"/>
    <p:sldId id="279" r:id="rId132"/>
    <p:sldId id="407" r:id="rId133"/>
    <p:sldId id="258" r:id="rId134"/>
    <p:sldId id="264" r:id="rId135"/>
    <p:sldId id="265" r:id="rId136"/>
    <p:sldId id="259" r:id="rId137"/>
    <p:sldId id="262" r:id="rId138"/>
    <p:sldId id="260" r:id="rId139"/>
    <p:sldId id="408" r:id="rId140"/>
    <p:sldId id="266" r:id="rId141"/>
    <p:sldId id="267" r:id="rId142"/>
    <p:sldId id="268" r:id="rId143"/>
    <p:sldId id="269" r:id="rId144"/>
    <p:sldId id="270" r:id="rId145"/>
    <p:sldId id="271" r:id="rId146"/>
    <p:sldId id="272" r:id="rId147"/>
    <p:sldId id="273" r:id="rId148"/>
    <p:sldId id="274" r:id="rId149"/>
    <p:sldId id="275" r:id="rId150"/>
    <p:sldId id="291" r:id="rId151"/>
    <p:sldId id="289" r:id="rId152"/>
    <p:sldId id="286" r:id="rId153"/>
    <p:sldId id="287" r:id="rId154"/>
    <p:sldId id="406" r:id="rId155"/>
    <p:sldId id="380" r:id="rId1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E"/>
    <a:srgbClr val="582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68"/>
    <p:restoredTop sz="93803"/>
  </p:normalViewPr>
  <p:slideViewPr>
    <p:cSldViewPr snapToGrid="0" snapToObjects="1">
      <p:cViewPr varScale="1">
        <p:scale>
          <a:sx n="127" d="100"/>
          <a:sy n="127" d="100"/>
        </p:scale>
        <p:origin x="216" y="1264"/>
      </p:cViewPr>
      <p:guideLst/>
    </p:cSldViewPr>
  </p:slideViewPr>
  <p:outlineViewPr>
    <p:cViewPr>
      <p:scale>
        <a:sx n="33" d="100"/>
        <a:sy n="33" d="100"/>
      </p:scale>
      <p:origin x="0" y="-4400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224" y="16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rts/_rels/chart1.xml.rels><?xml version="1.0" encoding="UTF-8" standalone="yes"?>
<Relationships xmlns="http://schemas.openxmlformats.org/package/2006/relationships"><Relationship Id="rId3" Type="http://schemas.openxmlformats.org/officeDocument/2006/relationships/oleObject" Target="file:///E:\IFP\Farmers-quest\Report\PATAMIL_Final-1_-_all_versions_-_labels_-_2023-06-08-09-45-09%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IFP\Farmers-quest\Report\PATAMIL_Final-1_-_all_versions_-_labels_-_2023-06-08-09-45-09%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IFP\Farmers-quest\Report\PATAMIL_Final-1_-_all_versions_-_labels_-_2023-06-08-09-45-09%20(1)%20-%20Cop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IFP\Farmers-quest\Report\PATAMIL_Final-1_-_all_versions_-_labels_-_2023-06-08-09-45-09%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IFP\Farmers-quest\Report\PATAMIL_Final-1_-_all_versions_-_labels_-_2023-06-08-09-45-09%20(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IFP\Farmers-quest\Report\PATAMIL_Final-1_-_all_versions_-_labels_-_2023-06-08-09-45-09%20(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0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n-US" sz="800" b="0" cap="none">
                <a:solidFill>
                  <a:sysClr val="windowText" lastClr="000000"/>
                </a:solidFill>
                <a:latin typeface="Times New Roman" panose="02020603050405020304" pitchFamily="18" charset="0"/>
                <a:cs typeface="Times New Roman" panose="02020603050405020304" pitchFamily="18" charset="0"/>
              </a:rPr>
              <a:t>Fig.3 Respondents</a:t>
            </a:r>
            <a:r>
              <a:rPr lang="en-US" sz="800" b="0" cap="none" baseline="0">
                <a:solidFill>
                  <a:sysClr val="windowText" lastClr="000000"/>
                </a:solidFill>
                <a:latin typeface="Times New Roman" panose="02020603050405020304" pitchFamily="18" charset="0"/>
                <a:cs typeface="Times New Roman" panose="02020603050405020304" pitchFamily="18" charset="0"/>
              </a:rPr>
              <a:t> Composition</a:t>
            </a:r>
            <a:endParaRPr lang="en-US" sz="800" b="0" cap="none">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0.12069549474632506"/>
          <c:y val="2.0242914979757085E-2"/>
        </c:manualLayout>
      </c:layout>
      <c:overlay val="0"/>
      <c:spPr>
        <a:noFill/>
        <a:ln>
          <a:noFill/>
        </a:ln>
        <a:effectLst/>
      </c:spPr>
      <c:txPr>
        <a:bodyPr rot="0" spcFirstLastPara="1" vertOverflow="ellipsis" vert="horz" wrap="square" anchor="ctr" anchorCtr="1"/>
        <a:lstStyle/>
        <a:p>
          <a:pPr>
            <a:defRPr sz="1200" b="1" i="0" u="none" strike="noStrike" kern="1200" cap="all" spc="10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fr-FR"/>
        </a:p>
      </c:txPr>
    </c:title>
    <c:autoTitleDeleted val="0"/>
    <c:plotArea>
      <c:layout>
        <c:manualLayout>
          <c:layoutTarget val="inner"/>
          <c:xMode val="edge"/>
          <c:yMode val="edge"/>
          <c:x val="0.11602955571147666"/>
          <c:y val="0.16251713475086868"/>
          <c:w val="0.85096714395849027"/>
          <c:h val="0.67063024004590532"/>
        </c:manualLayout>
      </c:layout>
      <c:barChart>
        <c:barDir val="col"/>
        <c:grouping val="clustered"/>
        <c:varyColors val="0"/>
        <c:ser>
          <c:idx val="0"/>
          <c:order val="0"/>
          <c:tx>
            <c:strRef>
              <c:f>Data!$L$3</c:f>
              <c:strCache>
                <c:ptCount val="1"/>
                <c:pt idx="0">
                  <c:v>Farmers</c:v>
                </c:pt>
              </c:strCache>
            </c:strRef>
          </c:tx>
          <c:spPr>
            <a:pattFill prst="ltUpDiag">
              <a:fgClr>
                <a:schemeClr val="accent1"/>
              </a:fgClr>
              <a:bgClr>
                <a:schemeClr val="lt1"/>
              </a:bgClr>
            </a:pattFill>
            <a:ln>
              <a:noFill/>
            </a:ln>
            <a:effectLst/>
          </c:spPr>
          <c:invertIfNegative val="0"/>
          <c:cat>
            <c:strRef>
              <c:f>Data!$M$2:$N$2</c:f>
              <c:strCache>
                <c:ptCount val="2"/>
                <c:pt idx="0">
                  <c:v>Male </c:v>
                </c:pt>
                <c:pt idx="1">
                  <c:v>Female</c:v>
                </c:pt>
              </c:strCache>
            </c:strRef>
          </c:cat>
          <c:val>
            <c:numRef>
              <c:f>Data!$M$3:$N$3</c:f>
              <c:numCache>
                <c:formatCode>General</c:formatCode>
                <c:ptCount val="2"/>
                <c:pt idx="0">
                  <c:v>39</c:v>
                </c:pt>
                <c:pt idx="1">
                  <c:v>11</c:v>
                </c:pt>
              </c:numCache>
            </c:numRef>
          </c:val>
          <c:extLst>
            <c:ext xmlns:c16="http://schemas.microsoft.com/office/drawing/2014/chart" uri="{C3380CC4-5D6E-409C-BE32-E72D297353CC}">
              <c16:uniqueId val="{00000000-15A0-1F42-860D-A158066BF802}"/>
            </c:ext>
          </c:extLst>
        </c:ser>
        <c:dLbls>
          <c:showLegendKey val="0"/>
          <c:showVal val="0"/>
          <c:showCatName val="0"/>
          <c:showSerName val="0"/>
          <c:showPercent val="0"/>
          <c:showBubbleSize val="0"/>
        </c:dLbls>
        <c:gapWidth val="269"/>
        <c:overlap val="-20"/>
        <c:axId val="-980406912"/>
        <c:axId val="-980405280"/>
      </c:barChart>
      <c:catAx>
        <c:axId val="-980406912"/>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800" b="0" i="0" u="none" strike="noStrike" kern="1200" cap="all" spc="150" normalizeH="0" baseline="0">
                <a:solidFill>
                  <a:schemeClr val="lt1"/>
                </a:solidFill>
                <a:latin typeface="+mn-lt"/>
                <a:ea typeface="+mn-ea"/>
                <a:cs typeface="+mn-cs"/>
              </a:defRPr>
            </a:pPr>
            <a:endParaRPr lang="fr-FR"/>
          </a:p>
        </c:txPr>
        <c:crossAx val="-980405280"/>
        <c:crosses val="autoZero"/>
        <c:auto val="1"/>
        <c:lblAlgn val="ctr"/>
        <c:lblOffset val="100"/>
        <c:noMultiLvlLbl val="0"/>
      </c:catAx>
      <c:valAx>
        <c:axId val="-9804052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lt1"/>
                </a:solidFill>
                <a:latin typeface="+mn-lt"/>
                <a:ea typeface="+mn-ea"/>
                <a:cs typeface="+mn-cs"/>
              </a:defRPr>
            </a:pPr>
            <a:endParaRPr lang="fr-FR"/>
          </a:p>
        </c:txPr>
        <c:crossAx val="-980406912"/>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bg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N" sz="700" i="1" dirty="0">
                <a:latin typeface="Times New Roman" panose="02020603050405020304" pitchFamily="18" charset="0"/>
                <a:cs typeface="Times New Roman" panose="02020603050405020304" pitchFamily="18" charset="0"/>
              </a:rPr>
              <a:t>Respondents Age </a:t>
            </a:r>
            <a:r>
              <a:rPr lang="en-IN" sz="700" b="1" i="1" u="none" strike="noStrike" baseline="0" dirty="0">
                <a:effectLst/>
              </a:rPr>
              <a:t>Category</a:t>
            </a:r>
            <a:endParaRPr lang="en-IN" sz="700" i="1" dirty="0">
              <a:latin typeface="Times New Roman" panose="02020603050405020304" pitchFamily="18" charset="0"/>
              <a:cs typeface="Times New Roman" panose="02020603050405020304" pitchFamily="18" charset="0"/>
            </a:endParaRPr>
          </a:p>
        </c:rich>
      </c:tx>
      <c:layout>
        <c:manualLayout>
          <c:xMode val="edge"/>
          <c:yMode val="edge"/>
          <c:x val="0.34272684773541845"/>
          <c:y val="3.03031910484873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manualLayout>
          <c:layoutTarget val="inner"/>
          <c:xMode val="edge"/>
          <c:yMode val="edge"/>
          <c:x val="0.17914714967963113"/>
          <c:y val="0.1477476999585578"/>
          <c:w val="0.74227310643212674"/>
          <c:h val="0.72589473684210526"/>
        </c:manualLayout>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5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Data!$B$19:$E$19</c:f>
              <c:strCache>
                <c:ptCount val="4"/>
                <c:pt idx="0">
                  <c:v>Below 30</c:v>
                </c:pt>
                <c:pt idx="1">
                  <c:v>30-45</c:v>
                </c:pt>
                <c:pt idx="2">
                  <c:v>45-60</c:v>
                </c:pt>
                <c:pt idx="3">
                  <c:v>Above 60</c:v>
                </c:pt>
              </c:strCache>
            </c:strRef>
          </c:cat>
          <c:val>
            <c:numRef>
              <c:f>Data!$B$20:$E$20</c:f>
              <c:numCache>
                <c:formatCode>General</c:formatCode>
                <c:ptCount val="4"/>
                <c:pt idx="0">
                  <c:v>2</c:v>
                </c:pt>
                <c:pt idx="1">
                  <c:v>9</c:v>
                </c:pt>
                <c:pt idx="2">
                  <c:v>29</c:v>
                </c:pt>
                <c:pt idx="3">
                  <c:v>10</c:v>
                </c:pt>
              </c:numCache>
            </c:numRef>
          </c:val>
          <c:extLst>
            <c:ext xmlns:c16="http://schemas.microsoft.com/office/drawing/2014/chart" uri="{C3380CC4-5D6E-409C-BE32-E72D297353CC}">
              <c16:uniqueId val="{00000000-9F5D-3141-9E42-BD3D069CC41D}"/>
            </c:ext>
          </c:extLst>
        </c:ser>
        <c:dLbls>
          <c:dLblPos val="inEnd"/>
          <c:showLegendKey val="0"/>
          <c:showVal val="1"/>
          <c:showCatName val="0"/>
          <c:showSerName val="0"/>
          <c:showPercent val="0"/>
          <c:showBubbleSize val="0"/>
        </c:dLbls>
        <c:gapWidth val="65"/>
        <c:axId val="-980404736"/>
        <c:axId val="-980406368"/>
      </c:barChart>
      <c:catAx>
        <c:axId val="-98040473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500" b="0"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fr-FR"/>
          </a:p>
        </c:txPr>
        <c:crossAx val="-980406368"/>
        <c:crosses val="autoZero"/>
        <c:auto val="1"/>
        <c:lblAlgn val="ctr"/>
        <c:lblOffset val="100"/>
        <c:noMultiLvlLbl val="0"/>
      </c:catAx>
      <c:valAx>
        <c:axId val="-980406368"/>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fr-FR"/>
          </a:p>
        </c:txPr>
        <c:crossAx val="-98040473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100" b="1" i="0" baseline="0" dirty="0">
                <a:effectLst/>
                <a:latin typeface="Times New Roman" panose="02020603050405020304" pitchFamily="18" charset="0"/>
                <a:cs typeface="Times New Roman" panose="02020603050405020304" pitchFamily="18" charset="0"/>
              </a:rPr>
              <a:t>REASONS FOR ADOPTING ORGANIC FARMING</a:t>
            </a:r>
            <a:endParaRPr lang="en-IN" sz="1100" b="1" dirty="0">
              <a:effectLst/>
              <a:latin typeface="Times New Roman" panose="02020603050405020304" pitchFamily="18" charset="0"/>
              <a:cs typeface="Times New Roman" panose="02020603050405020304" pitchFamily="18" charset="0"/>
            </a:endParaRPr>
          </a:p>
        </c:rich>
      </c:tx>
      <c:layout>
        <c:manualLayout>
          <c:xMode val="edge"/>
          <c:yMode val="edge"/>
          <c:x val="0.1294652230971128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B050"/>
              </a:solidFill>
              <a:ln>
                <a:solidFill>
                  <a:schemeClr val="tx1">
                    <a:lumMod val="15000"/>
                    <a:lumOff val="85000"/>
                  </a:schemeClr>
                </a:solidFill>
              </a:ln>
              <a:effectLst/>
            </c:spPr>
            <c:extLst>
              <c:ext xmlns:c16="http://schemas.microsoft.com/office/drawing/2014/chart" uri="{C3380CC4-5D6E-409C-BE32-E72D297353CC}">
                <c16:uniqueId val="{00000001-F3CE-9844-9D7E-23A74BC668CF}"/>
              </c:ext>
            </c:extLst>
          </c:dPt>
          <c:dPt>
            <c:idx val="1"/>
            <c:invertIfNegative val="0"/>
            <c:bubble3D val="0"/>
            <c:spPr>
              <a:solidFill>
                <a:srgbClr val="FFC000"/>
              </a:solidFill>
              <a:ln>
                <a:noFill/>
              </a:ln>
              <a:effectLst/>
            </c:spPr>
            <c:extLst>
              <c:ext xmlns:c16="http://schemas.microsoft.com/office/drawing/2014/chart" uri="{C3380CC4-5D6E-409C-BE32-E72D297353CC}">
                <c16:uniqueId val="{00000003-F3CE-9844-9D7E-23A74BC668CF}"/>
              </c:ext>
            </c:extLst>
          </c:dPt>
          <c:dPt>
            <c:idx val="2"/>
            <c:invertIfNegative val="0"/>
            <c:bubble3D val="0"/>
            <c:spPr>
              <a:solidFill>
                <a:srgbClr val="C00000"/>
              </a:solidFill>
              <a:ln>
                <a:noFill/>
              </a:ln>
              <a:effectLst/>
            </c:spPr>
            <c:extLst>
              <c:ext xmlns:c16="http://schemas.microsoft.com/office/drawing/2014/chart" uri="{C3380CC4-5D6E-409C-BE32-E72D297353CC}">
                <c16:uniqueId val="{00000005-F3CE-9844-9D7E-23A74BC668CF}"/>
              </c:ext>
            </c:extLst>
          </c:dPt>
          <c:dPt>
            <c:idx val="3"/>
            <c:invertIfNegative val="0"/>
            <c:bubble3D val="0"/>
            <c:spPr>
              <a:solidFill>
                <a:schemeClr val="tx1">
                  <a:lumMod val="75000"/>
                  <a:lumOff val="25000"/>
                </a:schemeClr>
              </a:solidFill>
              <a:ln>
                <a:solidFill>
                  <a:schemeClr val="bg2">
                    <a:lumMod val="25000"/>
                  </a:schemeClr>
                </a:solidFill>
              </a:ln>
              <a:effectLst/>
            </c:spPr>
            <c:extLst>
              <c:ext xmlns:c16="http://schemas.microsoft.com/office/drawing/2014/chart" uri="{C3380CC4-5D6E-409C-BE32-E72D297353CC}">
                <c16:uniqueId val="{00000007-F3CE-9844-9D7E-23A74BC668CF}"/>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F3CE-9844-9D7E-23A74BC668CF}"/>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B-F3CE-9844-9D7E-23A74BC668CF}"/>
              </c:ext>
            </c:extLst>
          </c:dPt>
          <c:dPt>
            <c:idx val="6"/>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D-F3CE-9844-9D7E-23A74BC668CF}"/>
              </c:ext>
            </c:extLst>
          </c:dPt>
          <c:dPt>
            <c:idx val="7"/>
            <c:invertIfNegative val="0"/>
            <c:bubble3D val="0"/>
            <c:spPr>
              <a:solidFill>
                <a:srgbClr val="FF0000"/>
              </a:solidFill>
              <a:ln>
                <a:noFill/>
              </a:ln>
              <a:effectLst/>
            </c:spPr>
            <c:extLst>
              <c:ext xmlns:c16="http://schemas.microsoft.com/office/drawing/2014/chart" uri="{C3380CC4-5D6E-409C-BE32-E72D297353CC}">
                <c16:uniqueId val="{0000000F-F3CE-9844-9D7E-23A74BC668CF}"/>
              </c:ext>
            </c:extLst>
          </c:dPt>
          <c:dPt>
            <c:idx val="8"/>
            <c:invertIfNegative val="0"/>
            <c:bubble3D val="0"/>
            <c:spPr>
              <a:solidFill>
                <a:srgbClr val="7030A0"/>
              </a:solidFill>
              <a:ln>
                <a:noFill/>
              </a:ln>
              <a:effectLst/>
            </c:spPr>
            <c:extLst>
              <c:ext xmlns:c16="http://schemas.microsoft.com/office/drawing/2014/chart" uri="{C3380CC4-5D6E-409C-BE32-E72D297353CC}">
                <c16:uniqueId val="{00000011-F3CE-9844-9D7E-23A74BC668CF}"/>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3-F3CE-9844-9D7E-23A74BC668CF}"/>
              </c:ext>
            </c:extLst>
          </c:dPt>
          <c:cat>
            <c:strRef>
              <c:f>'Pri-sec'!$D$60:$D$70</c:f>
              <c:strCache>
                <c:ptCount val="11"/>
                <c:pt idx="0">
                  <c:v>Non-Poisonous and Healthy food for my family</c:v>
                </c:pt>
                <c:pt idx="1">
                  <c:v>Non-Poisonous/Pollution free environment</c:v>
                </c:pt>
                <c:pt idx="2">
                  <c:v>Preserve the land for future generation</c:v>
                </c:pt>
                <c:pt idx="3">
                  <c:v>Self Satisfaction</c:v>
                </c:pt>
                <c:pt idx="4">
                  <c:v>Save Earth and other living organisms (BD)</c:v>
                </c:pt>
                <c:pt idx="5">
                  <c:v>Ethical and Aesthetic value_Traditional way</c:v>
                </c:pt>
                <c:pt idx="6">
                  <c:v>Cheap/Affordable and Reliable</c:v>
                </c:pt>
                <c:pt idx="7">
                  <c:v>Well Recognized by public and higher ups</c:v>
                </c:pt>
                <c:pt idx="8">
                  <c:v>Less pest attack</c:v>
                </c:pt>
                <c:pt idx="9">
                  <c:v>Lost interest/vexed by Inorganic farming practices</c:v>
                </c:pt>
                <c:pt idx="10">
                  <c:v>Others</c:v>
                </c:pt>
              </c:strCache>
            </c:strRef>
          </c:cat>
          <c:val>
            <c:numRef>
              <c:f>'Pri-sec'!$E$60:$E$70</c:f>
              <c:numCache>
                <c:formatCode>General</c:formatCode>
                <c:ptCount val="11"/>
                <c:pt idx="0">
                  <c:v>80.84</c:v>
                </c:pt>
                <c:pt idx="1">
                  <c:v>60.05</c:v>
                </c:pt>
                <c:pt idx="2">
                  <c:v>60.51</c:v>
                </c:pt>
                <c:pt idx="3">
                  <c:v>60.98</c:v>
                </c:pt>
                <c:pt idx="4">
                  <c:v>60.98</c:v>
                </c:pt>
                <c:pt idx="5">
                  <c:v>50.12</c:v>
                </c:pt>
                <c:pt idx="6">
                  <c:v>50.12</c:v>
                </c:pt>
                <c:pt idx="7">
                  <c:v>20.79</c:v>
                </c:pt>
                <c:pt idx="8">
                  <c:v>15.4</c:v>
                </c:pt>
                <c:pt idx="9">
                  <c:v>40.19</c:v>
                </c:pt>
                <c:pt idx="10">
                  <c:v>5.47</c:v>
                </c:pt>
              </c:numCache>
            </c:numRef>
          </c:val>
          <c:extLst>
            <c:ext xmlns:c16="http://schemas.microsoft.com/office/drawing/2014/chart" uri="{C3380CC4-5D6E-409C-BE32-E72D297353CC}">
              <c16:uniqueId val="{00000014-F3CE-9844-9D7E-23A74BC668CF}"/>
            </c:ext>
          </c:extLst>
        </c:ser>
        <c:dLbls>
          <c:showLegendKey val="0"/>
          <c:showVal val="0"/>
          <c:showCatName val="0"/>
          <c:showSerName val="0"/>
          <c:showPercent val="0"/>
          <c:showBubbleSize val="0"/>
        </c:dLbls>
        <c:gapWidth val="219"/>
        <c:axId val="-980401472"/>
        <c:axId val="-980404192"/>
      </c:barChart>
      <c:catAx>
        <c:axId val="-980401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fr-FR"/>
          </a:p>
        </c:txPr>
        <c:crossAx val="-980404192"/>
        <c:crosses val="autoZero"/>
        <c:auto val="1"/>
        <c:lblAlgn val="ctr"/>
        <c:lblOffset val="100"/>
        <c:noMultiLvlLbl val="0"/>
      </c:catAx>
      <c:valAx>
        <c:axId val="-980404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401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IN" sz="1000" b="1" baseline="0" dirty="0">
                <a:solidFill>
                  <a:sysClr val="windowText" lastClr="000000"/>
                </a:solidFill>
                <a:latin typeface="Times New Roman" panose="02020603050405020304" pitchFamily="18" charset="0"/>
                <a:cs typeface="Times New Roman" panose="02020603050405020304" pitchFamily="18" charset="0"/>
              </a:rPr>
              <a:t> </a:t>
            </a:r>
            <a:r>
              <a:rPr lang="en-IN" sz="1000" b="1" dirty="0">
                <a:solidFill>
                  <a:sysClr val="windowText" lastClr="000000"/>
                </a:solidFill>
                <a:latin typeface="Times New Roman" panose="02020603050405020304" pitchFamily="18" charset="0"/>
                <a:cs typeface="Times New Roman" panose="02020603050405020304" pitchFamily="18" charset="0"/>
              </a:rPr>
              <a:t>REASON FOR NON-ADOPTION OF ORGANIC</a:t>
            </a:r>
            <a:r>
              <a:rPr lang="en-IN" sz="1000" b="1" baseline="0" dirty="0">
                <a:solidFill>
                  <a:sysClr val="windowText" lastClr="000000"/>
                </a:solidFill>
                <a:latin typeface="Times New Roman" panose="02020603050405020304" pitchFamily="18" charset="0"/>
                <a:cs typeface="Times New Roman" panose="02020603050405020304" pitchFamily="18" charset="0"/>
              </a:rPr>
              <a:t> FARMING</a:t>
            </a:r>
            <a:endParaRPr lang="en-IN" sz="1000" b="1" dirty="0">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0.16639566929133859"/>
          <c:y val="2.3148148148148147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'Pri-sec'!$G$59</c:f>
              <c:strCache>
                <c:ptCount val="1"/>
                <c:pt idx="0">
                  <c:v>Inorgnaic farrmers</c:v>
                </c:pt>
              </c:strCache>
            </c:strRef>
          </c:tx>
          <c:spPr>
            <a:solidFill>
              <a:schemeClr val="accent1"/>
            </a:solidFill>
            <a:ln>
              <a:noFill/>
            </a:ln>
            <a:effectLst/>
          </c:spPr>
          <c:invertIfNegative val="0"/>
          <c:cat>
            <c:strRef>
              <c:f>'Pri-sec'!$F$60:$F$69</c:f>
              <c:strCache>
                <c:ptCount val="10"/>
                <c:pt idx="0">
                  <c:v>Lack of sufficient financial aid</c:v>
                </c:pt>
                <c:pt idx="1">
                  <c:v>Lack of family support</c:v>
                </c:pt>
                <c:pt idx="2">
                  <c:v>Lack of cattle’s (cow)</c:v>
                </c:pt>
                <c:pt idx="3">
                  <c:v>Less possibility (location/size of the land)</c:v>
                </c:pt>
                <c:pt idx="4">
                  <c:v>Timeline difference (growth time difference between organic and inorganic crops)</c:v>
                </c:pt>
                <c:pt idx="5">
                  <c:v>Time consuming processs</c:v>
                </c:pt>
                <c:pt idx="6">
                  <c:v>Afraid of Initial transaction/Lag period</c:v>
                </c:pt>
                <c:pt idx="7">
                  <c:v>Family commitments</c:v>
                </c:pt>
                <c:pt idx="8">
                  <c:v>Lack of Interest</c:v>
                </c:pt>
                <c:pt idx="9">
                  <c:v>Others</c:v>
                </c:pt>
              </c:strCache>
            </c:strRef>
          </c:cat>
          <c:val>
            <c:numRef>
              <c:f>'Pri-sec'!$G$60:$G$69</c:f>
              <c:numCache>
                <c:formatCode>General</c:formatCode>
                <c:ptCount val="10"/>
                <c:pt idx="0">
                  <c:v>85.62</c:v>
                </c:pt>
                <c:pt idx="1">
                  <c:v>80.94</c:v>
                </c:pt>
                <c:pt idx="2">
                  <c:v>69.38</c:v>
                </c:pt>
                <c:pt idx="3">
                  <c:v>65.62</c:v>
                </c:pt>
                <c:pt idx="4">
                  <c:v>52.5</c:v>
                </c:pt>
                <c:pt idx="5">
                  <c:v>47.81</c:v>
                </c:pt>
                <c:pt idx="6">
                  <c:v>39.380000000000003</c:v>
                </c:pt>
                <c:pt idx="7">
                  <c:v>26.25</c:v>
                </c:pt>
                <c:pt idx="8">
                  <c:v>23.12</c:v>
                </c:pt>
                <c:pt idx="9">
                  <c:v>17.809999999999999</c:v>
                </c:pt>
              </c:numCache>
            </c:numRef>
          </c:val>
          <c:extLst>
            <c:ext xmlns:c16="http://schemas.microsoft.com/office/drawing/2014/chart" uri="{C3380CC4-5D6E-409C-BE32-E72D297353CC}">
              <c16:uniqueId val="{00000000-DD1A-5745-AB8C-4B9F2EF1EC47}"/>
            </c:ext>
          </c:extLst>
        </c:ser>
        <c:dLbls>
          <c:showLegendKey val="0"/>
          <c:showVal val="0"/>
          <c:showCatName val="0"/>
          <c:showSerName val="0"/>
          <c:showPercent val="0"/>
          <c:showBubbleSize val="0"/>
        </c:dLbls>
        <c:gapWidth val="182"/>
        <c:axId val="-980407456"/>
        <c:axId val="-980400928"/>
      </c:barChart>
      <c:catAx>
        <c:axId val="-980407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fr-FR"/>
          </a:p>
        </c:txPr>
        <c:crossAx val="-980400928"/>
        <c:crosses val="autoZero"/>
        <c:auto val="1"/>
        <c:lblAlgn val="ctr"/>
        <c:lblOffset val="100"/>
        <c:noMultiLvlLbl val="0"/>
      </c:catAx>
      <c:valAx>
        <c:axId val="-980400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407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000" b="1" dirty="0">
                <a:solidFill>
                  <a:sysClr val="windowText" lastClr="000000"/>
                </a:solidFill>
                <a:latin typeface="Times New Roman" panose="02020603050405020304" pitchFamily="18" charset="0"/>
                <a:cs typeface="Times New Roman" panose="02020603050405020304" pitchFamily="18" charset="0"/>
              </a:rPr>
              <a:t> Reasons for continuing Inorganic farming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'Pri-sec'!$B$71</c:f>
              <c:strCache>
                <c:ptCount val="1"/>
                <c:pt idx="0">
                  <c:v>Farmers</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F7A3-114B-A174-33CAEA22D550}"/>
              </c:ext>
            </c:extLst>
          </c:dPt>
          <c:dPt>
            <c:idx val="1"/>
            <c:invertIfNegative val="0"/>
            <c:bubble3D val="0"/>
            <c:spPr>
              <a:solidFill>
                <a:srgbClr val="FFFF00"/>
              </a:solidFill>
              <a:ln>
                <a:noFill/>
              </a:ln>
              <a:effectLst/>
            </c:spPr>
            <c:extLst>
              <c:ext xmlns:c16="http://schemas.microsoft.com/office/drawing/2014/chart" uri="{C3380CC4-5D6E-409C-BE32-E72D297353CC}">
                <c16:uniqueId val="{00000003-F7A3-114B-A174-33CAEA22D550}"/>
              </c:ext>
            </c:extLst>
          </c:dPt>
          <c:dPt>
            <c:idx val="2"/>
            <c:invertIfNegative val="0"/>
            <c:bubble3D val="0"/>
            <c:spPr>
              <a:solidFill>
                <a:srgbClr val="92D050"/>
              </a:solidFill>
              <a:ln>
                <a:noFill/>
              </a:ln>
              <a:effectLst/>
            </c:spPr>
            <c:extLst>
              <c:ext xmlns:c16="http://schemas.microsoft.com/office/drawing/2014/chart" uri="{C3380CC4-5D6E-409C-BE32-E72D297353CC}">
                <c16:uniqueId val="{00000005-F7A3-114B-A174-33CAEA22D550}"/>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7-F7A3-114B-A174-33CAEA22D550}"/>
              </c:ext>
            </c:extLst>
          </c:dPt>
          <c:dPt>
            <c:idx val="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9-F7A3-114B-A174-33CAEA22D550}"/>
              </c:ext>
            </c:extLst>
          </c:dPt>
          <c:cat>
            <c:strRef>
              <c:f>'Pri-sec'!$A$72:$A$77</c:f>
              <c:strCache>
                <c:ptCount val="6"/>
                <c:pt idx="0">
                  <c:v>Less possibility (location/size of the land) to become fully organic</c:v>
                </c:pt>
                <c:pt idx="1">
                  <c:v>Easy and Manageable</c:v>
                </c:pt>
                <c:pt idx="2">
                  <c:v>Better marketing possibility</c:v>
                </c:pt>
                <c:pt idx="3">
                  <c:v>Assured and Instant pay back (Financial stability)</c:v>
                </c:pt>
                <c:pt idx="4">
                  <c:v>Family Commitments</c:v>
                </c:pt>
                <c:pt idx="5">
                  <c:v>Used to doing it</c:v>
                </c:pt>
              </c:strCache>
            </c:strRef>
          </c:cat>
          <c:val>
            <c:numRef>
              <c:f>'Pri-sec'!$B$72:$B$77</c:f>
              <c:numCache>
                <c:formatCode>General</c:formatCode>
                <c:ptCount val="6"/>
                <c:pt idx="0">
                  <c:v>62.9</c:v>
                </c:pt>
                <c:pt idx="1">
                  <c:v>44.68</c:v>
                </c:pt>
                <c:pt idx="2">
                  <c:v>76.290000000000006</c:v>
                </c:pt>
                <c:pt idx="3">
                  <c:v>70.06</c:v>
                </c:pt>
                <c:pt idx="4">
                  <c:v>36.450000000000003</c:v>
                </c:pt>
                <c:pt idx="5">
                  <c:v>21.61</c:v>
                </c:pt>
              </c:numCache>
            </c:numRef>
          </c:val>
          <c:extLst>
            <c:ext xmlns:c16="http://schemas.microsoft.com/office/drawing/2014/chart" uri="{C3380CC4-5D6E-409C-BE32-E72D297353CC}">
              <c16:uniqueId val="{0000000A-F7A3-114B-A174-33CAEA22D550}"/>
            </c:ext>
          </c:extLst>
        </c:ser>
        <c:dLbls>
          <c:showLegendKey val="0"/>
          <c:showVal val="0"/>
          <c:showCatName val="0"/>
          <c:showSerName val="0"/>
          <c:showPercent val="0"/>
          <c:showBubbleSize val="0"/>
        </c:dLbls>
        <c:gapWidth val="182"/>
        <c:axId val="-980403648"/>
        <c:axId val="-980399840"/>
      </c:barChart>
      <c:catAx>
        <c:axId val="-980403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fr-FR"/>
          </a:p>
        </c:txPr>
        <c:crossAx val="-980399840"/>
        <c:crosses val="autoZero"/>
        <c:auto val="1"/>
        <c:lblAlgn val="ctr"/>
        <c:lblOffset val="100"/>
        <c:noMultiLvlLbl val="0"/>
      </c:catAx>
      <c:valAx>
        <c:axId val="-980399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crossAx val="-980403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91591770725627"/>
          <c:y val="0.11492743248991109"/>
          <c:w val="0.66963996924626834"/>
          <c:h val="0.87238284937702937"/>
        </c:manualLayout>
      </c:layout>
      <c:barChart>
        <c:barDir val="bar"/>
        <c:grouping val="clustered"/>
        <c:varyColors val="0"/>
        <c:ser>
          <c:idx val="0"/>
          <c:order val="0"/>
          <c:tx>
            <c:strRef>
              <c:f>'Pri-sec'!$C$49</c:f>
              <c:strCache>
                <c:ptCount val="1"/>
                <c:pt idx="0">
                  <c:v>Frequency</c:v>
                </c:pt>
              </c:strCache>
            </c:strRef>
          </c:tx>
          <c:spPr>
            <a:solidFill>
              <a:schemeClr val="accent1"/>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BB53-2448-9D72-2916F93C4525}"/>
              </c:ext>
            </c:extLst>
          </c:dPt>
          <c:dPt>
            <c:idx val="1"/>
            <c:invertIfNegative val="0"/>
            <c:bubble3D val="0"/>
            <c:spPr>
              <a:solidFill>
                <a:srgbClr val="00B050"/>
              </a:solidFill>
              <a:ln>
                <a:noFill/>
              </a:ln>
              <a:effectLst/>
            </c:spPr>
            <c:extLst>
              <c:ext xmlns:c16="http://schemas.microsoft.com/office/drawing/2014/chart" uri="{C3380CC4-5D6E-409C-BE32-E72D297353CC}">
                <c16:uniqueId val="{00000003-BB53-2448-9D72-2916F93C452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BB53-2448-9D72-2916F93C4525}"/>
              </c:ext>
            </c:extLst>
          </c:dPt>
          <c:dPt>
            <c:idx val="3"/>
            <c:invertIfNegative val="0"/>
            <c:bubble3D val="0"/>
            <c:spPr>
              <a:solidFill>
                <a:srgbClr val="FFFF00"/>
              </a:solidFill>
              <a:ln>
                <a:noFill/>
              </a:ln>
              <a:effectLst/>
            </c:spPr>
            <c:extLst>
              <c:ext xmlns:c16="http://schemas.microsoft.com/office/drawing/2014/chart" uri="{C3380CC4-5D6E-409C-BE32-E72D297353CC}">
                <c16:uniqueId val="{00000007-BB53-2448-9D72-2916F93C4525}"/>
              </c:ext>
            </c:extLst>
          </c:dPt>
          <c:dPt>
            <c:idx val="4"/>
            <c:invertIfNegative val="0"/>
            <c:bubble3D val="0"/>
            <c:spPr>
              <a:solidFill>
                <a:srgbClr val="FF0000"/>
              </a:solidFill>
              <a:ln>
                <a:noFill/>
              </a:ln>
              <a:effectLst/>
            </c:spPr>
            <c:extLst>
              <c:ext xmlns:c16="http://schemas.microsoft.com/office/drawing/2014/chart" uri="{C3380CC4-5D6E-409C-BE32-E72D297353CC}">
                <c16:uniqueId val="{00000009-BB53-2448-9D72-2916F93C4525}"/>
              </c:ext>
            </c:extLst>
          </c:dPt>
          <c:dPt>
            <c:idx val="5"/>
            <c:invertIfNegative val="0"/>
            <c:bubble3D val="0"/>
            <c:spPr>
              <a:solidFill>
                <a:srgbClr val="7030A0"/>
              </a:solidFill>
              <a:ln>
                <a:noFill/>
              </a:ln>
              <a:effectLst/>
            </c:spPr>
            <c:extLst>
              <c:ext xmlns:c16="http://schemas.microsoft.com/office/drawing/2014/chart" uri="{C3380CC4-5D6E-409C-BE32-E72D297353CC}">
                <c16:uniqueId val="{0000000B-BB53-2448-9D72-2916F93C4525}"/>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D-BB53-2448-9D72-2916F93C4525}"/>
              </c:ext>
            </c:extLst>
          </c:dPt>
          <c:cat>
            <c:strRef>
              <c:f>'Pri-sec'!$B$50:$B$57</c:f>
              <c:strCache>
                <c:ptCount val="8"/>
                <c:pt idx="0">
                  <c:v>Self</c:v>
                </c:pt>
                <c:pt idx="1">
                  <c:v>Organic farmers association </c:v>
                </c:pt>
                <c:pt idx="2">
                  <c:v>FPOs'</c:v>
                </c:pt>
                <c:pt idx="3">
                  <c:v>Common markets</c:v>
                </c:pt>
                <c:pt idx="4">
                  <c:v>IT</c:v>
                </c:pt>
                <c:pt idx="5">
                  <c:v>Exhibition stalls etc.,</c:v>
                </c:pt>
                <c:pt idx="6">
                  <c:v>Farmers market</c:v>
                </c:pt>
                <c:pt idx="7">
                  <c:v>Wholesales/Retailer</c:v>
                </c:pt>
              </c:strCache>
            </c:strRef>
          </c:cat>
          <c:val>
            <c:numRef>
              <c:f>'Pri-sec'!$C$50:$C$57</c:f>
              <c:numCache>
                <c:formatCode>General</c:formatCode>
                <c:ptCount val="8"/>
                <c:pt idx="0">
                  <c:v>33</c:v>
                </c:pt>
                <c:pt idx="1">
                  <c:v>25</c:v>
                </c:pt>
                <c:pt idx="2">
                  <c:v>16</c:v>
                </c:pt>
                <c:pt idx="3">
                  <c:v>10</c:v>
                </c:pt>
                <c:pt idx="4">
                  <c:v>10</c:v>
                </c:pt>
                <c:pt idx="5">
                  <c:v>7</c:v>
                </c:pt>
                <c:pt idx="6">
                  <c:v>6</c:v>
                </c:pt>
                <c:pt idx="7">
                  <c:v>4</c:v>
                </c:pt>
              </c:numCache>
            </c:numRef>
          </c:val>
          <c:extLst>
            <c:ext xmlns:c16="http://schemas.microsoft.com/office/drawing/2014/chart" uri="{C3380CC4-5D6E-409C-BE32-E72D297353CC}">
              <c16:uniqueId val="{0000000E-BB53-2448-9D72-2916F93C4525}"/>
            </c:ext>
          </c:extLst>
        </c:ser>
        <c:dLbls>
          <c:showLegendKey val="0"/>
          <c:showVal val="0"/>
          <c:showCatName val="0"/>
          <c:showSerName val="0"/>
          <c:showPercent val="0"/>
          <c:showBubbleSize val="0"/>
        </c:dLbls>
        <c:gapWidth val="182"/>
        <c:axId val="-980403104"/>
        <c:axId val="-980411264"/>
      </c:barChart>
      <c:catAx>
        <c:axId val="-980403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crossAx val="-980411264"/>
        <c:crosses val="autoZero"/>
        <c:auto val="1"/>
        <c:lblAlgn val="ctr"/>
        <c:lblOffset val="100"/>
        <c:noMultiLvlLbl val="0"/>
      </c:catAx>
      <c:valAx>
        <c:axId val="-980411264"/>
        <c:scaling>
          <c:orientation val="minMax"/>
        </c:scaling>
        <c:delete val="1"/>
        <c:axPos val="b"/>
        <c:numFmt formatCode="General" sourceLinked="1"/>
        <c:majorTickMark val="none"/>
        <c:minorTickMark val="none"/>
        <c:tickLblPos val="nextTo"/>
        <c:crossAx val="-980403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DF40EA-8D66-454A-9E1B-8DC3632B7EC6}"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IN"/>
        </a:p>
      </dgm:t>
    </dgm:pt>
    <dgm:pt modelId="{A3F5E5A3-9389-4681-8D01-5CA67E03C2F1}">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IN" sz="1600" dirty="0"/>
            <a:t>Anderson (2023) </a:t>
          </a:r>
        </a:p>
        <a:p>
          <a:r>
            <a:rPr lang="en-US" sz="1600" dirty="0"/>
            <a:t>Food democracy can be an approach to challenge capitalist dominance in the food system and promote public awareness of options other than buying food from a small number of consolidated food companies</a:t>
          </a:r>
          <a:endParaRPr lang="en-IN" sz="1600" dirty="0"/>
        </a:p>
      </dgm:t>
    </dgm:pt>
    <dgm:pt modelId="{DA9FAE63-33FA-4744-812B-975BEB9488C5}" type="parTrans" cxnId="{BD930F66-FD07-47D8-9430-73E23497EBFC}">
      <dgm:prSet/>
      <dgm:spPr/>
      <dgm:t>
        <a:bodyPr/>
        <a:lstStyle/>
        <a:p>
          <a:endParaRPr lang="en-IN"/>
        </a:p>
      </dgm:t>
    </dgm:pt>
    <dgm:pt modelId="{72C7713C-121B-46D0-9267-224F96949C77}" type="sibTrans" cxnId="{BD930F66-FD07-47D8-9430-73E23497EBFC}">
      <dgm:prSet/>
      <dgm:spPr/>
      <dgm:t>
        <a:bodyPr/>
        <a:lstStyle/>
        <a:p>
          <a:endParaRPr lang="en-IN"/>
        </a:p>
      </dgm:t>
    </dgm:pt>
    <dgm:pt modelId="{3FA53E0A-A703-4F62-9C98-A8E03B6C0D55}">
      <dgm:prSet phldrT="[Text]" custT="1">
        <dgm:style>
          <a:lnRef idx="1">
            <a:schemeClr val="accent1"/>
          </a:lnRef>
          <a:fillRef idx="2">
            <a:schemeClr val="accent1"/>
          </a:fillRef>
          <a:effectRef idx="1">
            <a:schemeClr val="accent1"/>
          </a:effectRef>
          <a:fontRef idx="minor">
            <a:schemeClr val="dk1"/>
          </a:fontRef>
        </dgm:style>
      </dgm:prSet>
      <dgm:spPr/>
      <dgm:t>
        <a:bodyPr/>
        <a:lstStyle/>
        <a:p>
          <a:pPr algn="ctr"/>
          <a:r>
            <a:rPr lang="en-US" sz="1600" dirty="0"/>
            <a:t>López Cifuentes &amp; </a:t>
          </a:r>
          <a:r>
            <a:rPr lang="en-US" sz="1600" dirty="0" err="1"/>
            <a:t>Gugerell</a:t>
          </a:r>
          <a:r>
            <a:rPr lang="en-US" sz="1600" dirty="0"/>
            <a:t> (2021) </a:t>
          </a:r>
        </a:p>
        <a:p>
          <a:pPr algn="ctr"/>
          <a:r>
            <a:rPr lang="en-US" sz="1600" dirty="0"/>
            <a:t>Focuses on the idea of food democracy is gaining ground in the field of food research. How actors may reclaim democratic control over the food system in order to transform it sustainably is the topic of food democracy</a:t>
          </a:r>
          <a:endParaRPr lang="en-IN" sz="1600" dirty="0"/>
        </a:p>
      </dgm:t>
    </dgm:pt>
    <dgm:pt modelId="{6FD2CC40-A378-476D-8DCA-1A114F2EEAA7}" type="parTrans" cxnId="{75DAD701-1070-4FE3-9A55-0A31886CFCF4}">
      <dgm:prSet/>
      <dgm:spPr/>
      <dgm:t>
        <a:bodyPr/>
        <a:lstStyle/>
        <a:p>
          <a:endParaRPr lang="en-IN"/>
        </a:p>
      </dgm:t>
    </dgm:pt>
    <dgm:pt modelId="{39108E92-284E-4D52-ADD9-8045582D269E}" type="sibTrans" cxnId="{75DAD701-1070-4FE3-9A55-0A31886CFCF4}">
      <dgm:prSet/>
      <dgm:spPr/>
      <dgm:t>
        <a:bodyPr/>
        <a:lstStyle/>
        <a:p>
          <a:endParaRPr lang="en-IN"/>
        </a:p>
      </dgm:t>
    </dgm:pt>
    <dgm:pt modelId="{76827B1B-5BDD-41E1-BDC1-314263E431E8}">
      <dgm:prSet phldrT="[Text]" custT="1">
        <dgm:style>
          <a:lnRef idx="1">
            <a:schemeClr val="accent1"/>
          </a:lnRef>
          <a:fillRef idx="2">
            <a:schemeClr val="accent1"/>
          </a:fillRef>
          <a:effectRef idx="1">
            <a:schemeClr val="accent1"/>
          </a:effectRef>
          <a:fontRef idx="minor">
            <a:schemeClr val="dk1"/>
          </a:fontRef>
        </dgm:style>
      </dgm:prSet>
      <dgm:spPr/>
      <dgm:t>
        <a:bodyPr/>
        <a:lstStyle/>
        <a:p>
          <a:pPr algn="ctr"/>
          <a:r>
            <a:rPr lang="en-US" sz="1600" dirty="0">
              <a:latin typeface="+mj-lt"/>
            </a:rPr>
            <a:t>Sampson et.al, (2021) </a:t>
          </a:r>
        </a:p>
        <a:p>
          <a:pPr algn="ctr"/>
          <a:r>
            <a:rPr lang="en-US" sz="1600" dirty="0">
              <a:latin typeface="+mj-lt"/>
            </a:rPr>
            <a:t>Food security and adequate nutrition (FSN) can be attained by upholding both the right to food and food sovereignty</a:t>
          </a:r>
          <a:endParaRPr lang="en-IN" sz="1600" dirty="0">
            <a:latin typeface="+mj-lt"/>
          </a:endParaRPr>
        </a:p>
      </dgm:t>
    </dgm:pt>
    <dgm:pt modelId="{74DD3C61-32FA-41A3-9C96-7CCFBAB6A80E}" type="parTrans" cxnId="{FE92AD76-70CD-4BC6-BA8F-BECF24F0E29A}">
      <dgm:prSet/>
      <dgm:spPr/>
      <dgm:t>
        <a:bodyPr/>
        <a:lstStyle/>
        <a:p>
          <a:endParaRPr lang="en-IN"/>
        </a:p>
      </dgm:t>
    </dgm:pt>
    <dgm:pt modelId="{AD7663C4-0DFE-4B3C-A1E0-C70AA0BF7F27}" type="sibTrans" cxnId="{FE92AD76-70CD-4BC6-BA8F-BECF24F0E29A}">
      <dgm:prSet/>
      <dgm:spPr/>
      <dgm:t>
        <a:bodyPr/>
        <a:lstStyle/>
        <a:p>
          <a:endParaRPr lang="en-IN"/>
        </a:p>
      </dgm:t>
    </dgm:pt>
    <dgm:pt modelId="{B30BC590-29A0-48FB-AB77-F4BD4AF6D143}" type="pres">
      <dgm:prSet presAssocID="{D6DF40EA-8D66-454A-9E1B-8DC3632B7EC6}" presName="Name0" presStyleCnt="0">
        <dgm:presLayoutVars>
          <dgm:dir/>
          <dgm:resizeHandles val="exact"/>
        </dgm:presLayoutVars>
      </dgm:prSet>
      <dgm:spPr/>
    </dgm:pt>
    <dgm:pt modelId="{24409CDD-A151-47BE-AD56-A70C7C1B5A63}" type="pres">
      <dgm:prSet presAssocID="{A3F5E5A3-9389-4681-8D01-5CA67E03C2F1}" presName="node" presStyleLbl="node1" presStyleIdx="0" presStyleCnt="3">
        <dgm:presLayoutVars>
          <dgm:bulletEnabled val="1"/>
        </dgm:presLayoutVars>
      </dgm:prSet>
      <dgm:spPr/>
    </dgm:pt>
    <dgm:pt modelId="{ED36885B-FEDF-4228-9554-E5D3BDDAE47A}" type="pres">
      <dgm:prSet presAssocID="{72C7713C-121B-46D0-9267-224F96949C77}" presName="sibTrans" presStyleCnt="0"/>
      <dgm:spPr/>
    </dgm:pt>
    <dgm:pt modelId="{E8E00EE6-EACB-4B0A-9459-EC013DE1A837}" type="pres">
      <dgm:prSet presAssocID="{3FA53E0A-A703-4F62-9C98-A8E03B6C0D55}" presName="node" presStyleLbl="node1" presStyleIdx="1" presStyleCnt="3">
        <dgm:presLayoutVars>
          <dgm:bulletEnabled val="1"/>
        </dgm:presLayoutVars>
      </dgm:prSet>
      <dgm:spPr/>
    </dgm:pt>
    <dgm:pt modelId="{3A0C9D86-4DD6-42E1-B906-8887EFBC5710}" type="pres">
      <dgm:prSet presAssocID="{39108E92-284E-4D52-ADD9-8045582D269E}" presName="sibTrans" presStyleCnt="0"/>
      <dgm:spPr/>
    </dgm:pt>
    <dgm:pt modelId="{EEA52121-1534-4E90-B53E-423FA8C03F06}" type="pres">
      <dgm:prSet presAssocID="{76827B1B-5BDD-41E1-BDC1-314263E431E8}" presName="node" presStyleLbl="node1" presStyleIdx="2" presStyleCnt="3">
        <dgm:presLayoutVars>
          <dgm:bulletEnabled val="1"/>
        </dgm:presLayoutVars>
      </dgm:prSet>
      <dgm:spPr/>
    </dgm:pt>
  </dgm:ptLst>
  <dgm:cxnLst>
    <dgm:cxn modelId="{75DAD701-1070-4FE3-9A55-0A31886CFCF4}" srcId="{D6DF40EA-8D66-454A-9E1B-8DC3632B7EC6}" destId="{3FA53E0A-A703-4F62-9C98-A8E03B6C0D55}" srcOrd="1" destOrd="0" parTransId="{6FD2CC40-A378-476D-8DCA-1A114F2EEAA7}" sibTransId="{39108E92-284E-4D52-ADD9-8045582D269E}"/>
    <dgm:cxn modelId="{B55F6B38-6B05-4121-AA95-C47B1CDD4D81}" type="presOf" srcId="{A3F5E5A3-9389-4681-8D01-5CA67E03C2F1}" destId="{24409CDD-A151-47BE-AD56-A70C7C1B5A63}" srcOrd="0" destOrd="0" presId="urn:microsoft.com/office/officeart/2005/8/layout/hList6"/>
    <dgm:cxn modelId="{BD930F66-FD07-47D8-9430-73E23497EBFC}" srcId="{D6DF40EA-8D66-454A-9E1B-8DC3632B7EC6}" destId="{A3F5E5A3-9389-4681-8D01-5CA67E03C2F1}" srcOrd="0" destOrd="0" parTransId="{DA9FAE63-33FA-4744-812B-975BEB9488C5}" sibTransId="{72C7713C-121B-46D0-9267-224F96949C77}"/>
    <dgm:cxn modelId="{C3612E6A-938C-4877-A631-9AEC39D59324}" type="presOf" srcId="{D6DF40EA-8D66-454A-9E1B-8DC3632B7EC6}" destId="{B30BC590-29A0-48FB-AB77-F4BD4AF6D143}" srcOrd="0" destOrd="0" presId="urn:microsoft.com/office/officeart/2005/8/layout/hList6"/>
    <dgm:cxn modelId="{FE92AD76-70CD-4BC6-BA8F-BECF24F0E29A}" srcId="{D6DF40EA-8D66-454A-9E1B-8DC3632B7EC6}" destId="{76827B1B-5BDD-41E1-BDC1-314263E431E8}" srcOrd="2" destOrd="0" parTransId="{74DD3C61-32FA-41A3-9C96-7CCFBAB6A80E}" sibTransId="{AD7663C4-0DFE-4B3C-A1E0-C70AA0BF7F27}"/>
    <dgm:cxn modelId="{59583C95-BD43-4D9A-807D-B94C411C1354}" type="presOf" srcId="{3FA53E0A-A703-4F62-9C98-A8E03B6C0D55}" destId="{E8E00EE6-EACB-4B0A-9459-EC013DE1A837}" srcOrd="0" destOrd="0" presId="urn:microsoft.com/office/officeart/2005/8/layout/hList6"/>
    <dgm:cxn modelId="{743676FA-661F-45B7-B7EC-A305A1106584}" type="presOf" srcId="{76827B1B-5BDD-41E1-BDC1-314263E431E8}" destId="{EEA52121-1534-4E90-B53E-423FA8C03F06}" srcOrd="0" destOrd="0" presId="urn:microsoft.com/office/officeart/2005/8/layout/hList6"/>
    <dgm:cxn modelId="{F2594A12-9165-411E-980A-E5A4A066BB9B}" type="presParOf" srcId="{B30BC590-29A0-48FB-AB77-F4BD4AF6D143}" destId="{24409CDD-A151-47BE-AD56-A70C7C1B5A63}" srcOrd="0" destOrd="0" presId="urn:microsoft.com/office/officeart/2005/8/layout/hList6"/>
    <dgm:cxn modelId="{C3331C6A-73A0-4069-8E6A-9A97E2567B4D}" type="presParOf" srcId="{B30BC590-29A0-48FB-AB77-F4BD4AF6D143}" destId="{ED36885B-FEDF-4228-9554-E5D3BDDAE47A}" srcOrd="1" destOrd="0" presId="urn:microsoft.com/office/officeart/2005/8/layout/hList6"/>
    <dgm:cxn modelId="{7626CB13-C1B5-4723-8717-AEAB97DDD6DE}" type="presParOf" srcId="{B30BC590-29A0-48FB-AB77-F4BD4AF6D143}" destId="{E8E00EE6-EACB-4B0A-9459-EC013DE1A837}" srcOrd="2" destOrd="0" presId="urn:microsoft.com/office/officeart/2005/8/layout/hList6"/>
    <dgm:cxn modelId="{4127EF8C-8C55-4F15-B484-DDE93206747A}" type="presParOf" srcId="{B30BC590-29A0-48FB-AB77-F4BD4AF6D143}" destId="{3A0C9D86-4DD6-42E1-B906-8887EFBC5710}" srcOrd="3" destOrd="0" presId="urn:microsoft.com/office/officeart/2005/8/layout/hList6"/>
    <dgm:cxn modelId="{0D2F0EA9-6CF0-4208-B2BB-7FFE36390024}" type="presParOf" srcId="{B30BC590-29A0-48FB-AB77-F4BD4AF6D143}" destId="{EEA52121-1534-4E90-B53E-423FA8C03F0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4D54F2-C1A5-44CC-9035-C6C53E61B14B}"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IN"/>
        </a:p>
      </dgm:t>
    </dgm:pt>
    <dgm:pt modelId="{1B8B9A7C-89EC-4C9B-8EBE-CC7131811B57}">
      <dgm:prSet phldrT="[Text]" custT="1"/>
      <dgm:spPr/>
      <dgm:t>
        <a:bodyPr/>
        <a:lstStyle/>
        <a:p>
          <a:pPr algn="ctr"/>
          <a:r>
            <a:rPr lang="en-US" sz="1600" dirty="0" err="1"/>
            <a:t>Resler</a:t>
          </a:r>
          <a:r>
            <a:rPr lang="en-US" sz="1600" dirty="0"/>
            <a:t> &amp; </a:t>
          </a:r>
          <a:r>
            <a:rPr lang="en-US" sz="1600" dirty="0" err="1"/>
            <a:t>Hagolani-Albov</a:t>
          </a:r>
          <a:r>
            <a:rPr lang="en-US" sz="1600" dirty="0"/>
            <a:t> (2021)</a:t>
          </a:r>
        </a:p>
        <a:p>
          <a:pPr algn="ctr"/>
          <a:r>
            <a:rPr lang="en-US" sz="1600" dirty="0"/>
            <a:t>Food democracy with the already-existing conceptual framework of food sovereignty that permeates the emerging conceptualization of agroecological urbanism</a:t>
          </a:r>
          <a:endParaRPr lang="en-IN" sz="1600" dirty="0"/>
        </a:p>
      </dgm:t>
    </dgm:pt>
    <dgm:pt modelId="{BB563F3D-4B9F-4A8F-8188-3B9405D6A591}" type="parTrans" cxnId="{DE60B720-E243-4E99-AA10-115391CFBEDB}">
      <dgm:prSet/>
      <dgm:spPr/>
      <dgm:t>
        <a:bodyPr/>
        <a:lstStyle/>
        <a:p>
          <a:endParaRPr lang="en-IN"/>
        </a:p>
      </dgm:t>
    </dgm:pt>
    <dgm:pt modelId="{82F14CEF-BC02-4119-990F-0BFD8F541D80}" type="sibTrans" cxnId="{DE60B720-E243-4E99-AA10-115391CFBEDB}">
      <dgm:prSet/>
      <dgm:spPr/>
      <dgm:t>
        <a:bodyPr/>
        <a:lstStyle/>
        <a:p>
          <a:endParaRPr lang="en-IN"/>
        </a:p>
      </dgm:t>
    </dgm:pt>
    <dgm:pt modelId="{1A7AB88C-557C-4CBF-9C88-0623DB4F6A8A}">
      <dgm:prSet phldrT="[Text]" custT="1"/>
      <dgm:spPr/>
      <dgm:t>
        <a:bodyPr/>
        <a:lstStyle/>
        <a:p>
          <a:r>
            <a:rPr lang="en-US" sz="1600" dirty="0"/>
            <a:t>Thompson, et.al., (2020)</a:t>
          </a:r>
        </a:p>
        <a:p>
          <a:r>
            <a:rPr lang="en-US" sz="1600" dirty="0"/>
            <a:t>Arguments for food democracy over food justice or for food sovereignty over food security should be made instead</a:t>
          </a:r>
          <a:endParaRPr lang="en-IN" sz="1600" dirty="0"/>
        </a:p>
      </dgm:t>
    </dgm:pt>
    <dgm:pt modelId="{DF9A9F38-3CEA-437A-B80C-2E14281DD966}" type="parTrans" cxnId="{A2453C3C-EBFF-403E-8F4D-C2558D4C87DB}">
      <dgm:prSet/>
      <dgm:spPr/>
      <dgm:t>
        <a:bodyPr/>
        <a:lstStyle/>
        <a:p>
          <a:endParaRPr lang="en-IN"/>
        </a:p>
      </dgm:t>
    </dgm:pt>
    <dgm:pt modelId="{6412D77B-DF5E-41BF-8087-1A158DE7978E}" type="sibTrans" cxnId="{A2453C3C-EBFF-403E-8F4D-C2558D4C87DB}">
      <dgm:prSet/>
      <dgm:spPr/>
      <dgm:t>
        <a:bodyPr/>
        <a:lstStyle/>
        <a:p>
          <a:endParaRPr lang="en-IN"/>
        </a:p>
      </dgm:t>
    </dgm:pt>
    <dgm:pt modelId="{6FF0DFCD-13C4-4525-AF53-7BAFD87E6C7C}">
      <dgm:prSet phldrT="[Text]" custT="1"/>
      <dgm:spPr/>
      <dgm:t>
        <a:bodyPr/>
        <a:lstStyle/>
        <a:p>
          <a:pPr algn="ctr"/>
          <a:r>
            <a:rPr lang="en-US" sz="1600" dirty="0"/>
            <a:t>Gunaratne, (2021)</a:t>
          </a:r>
        </a:p>
        <a:p>
          <a:pPr algn="ctr"/>
          <a:r>
            <a:rPr lang="en-US" sz="1600" dirty="0"/>
            <a:t>Food security and climate change and evaluated how food sovereignty helps deal with the effects of climate change on the overall food system </a:t>
          </a:r>
          <a:endParaRPr lang="en-IN" sz="1600" dirty="0"/>
        </a:p>
      </dgm:t>
    </dgm:pt>
    <dgm:pt modelId="{01E1A5A9-32B4-4786-9501-026A8B02B897}" type="parTrans" cxnId="{0F4C7B38-2EAB-4088-BA98-88AFAE5040AE}">
      <dgm:prSet/>
      <dgm:spPr/>
      <dgm:t>
        <a:bodyPr/>
        <a:lstStyle/>
        <a:p>
          <a:endParaRPr lang="en-IN"/>
        </a:p>
      </dgm:t>
    </dgm:pt>
    <dgm:pt modelId="{0DAD2660-9B70-4FEB-9958-A553FB30342D}" type="sibTrans" cxnId="{0F4C7B38-2EAB-4088-BA98-88AFAE5040AE}">
      <dgm:prSet/>
      <dgm:spPr/>
      <dgm:t>
        <a:bodyPr/>
        <a:lstStyle/>
        <a:p>
          <a:endParaRPr lang="en-IN"/>
        </a:p>
      </dgm:t>
    </dgm:pt>
    <dgm:pt modelId="{C2E28158-E923-465D-9F05-D6C269EAEF77}" type="pres">
      <dgm:prSet presAssocID="{924D54F2-C1A5-44CC-9035-C6C53E61B14B}" presName="Name0" presStyleCnt="0">
        <dgm:presLayoutVars>
          <dgm:dir/>
          <dgm:resizeHandles val="exact"/>
        </dgm:presLayoutVars>
      </dgm:prSet>
      <dgm:spPr/>
    </dgm:pt>
    <dgm:pt modelId="{B598696F-06E9-40EB-AF7D-CD4E27E342C3}" type="pres">
      <dgm:prSet presAssocID="{1B8B9A7C-89EC-4C9B-8EBE-CC7131811B57}" presName="node" presStyleLbl="node1" presStyleIdx="0" presStyleCnt="3">
        <dgm:presLayoutVars>
          <dgm:bulletEnabled val="1"/>
        </dgm:presLayoutVars>
      </dgm:prSet>
      <dgm:spPr/>
    </dgm:pt>
    <dgm:pt modelId="{319EB0A3-D2EE-44E8-BC02-BD2D9624DE1F}" type="pres">
      <dgm:prSet presAssocID="{82F14CEF-BC02-4119-990F-0BFD8F541D80}" presName="sibTrans" presStyleCnt="0"/>
      <dgm:spPr/>
    </dgm:pt>
    <dgm:pt modelId="{8FBF8859-A0A2-4D8A-98C9-298894BF1140}" type="pres">
      <dgm:prSet presAssocID="{1A7AB88C-557C-4CBF-9C88-0623DB4F6A8A}" presName="node" presStyleLbl="node1" presStyleIdx="1" presStyleCnt="3">
        <dgm:presLayoutVars>
          <dgm:bulletEnabled val="1"/>
        </dgm:presLayoutVars>
      </dgm:prSet>
      <dgm:spPr/>
    </dgm:pt>
    <dgm:pt modelId="{B3CB2FE4-DF01-4DC9-A9F8-079FC8806075}" type="pres">
      <dgm:prSet presAssocID="{6412D77B-DF5E-41BF-8087-1A158DE7978E}" presName="sibTrans" presStyleCnt="0"/>
      <dgm:spPr/>
    </dgm:pt>
    <dgm:pt modelId="{61FF5078-F94F-43EF-86E4-E541D2B687B6}" type="pres">
      <dgm:prSet presAssocID="{6FF0DFCD-13C4-4525-AF53-7BAFD87E6C7C}" presName="node" presStyleLbl="node1" presStyleIdx="2" presStyleCnt="3">
        <dgm:presLayoutVars>
          <dgm:bulletEnabled val="1"/>
        </dgm:presLayoutVars>
      </dgm:prSet>
      <dgm:spPr/>
    </dgm:pt>
  </dgm:ptLst>
  <dgm:cxnLst>
    <dgm:cxn modelId="{4BF44D06-4245-4CEB-9319-EF2A87F72568}" type="presOf" srcId="{1A7AB88C-557C-4CBF-9C88-0623DB4F6A8A}" destId="{8FBF8859-A0A2-4D8A-98C9-298894BF1140}" srcOrd="0" destOrd="0" presId="urn:microsoft.com/office/officeart/2005/8/layout/hList6"/>
    <dgm:cxn modelId="{DE60B720-E243-4E99-AA10-115391CFBEDB}" srcId="{924D54F2-C1A5-44CC-9035-C6C53E61B14B}" destId="{1B8B9A7C-89EC-4C9B-8EBE-CC7131811B57}" srcOrd="0" destOrd="0" parTransId="{BB563F3D-4B9F-4A8F-8188-3B9405D6A591}" sibTransId="{82F14CEF-BC02-4119-990F-0BFD8F541D80}"/>
    <dgm:cxn modelId="{0F4C7B38-2EAB-4088-BA98-88AFAE5040AE}" srcId="{924D54F2-C1A5-44CC-9035-C6C53E61B14B}" destId="{6FF0DFCD-13C4-4525-AF53-7BAFD87E6C7C}" srcOrd="2" destOrd="0" parTransId="{01E1A5A9-32B4-4786-9501-026A8B02B897}" sibTransId="{0DAD2660-9B70-4FEB-9958-A553FB30342D}"/>
    <dgm:cxn modelId="{A2453C3C-EBFF-403E-8F4D-C2558D4C87DB}" srcId="{924D54F2-C1A5-44CC-9035-C6C53E61B14B}" destId="{1A7AB88C-557C-4CBF-9C88-0623DB4F6A8A}" srcOrd="1" destOrd="0" parTransId="{DF9A9F38-3CEA-437A-B80C-2E14281DD966}" sibTransId="{6412D77B-DF5E-41BF-8087-1A158DE7978E}"/>
    <dgm:cxn modelId="{4955C17D-391F-4BA8-9CC0-0E14BA13BEF5}" type="presOf" srcId="{924D54F2-C1A5-44CC-9035-C6C53E61B14B}" destId="{C2E28158-E923-465D-9F05-D6C269EAEF77}" srcOrd="0" destOrd="0" presId="urn:microsoft.com/office/officeart/2005/8/layout/hList6"/>
    <dgm:cxn modelId="{6F353187-7EA6-4399-B5D2-77C537B278D0}" type="presOf" srcId="{6FF0DFCD-13C4-4525-AF53-7BAFD87E6C7C}" destId="{61FF5078-F94F-43EF-86E4-E541D2B687B6}" srcOrd="0" destOrd="0" presId="urn:microsoft.com/office/officeart/2005/8/layout/hList6"/>
    <dgm:cxn modelId="{2815CCA7-E1FB-4FF0-A4DE-7245501AF6BA}" type="presOf" srcId="{1B8B9A7C-89EC-4C9B-8EBE-CC7131811B57}" destId="{B598696F-06E9-40EB-AF7D-CD4E27E342C3}" srcOrd="0" destOrd="0" presId="urn:microsoft.com/office/officeart/2005/8/layout/hList6"/>
    <dgm:cxn modelId="{8CCDDE06-642B-4029-B77B-BC87B529BF87}" type="presParOf" srcId="{C2E28158-E923-465D-9F05-D6C269EAEF77}" destId="{B598696F-06E9-40EB-AF7D-CD4E27E342C3}" srcOrd="0" destOrd="0" presId="urn:microsoft.com/office/officeart/2005/8/layout/hList6"/>
    <dgm:cxn modelId="{9F1BF960-0EEB-4CBC-ABED-907F368E6AFC}" type="presParOf" srcId="{C2E28158-E923-465D-9F05-D6C269EAEF77}" destId="{319EB0A3-D2EE-44E8-BC02-BD2D9624DE1F}" srcOrd="1" destOrd="0" presId="urn:microsoft.com/office/officeart/2005/8/layout/hList6"/>
    <dgm:cxn modelId="{85C4FB76-8DCD-45AF-B89F-3AAF4C46AE11}" type="presParOf" srcId="{C2E28158-E923-465D-9F05-D6C269EAEF77}" destId="{8FBF8859-A0A2-4D8A-98C9-298894BF1140}" srcOrd="2" destOrd="0" presId="urn:microsoft.com/office/officeart/2005/8/layout/hList6"/>
    <dgm:cxn modelId="{B37D375C-968D-4914-9B40-6AD05EFE1893}" type="presParOf" srcId="{C2E28158-E923-465D-9F05-D6C269EAEF77}" destId="{B3CB2FE4-DF01-4DC9-A9F8-079FC8806075}" srcOrd="3" destOrd="0" presId="urn:microsoft.com/office/officeart/2005/8/layout/hList6"/>
    <dgm:cxn modelId="{22E7D825-1D2A-484B-A931-CF72FB6DEA3B}" type="presParOf" srcId="{C2E28158-E923-465D-9F05-D6C269EAEF77}" destId="{61FF5078-F94F-43EF-86E4-E541D2B687B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683D9B-9810-407F-BB4E-53A42143BBA3}"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IN"/>
        </a:p>
      </dgm:t>
    </dgm:pt>
    <dgm:pt modelId="{E9653588-54B5-4B54-8C12-BECA335161D0}">
      <dgm:prSet phldrT="[Text]" custT="1"/>
      <dgm:spPr/>
      <dgm:t>
        <a:bodyPr/>
        <a:lstStyle/>
        <a:p>
          <a:pPr algn="ctr"/>
          <a:r>
            <a:rPr lang="en-US" sz="1600" dirty="0" err="1"/>
            <a:t>Gliessman</a:t>
          </a:r>
          <a:r>
            <a:rPr lang="en-US" sz="1600" dirty="0"/>
            <a:t> (2019)</a:t>
          </a:r>
        </a:p>
        <a:p>
          <a:pPr algn="ctr"/>
          <a:r>
            <a:rPr lang="en-US" sz="1600" dirty="0"/>
            <a:t>Agroecology must be connected to movements for food sovereignty if we accept that it encompasses social and political aspects of regulating territorial food systems </a:t>
          </a:r>
          <a:endParaRPr lang="en-IN" sz="1600" dirty="0"/>
        </a:p>
      </dgm:t>
    </dgm:pt>
    <dgm:pt modelId="{9F242C73-E1B9-4FCA-899E-C9B08155E595}" type="parTrans" cxnId="{FBACB773-AFAD-43D9-A3D9-E45064C7E009}">
      <dgm:prSet/>
      <dgm:spPr/>
      <dgm:t>
        <a:bodyPr/>
        <a:lstStyle/>
        <a:p>
          <a:endParaRPr lang="en-IN"/>
        </a:p>
      </dgm:t>
    </dgm:pt>
    <dgm:pt modelId="{7B1F34C4-0468-4584-A2A1-F949C27817F4}" type="sibTrans" cxnId="{FBACB773-AFAD-43D9-A3D9-E45064C7E009}">
      <dgm:prSet/>
      <dgm:spPr/>
      <dgm:t>
        <a:bodyPr/>
        <a:lstStyle/>
        <a:p>
          <a:endParaRPr lang="en-IN"/>
        </a:p>
      </dgm:t>
    </dgm:pt>
    <dgm:pt modelId="{3BC113CA-4639-4C91-84F1-D4B4BB5A6410}">
      <dgm:prSet phldrT="[Text]" custT="1"/>
      <dgm:spPr/>
      <dgm:t>
        <a:bodyPr/>
        <a:lstStyle/>
        <a:p>
          <a:pPr algn="ctr"/>
          <a:r>
            <a:rPr lang="en-US" sz="1600" dirty="0"/>
            <a:t>Anderson, et.al., (2022)</a:t>
          </a:r>
        </a:p>
        <a:p>
          <a:pPr algn="ctr"/>
          <a:r>
            <a:rPr lang="en-US" sz="1600" dirty="0"/>
            <a:t>agroecology has been suggested as a fundamental component of food sovereignty which examines the definition, applications, and potentials of "transformative agroecology learning" as a group technique for changing the food system</a:t>
          </a:r>
          <a:endParaRPr lang="en-IN" sz="1600" dirty="0"/>
        </a:p>
      </dgm:t>
    </dgm:pt>
    <dgm:pt modelId="{80C711FA-8CA5-460F-B00C-33B6098BF4BE}" type="parTrans" cxnId="{D03E757B-D682-468D-B98D-BD504350837F}">
      <dgm:prSet/>
      <dgm:spPr/>
      <dgm:t>
        <a:bodyPr/>
        <a:lstStyle/>
        <a:p>
          <a:endParaRPr lang="en-IN"/>
        </a:p>
      </dgm:t>
    </dgm:pt>
    <dgm:pt modelId="{AED032E1-17E3-433F-82FF-6AF482CD262C}" type="sibTrans" cxnId="{D03E757B-D682-468D-B98D-BD504350837F}">
      <dgm:prSet/>
      <dgm:spPr/>
      <dgm:t>
        <a:bodyPr/>
        <a:lstStyle/>
        <a:p>
          <a:endParaRPr lang="en-IN"/>
        </a:p>
      </dgm:t>
    </dgm:pt>
    <dgm:pt modelId="{F0D5423B-9D4A-4905-96A2-4605771A7D2C}">
      <dgm:prSet phldrT="[Text]" custT="1"/>
      <dgm:spPr/>
      <dgm:t>
        <a:bodyPr/>
        <a:lstStyle/>
        <a:p>
          <a:pPr algn="ctr"/>
          <a:r>
            <a:rPr lang="en-US" sz="1600" dirty="0"/>
            <a:t>Thiemann, &amp; Roman-</a:t>
          </a:r>
          <a:r>
            <a:rPr lang="en-US" sz="1600" dirty="0" err="1"/>
            <a:t>Alcalá</a:t>
          </a:r>
          <a:r>
            <a:rPr lang="en-US" sz="1600" dirty="0"/>
            <a:t>, (2019)</a:t>
          </a:r>
        </a:p>
        <a:p>
          <a:pPr algn="ctr"/>
          <a:r>
            <a:rPr lang="en-US" sz="1600" dirty="0"/>
            <a:t>Environmentally friendly food system based on increased democratic control over food production and distribution has been developed under the umbrella term "food sovereignty </a:t>
          </a:r>
          <a:endParaRPr lang="en-IN" sz="1600" dirty="0"/>
        </a:p>
      </dgm:t>
    </dgm:pt>
    <dgm:pt modelId="{92EE5943-A40C-42BF-BBA7-0AB581007C2D}" type="parTrans" cxnId="{FB73F9E0-189A-44D6-AC69-87B97A7AE1EF}">
      <dgm:prSet/>
      <dgm:spPr/>
      <dgm:t>
        <a:bodyPr/>
        <a:lstStyle/>
        <a:p>
          <a:endParaRPr lang="en-IN"/>
        </a:p>
      </dgm:t>
    </dgm:pt>
    <dgm:pt modelId="{8843B5C1-473D-4903-9677-A4F29BAA76D3}" type="sibTrans" cxnId="{FB73F9E0-189A-44D6-AC69-87B97A7AE1EF}">
      <dgm:prSet/>
      <dgm:spPr/>
      <dgm:t>
        <a:bodyPr/>
        <a:lstStyle/>
        <a:p>
          <a:endParaRPr lang="en-IN"/>
        </a:p>
      </dgm:t>
    </dgm:pt>
    <dgm:pt modelId="{1206A9A4-A157-4C80-AACD-AED95915C3EB}" type="pres">
      <dgm:prSet presAssocID="{79683D9B-9810-407F-BB4E-53A42143BBA3}" presName="Name0" presStyleCnt="0">
        <dgm:presLayoutVars>
          <dgm:dir/>
          <dgm:resizeHandles val="exact"/>
        </dgm:presLayoutVars>
      </dgm:prSet>
      <dgm:spPr/>
    </dgm:pt>
    <dgm:pt modelId="{C2B81143-3207-40CD-B8D0-987B70F78C53}" type="pres">
      <dgm:prSet presAssocID="{E9653588-54B5-4B54-8C12-BECA335161D0}" presName="node" presStyleLbl="node1" presStyleIdx="0" presStyleCnt="3">
        <dgm:presLayoutVars>
          <dgm:bulletEnabled val="1"/>
        </dgm:presLayoutVars>
      </dgm:prSet>
      <dgm:spPr/>
    </dgm:pt>
    <dgm:pt modelId="{E86F9AFC-1D8D-431C-8D5F-399BA82263A9}" type="pres">
      <dgm:prSet presAssocID="{7B1F34C4-0468-4584-A2A1-F949C27817F4}" presName="sibTrans" presStyleCnt="0"/>
      <dgm:spPr/>
    </dgm:pt>
    <dgm:pt modelId="{79DA48AF-719A-4443-8CE4-033877F83DEA}" type="pres">
      <dgm:prSet presAssocID="{3BC113CA-4639-4C91-84F1-D4B4BB5A6410}" presName="node" presStyleLbl="node1" presStyleIdx="1" presStyleCnt="3">
        <dgm:presLayoutVars>
          <dgm:bulletEnabled val="1"/>
        </dgm:presLayoutVars>
      </dgm:prSet>
      <dgm:spPr/>
    </dgm:pt>
    <dgm:pt modelId="{325DDD4B-F50C-4611-BA5F-7A9EEF4E34EB}" type="pres">
      <dgm:prSet presAssocID="{AED032E1-17E3-433F-82FF-6AF482CD262C}" presName="sibTrans" presStyleCnt="0"/>
      <dgm:spPr/>
    </dgm:pt>
    <dgm:pt modelId="{2A69A971-0891-4780-B321-FF3D8B489B66}" type="pres">
      <dgm:prSet presAssocID="{F0D5423B-9D4A-4905-96A2-4605771A7D2C}" presName="node" presStyleLbl="node1" presStyleIdx="2" presStyleCnt="3">
        <dgm:presLayoutVars>
          <dgm:bulletEnabled val="1"/>
        </dgm:presLayoutVars>
      </dgm:prSet>
      <dgm:spPr/>
    </dgm:pt>
  </dgm:ptLst>
  <dgm:cxnLst>
    <dgm:cxn modelId="{87487645-A006-43C2-ACFB-9C8FDF3B5630}" type="presOf" srcId="{F0D5423B-9D4A-4905-96A2-4605771A7D2C}" destId="{2A69A971-0891-4780-B321-FF3D8B489B66}" srcOrd="0" destOrd="0" presId="urn:microsoft.com/office/officeart/2005/8/layout/hList6"/>
    <dgm:cxn modelId="{FBACB773-AFAD-43D9-A3D9-E45064C7E009}" srcId="{79683D9B-9810-407F-BB4E-53A42143BBA3}" destId="{E9653588-54B5-4B54-8C12-BECA335161D0}" srcOrd="0" destOrd="0" parTransId="{9F242C73-E1B9-4FCA-899E-C9B08155E595}" sibTransId="{7B1F34C4-0468-4584-A2A1-F949C27817F4}"/>
    <dgm:cxn modelId="{D03E757B-D682-468D-B98D-BD504350837F}" srcId="{79683D9B-9810-407F-BB4E-53A42143BBA3}" destId="{3BC113CA-4639-4C91-84F1-D4B4BB5A6410}" srcOrd="1" destOrd="0" parTransId="{80C711FA-8CA5-460F-B00C-33B6098BF4BE}" sibTransId="{AED032E1-17E3-433F-82FF-6AF482CD262C}"/>
    <dgm:cxn modelId="{C7302692-EA88-41B3-9C06-D82A9DAAAF15}" type="presOf" srcId="{79683D9B-9810-407F-BB4E-53A42143BBA3}" destId="{1206A9A4-A157-4C80-AACD-AED95915C3EB}" srcOrd="0" destOrd="0" presId="urn:microsoft.com/office/officeart/2005/8/layout/hList6"/>
    <dgm:cxn modelId="{F55D2AA0-AE45-4FE9-8D5A-D8F9BDC076E6}" type="presOf" srcId="{E9653588-54B5-4B54-8C12-BECA335161D0}" destId="{C2B81143-3207-40CD-B8D0-987B70F78C53}" srcOrd="0" destOrd="0" presId="urn:microsoft.com/office/officeart/2005/8/layout/hList6"/>
    <dgm:cxn modelId="{FB73F9E0-189A-44D6-AC69-87B97A7AE1EF}" srcId="{79683D9B-9810-407F-BB4E-53A42143BBA3}" destId="{F0D5423B-9D4A-4905-96A2-4605771A7D2C}" srcOrd="2" destOrd="0" parTransId="{92EE5943-A40C-42BF-BBA7-0AB581007C2D}" sibTransId="{8843B5C1-473D-4903-9677-A4F29BAA76D3}"/>
    <dgm:cxn modelId="{A9D10DEC-5F5F-4F07-BDBB-FB42EA2F61B6}" type="presOf" srcId="{3BC113CA-4639-4C91-84F1-D4B4BB5A6410}" destId="{79DA48AF-719A-4443-8CE4-033877F83DEA}" srcOrd="0" destOrd="0" presId="urn:microsoft.com/office/officeart/2005/8/layout/hList6"/>
    <dgm:cxn modelId="{D231C94B-0629-4B4C-B9A0-26036F748408}" type="presParOf" srcId="{1206A9A4-A157-4C80-AACD-AED95915C3EB}" destId="{C2B81143-3207-40CD-B8D0-987B70F78C53}" srcOrd="0" destOrd="0" presId="urn:microsoft.com/office/officeart/2005/8/layout/hList6"/>
    <dgm:cxn modelId="{A5003F3B-3EC2-4F37-90E1-11C78D5E76B1}" type="presParOf" srcId="{1206A9A4-A157-4C80-AACD-AED95915C3EB}" destId="{E86F9AFC-1D8D-431C-8D5F-399BA82263A9}" srcOrd="1" destOrd="0" presId="urn:microsoft.com/office/officeart/2005/8/layout/hList6"/>
    <dgm:cxn modelId="{2874C0C8-643D-4BCF-B9EA-A2CF9FD025B4}" type="presParOf" srcId="{1206A9A4-A157-4C80-AACD-AED95915C3EB}" destId="{79DA48AF-719A-4443-8CE4-033877F83DEA}" srcOrd="2" destOrd="0" presId="urn:microsoft.com/office/officeart/2005/8/layout/hList6"/>
    <dgm:cxn modelId="{1BB9129D-EB12-489E-B248-7C069544F661}" type="presParOf" srcId="{1206A9A4-A157-4C80-AACD-AED95915C3EB}" destId="{325DDD4B-F50C-4611-BA5F-7A9EEF4E34EB}" srcOrd="3" destOrd="0" presId="urn:microsoft.com/office/officeart/2005/8/layout/hList6"/>
    <dgm:cxn modelId="{D6E02036-D1C2-411E-8FE6-933B4BCF3F04}" type="presParOf" srcId="{1206A9A4-A157-4C80-AACD-AED95915C3EB}" destId="{2A69A971-0891-4780-B321-FF3D8B489B6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09CDD-A151-47BE-AD56-A70C7C1B5A63}">
      <dsp:nvSpPr>
        <dsp:cNvPr id="0" name=""/>
        <dsp:cNvSpPr/>
      </dsp:nvSpPr>
      <dsp:spPr>
        <a:xfrm rot="16200000">
          <a:off x="-575508" y="576557"/>
          <a:ext cx="3881437" cy="2728321"/>
        </a:xfrm>
        <a:prstGeom prst="flowChartManualOperation">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IN" sz="1600" kern="1200" dirty="0"/>
            <a:t>Anderson (2023) </a:t>
          </a:r>
        </a:p>
        <a:p>
          <a:pPr marL="0" lvl="0" indent="0" algn="ctr" defTabSz="711200">
            <a:lnSpc>
              <a:spcPct val="90000"/>
            </a:lnSpc>
            <a:spcBef>
              <a:spcPct val="0"/>
            </a:spcBef>
            <a:spcAft>
              <a:spcPct val="35000"/>
            </a:spcAft>
            <a:buNone/>
          </a:pPr>
          <a:r>
            <a:rPr lang="en-US" sz="1600" kern="1200" dirty="0"/>
            <a:t>Food democracy can be an approach to challenge capitalist dominance in the food system and promote public awareness of options other than buying food from a small number of consolidated food companies</a:t>
          </a:r>
          <a:endParaRPr lang="en-IN" sz="1600" kern="1200" dirty="0"/>
        </a:p>
      </dsp:txBody>
      <dsp:txXfrm rot="5400000">
        <a:off x="1050" y="776286"/>
        <a:ext cx="2728321" cy="2328863"/>
      </dsp:txXfrm>
    </dsp:sp>
    <dsp:sp modelId="{E8E00EE6-EACB-4B0A-9459-EC013DE1A837}">
      <dsp:nvSpPr>
        <dsp:cNvPr id="0" name=""/>
        <dsp:cNvSpPr/>
      </dsp:nvSpPr>
      <dsp:spPr>
        <a:xfrm rot="16200000">
          <a:off x="2357437" y="576557"/>
          <a:ext cx="3881437" cy="2728321"/>
        </a:xfrm>
        <a:prstGeom prst="flowChartManualOperation">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López Cifuentes &amp; </a:t>
          </a:r>
          <a:r>
            <a:rPr lang="en-US" sz="1600" kern="1200" dirty="0" err="1"/>
            <a:t>Gugerell</a:t>
          </a:r>
          <a:r>
            <a:rPr lang="en-US" sz="1600" kern="1200" dirty="0"/>
            <a:t> (2021) </a:t>
          </a:r>
        </a:p>
        <a:p>
          <a:pPr marL="0" lvl="0" indent="0" algn="ctr" defTabSz="711200">
            <a:lnSpc>
              <a:spcPct val="90000"/>
            </a:lnSpc>
            <a:spcBef>
              <a:spcPct val="0"/>
            </a:spcBef>
            <a:spcAft>
              <a:spcPct val="35000"/>
            </a:spcAft>
            <a:buNone/>
          </a:pPr>
          <a:r>
            <a:rPr lang="en-US" sz="1600" kern="1200" dirty="0"/>
            <a:t>Focuses on the idea of food democracy is gaining ground in the field of food research. How actors may reclaim democratic control over the food system in order to transform it sustainably is the topic of food democracy</a:t>
          </a:r>
          <a:endParaRPr lang="en-IN" sz="1600" kern="1200" dirty="0"/>
        </a:p>
      </dsp:txBody>
      <dsp:txXfrm rot="5400000">
        <a:off x="2933995" y="776286"/>
        <a:ext cx="2728321" cy="2328863"/>
      </dsp:txXfrm>
    </dsp:sp>
    <dsp:sp modelId="{EEA52121-1534-4E90-B53E-423FA8C03F06}">
      <dsp:nvSpPr>
        <dsp:cNvPr id="0" name=""/>
        <dsp:cNvSpPr/>
      </dsp:nvSpPr>
      <dsp:spPr>
        <a:xfrm rot="16200000">
          <a:off x="5290383" y="576557"/>
          <a:ext cx="3881437" cy="2728321"/>
        </a:xfrm>
        <a:prstGeom prst="flowChartManualOperation">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Sampson et.al, (2021) </a:t>
          </a:r>
        </a:p>
        <a:p>
          <a:pPr marL="0" lvl="0" indent="0" algn="ctr" defTabSz="711200">
            <a:lnSpc>
              <a:spcPct val="90000"/>
            </a:lnSpc>
            <a:spcBef>
              <a:spcPct val="0"/>
            </a:spcBef>
            <a:spcAft>
              <a:spcPct val="35000"/>
            </a:spcAft>
            <a:buNone/>
          </a:pPr>
          <a:r>
            <a:rPr lang="en-US" sz="1600" kern="1200" dirty="0">
              <a:latin typeface="+mj-lt"/>
            </a:rPr>
            <a:t>Food security and adequate nutrition (FSN) can be attained by upholding both the right to food and food sovereignty</a:t>
          </a:r>
          <a:endParaRPr lang="en-IN" sz="1600" kern="1200" dirty="0">
            <a:latin typeface="+mj-lt"/>
          </a:endParaRPr>
        </a:p>
      </dsp:txBody>
      <dsp:txXfrm rot="5400000">
        <a:off x="5866941" y="776286"/>
        <a:ext cx="2728321" cy="2328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8696F-06E9-40EB-AF7D-CD4E27E342C3}">
      <dsp:nvSpPr>
        <dsp:cNvPr id="0" name=""/>
        <dsp:cNvSpPr/>
      </dsp:nvSpPr>
      <dsp:spPr>
        <a:xfrm rot="16200000">
          <a:off x="-575508" y="576557"/>
          <a:ext cx="3881437" cy="2728321"/>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err="1"/>
            <a:t>Resler</a:t>
          </a:r>
          <a:r>
            <a:rPr lang="en-US" sz="1600" kern="1200" dirty="0"/>
            <a:t> &amp; </a:t>
          </a:r>
          <a:r>
            <a:rPr lang="en-US" sz="1600" kern="1200" dirty="0" err="1"/>
            <a:t>Hagolani-Albov</a:t>
          </a:r>
          <a:r>
            <a:rPr lang="en-US" sz="1600" kern="1200" dirty="0"/>
            <a:t> (2021)</a:t>
          </a:r>
        </a:p>
        <a:p>
          <a:pPr marL="0" lvl="0" indent="0" algn="ctr" defTabSz="711200">
            <a:lnSpc>
              <a:spcPct val="90000"/>
            </a:lnSpc>
            <a:spcBef>
              <a:spcPct val="0"/>
            </a:spcBef>
            <a:spcAft>
              <a:spcPct val="35000"/>
            </a:spcAft>
            <a:buNone/>
          </a:pPr>
          <a:r>
            <a:rPr lang="en-US" sz="1600" kern="1200" dirty="0"/>
            <a:t>Food democracy with the already-existing conceptual framework of food sovereignty that permeates the emerging conceptualization of agroecological urbanism</a:t>
          </a:r>
          <a:endParaRPr lang="en-IN" sz="1600" kern="1200" dirty="0"/>
        </a:p>
      </dsp:txBody>
      <dsp:txXfrm rot="5400000">
        <a:off x="1050" y="776286"/>
        <a:ext cx="2728321" cy="2328863"/>
      </dsp:txXfrm>
    </dsp:sp>
    <dsp:sp modelId="{8FBF8859-A0A2-4D8A-98C9-298894BF1140}">
      <dsp:nvSpPr>
        <dsp:cNvPr id="0" name=""/>
        <dsp:cNvSpPr/>
      </dsp:nvSpPr>
      <dsp:spPr>
        <a:xfrm rot="16200000">
          <a:off x="2357437" y="576557"/>
          <a:ext cx="3881437" cy="2728321"/>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Thompson, et.al., (2020)</a:t>
          </a:r>
        </a:p>
        <a:p>
          <a:pPr marL="0" lvl="0" indent="0" algn="ctr" defTabSz="711200">
            <a:lnSpc>
              <a:spcPct val="90000"/>
            </a:lnSpc>
            <a:spcBef>
              <a:spcPct val="0"/>
            </a:spcBef>
            <a:spcAft>
              <a:spcPct val="35000"/>
            </a:spcAft>
            <a:buNone/>
          </a:pPr>
          <a:r>
            <a:rPr lang="en-US" sz="1600" kern="1200" dirty="0"/>
            <a:t>Arguments for food democracy over food justice or for food sovereignty over food security should be made instead</a:t>
          </a:r>
          <a:endParaRPr lang="en-IN" sz="1600" kern="1200" dirty="0"/>
        </a:p>
      </dsp:txBody>
      <dsp:txXfrm rot="5400000">
        <a:off x="2933995" y="776286"/>
        <a:ext cx="2728321" cy="2328863"/>
      </dsp:txXfrm>
    </dsp:sp>
    <dsp:sp modelId="{61FF5078-F94F-43EF-86E4-E541D2B687B6}">
      <dsp:nvSpPr>
        <dsp:cNvPr id="0" name=""/>
        <dsp:cNvSpPr/>
      </dsp:nvSpPr>
      <dsp:spPr>
        <a:xfrm rot="16200000">
          <a:off x="5290383" y="576557"/>
          <a:ext cx="3881437" cy="2728321"/>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Gunaratne, (2021)</a:t>
          </a:r>
        </a:p>
        <a:p>
          <a:pPr marL="0" lvl="0" indent="0" algn="ctr" defTabSz="711200">
            <a:lnSpc>
              <a:spcPct val="90000"/>
            </a:lnSpc>
            <a:spcBef>
              <a:spcPct val="0"/>
            </a:spcBef>
            <a:spcAft>
              <a:spcPct val="35000"/>
            </a:spcAft>
            <a:buNone/>
          </a:pPr>
          <a:r>
            <a:rPr lang="en-US" sz="1600" kern="1200" dirty="0"/>
            <a:t>Food security and climate change and evaluated how food sovereignty helps deal with the effects of climate change on the overall food system </a:t>
          </a:r>
          <a:endParaRPr lang="en-IN" sz="1600" kern="1200" dirty="0"/>
        </a:p>
      </dsp:txBody>
      <dsp:txXfrm rot="5400000">
        <a:off x="5866941" y="776286"/>
        <a:ext cx="2728321" cy="2328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81143-3207-40CD-B8D0-987B70F78C53}">
      <dsp:nvSpPr>
        <dsp:cNvPr id="0" name=""/>
        <dsp:cNvSpPr/>
      </dsp:nvSpPr>
      <dsp:spPr>
        <a:xfrm rot="16200000">
          <a:off x="-575508" y="576557"/>
          <a:ext cx="3881437" cy="2728321"/>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err="1"/>
            <a:t>Gliessman</a:t>
          </a:r>
          <a:r>
            <a:rPr lang="en-US" sz="1600" kern="1200" dirty="0"/>
            <a:t> (2019)</a:t>
          </a:r>
        </a:p>
        <a:p>
          <a:pPr marL="0" lvl="0" indent="0" algn="ctr" defTabSz="711200">
            <a:lnSpc>
              <a:spcPct val="90000"/>
            </a:lnSpc>
            <a:spcBef>
              <a:spcPct val="0"/>
            </a:spcBef>
            <a:spcAft>
              <a:spcPct val="35000"/>
            </a:spcAft>
            <a:buNone/>
          </a:pPr>
          <a:r>
            <a:rPr lang="en-US" sz="1600" kern="1200" dirty="0"/>
            <a:t>Agroecology must be connected to movements for food sovereignty if we accept that it encompasses social and political aspects of regulating territorial food systems </a:t>
          </a:r>
          <a:endParaRPr lang="en-IN" sz="1600" kern="1200" dirty="0"/>
        </a:p>
      </dsp:txBody>
      <dsp:txXfrm rot="5400000">
        <a:off x="1050" y="776286"/>
        <a:ext cx="2728321" cy="2328863"/>
      </dsp:txXfrm>
    </dsp:sp>
    <dsp:sp modelId="{79DA48AF-719A-4443-8CE4-033877F83DEA}">
      <dsp:nvSpPr>
        <dsp:cNvPr id="0" name=""/>
        <dsp:cNvSpPr/>
      </dsp:nvSpPr>
      <dsp:spPr>
        <a:xfrm rot="16200000">
          <a:off x="2357437" y="576557"/>
          <a:ext cx="3881437" cy="2728321"/>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Anderson, et.al., (2022)</a:t>
          </a:r>
        </a:p>
        <a:p>
          <a:pPr marL="0" lvl="0" indent="0" algn="ctr" defTabSz="711200">
            <a:lnSpc>
              <a:spcPct val="90000"/>
            </a:lnSpc>
            <a:spcBef>
              <a:spcPct val="0"/>
            </a:spcBef>
            <a:spcAft>
              <a:spcPct val="35000"/>
            </a:spcAft>
            <a:buNone/>
          </a:pPr>
          <a:r>
            <a:rPr lang="en-US" sz="1600" kern="1200" dirty="0"/>
            <a:t>agroecology has been suggested as a fundamental component of food sovereignty which examines the definition, applications, and potentials of "transformative agroecology learning" as a group technique for changing the food system</a:t>
          </a:r>
          <a:endParaRPr lang="en-IN" sz="1600" kern="1200" dirty="0"/>
        </a:p>
      </dsp:txBody>
      <dsp:txXfrm rot="5400000">
        <a:off x="2933995" y="776286"/>
        <a:ext cx="2728321" cy="2328863"/>
      </dsp:txXfrm>
    </dsp:sp>
    <dsp:sp modelId="{2A69A971-0891-4780-B321-FF3D8B489B66}">
      <dsp:nvSpPr>
        <dsp:cNvPr id="0" name=""/>
        <dsp:cNvSpPr/>
      </dsp:nvSpPr>
      <dsp:spPr>
        <a:xfrm rot="16200000">
          <a:off x="5290383" y="576557"/>
          <a:ext cx="3881437" cy="2728321"/>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Thiemann, &amp; Roman-</a:t>
          </a:r>
          <a:r>
            <a:rPr lang="en-US" sz="1600" kern="1200" dirty="0" err="1"/>
            <a:t>Alcalá</a:t>
          </a:r>
          <a:r>
            <a:rPr lang="en-US" sz="1600" kern="1200" dirty="0"/>
            <a:t>, (2019)</a:t>
          </a:r>
        </a:p>
        <a:p>
          <a:pPr marL="0" lvl="0" indent="0" algn="ctr" defTabSz="711200">
            <a:lnSpc>
              <a:spcPct val="90000"/>
            </a:lnSpc>
            <a:spcBef>
              <a:spcPct val="0"/>
            </a:spcBef>
            <a:spcAft>
              <a:spcPct val="35000"/>
            </a:spcAft>
            <a:buNone/>
          </a:pPr>
          <a:r>
            <a:rPr lang="en-US" sz="1600" kern="1200" dirty="0"/>
            <a:t>Environmentally friendly food system based on increased democratic control over food production and distribution has been developed under the umbrella term "food sovereignty </a:t>
          </a:r>
          <a:endParaRPr lang="en-IN" sz="1600" kern="1200" dirty="0"/>
        </a:p>
      </dsp:txBody>
      <dsp:txXfrm rot="5400000">
        <a:off x="5866941" y="776286"/>
        <a:ext cx="2728321" cy="232886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0.06068</cdr:x>
      <cdr:y>0</cdr:y>
    </cdr:from>
    <cdr:to>
      <cdr:x>0.88401</cdr:x>
      <cdr:y>0.08597</cdr:y>
    </cdr:to>
    <cdr:sp macro="" textlink="">
      <cdr:nvSpPr>
        <cdr:cNvPr id="2" name="Text Box 1"/>
        <cdr:cNvSpPr txBox="1"/>
      </cdr:nvSpPr>
      <cdr:spPr>
        <a:xfrm xmlns:a="http://schemas.openxmlformats.org/drawingml/2006/main">
          <a:off x="191827" y="-1836420"/>
          <a:ext cx="2602570" cy="1447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700" b="1" dirty="0">
              <a:latin typeface="Times New Roman" panose="02020603050405020304" pitchFamily="18" charset="0"/>
              <a:cs typeface="Times New Roman" panose="02020603050405020304" pitchFamily="18" charset="0"/>
            </a:rPr>
            <a:t> MODE of MARKETING -ORGANIC PRODUCTS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D47DE8-3980-0C49-A9EB-D32973741F88}" type="datetimeFigureOut">
              <a:rPr lang="fr-FR" smtClean="0"/>
              <a:t>29/10/2023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A8390-B29E-EF45-990A-2A397AD4A4C1}" type="slidenum">
              <a:rPr lang="fr-FR" smtClean="0"/>
              <a:t>‹N°›</a:t>
            </a:fld>
            <a:endParaRPr lang="fr-FR"/>
          </a:p>
        </p:txBody>
      </p:sp>
    </p:spTree>
    <p:extLst>
      <p:ext uri="{BB962C8B-B14F-4D97-AF65-F5344CB8AC3E}">
        <p14:creationId xmlns:p14="http://schemas.microsoft.com/office/powerpoint/2010/main" val="3364660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63A8390-B29E-EF45-990A-2A397AD4A4C1}" type="slidenum">
              <a:rPr lang="fr-FR" smtClean="0"/>
              <a:t>3</a:t>
            </a:fld>
            <a:endParaRPr lang="fr-FR"/>
          </a:p>
        </p:txBody>
      </p:sp>
    </p:spTree>
    <p:extLst>
      <p:ext uri="{BB962C8B-B14F-4D97-AF65-F5344CB8AC3E}">
        <p14:creationId xmlns:p14="http://schemas.microsoft.com/office/powerpoint/2010/main" val="125100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25FB84E-B888-47C8-BE19-8B199BCBC46E}" type="slidenum">
              <a:rPr lang="en-IN" smtClean="0"/>
              <a:t>12</a:t>
            </a:fld>
            <a:endParaRPr lang="en-IN"/>
          </a:p>
        </p:txBody>
      </p:sp>
    </p:spTree>
    <p:extLst>
      <p:ext uri="{BB962C8B-B14F-4D97-AF65-F5344CB8AC3E}">
        <p14:creationId xmlns:p14="http://schemas.microsoft.com/office/powerpoint/2010/main" val="2061568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effectLst/>
                <a:latin typeface="+mj-lt"/>
                <a:ea typeface="Times New Roman" panose="02020603050405020304" pitchFamily="18" charset="0"/>
              </a:rPr>
              <a:t>Tribal agriculture has special characteristics</a:t>
            </a:r>
            <a:endParaRPr lang="en-IN" dirty="0"/>
          </a:p>
        </p:txBody>
      </p:sp>
      <p:sp>
        <p:nvSpPr>
          <p:cNvPr id="4" name="Slide Number Placeholder 3"/>
          <p:cNvSpPr>
            <a:spLocks noGrp="1"/>
          </p:cNvSpPr>
          <p:nvPr>
            <p:ph type="sldNum" sz="quarter" idx="5"/>
          </p:nvPr>
        </p:nvSpPr>
        <p:spPr/>
        <p:txBody>
          <a:bodyPr/>
          <a:lstStyle/>
          <a:p>
            <a:fld id="{A25FB84E-B888-47C8-BE19-8B199BCBC46E}" type="slidenum">
              <a:rPr lang="en-IN" smtClean="0"/>
              <a:t>18</a:t>
            </a:fld>
            <a:endParaRPr lang="en-IN"/>
          </a:p>
        </p:txBody>
      </p:sp>
    </p:spTree>
    <p:extLst>
      <p:ext uri="{BB962C8B-B14F-4D97-AF65-F5344CB8AC3E}">
        <p14:creationId xmlns:p14="http://schemas.microsoft.com/office/powerpoint/2010/main" val="266459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Times New Roman" panose="02020603050405020304" pitchFamily="18" charset="0"/>
                <a:ea typeface="Times New Roman" panose="02020603050405020304" pitchFamily="18" charset="0"/>
              </a:rPr>
              <a:t>To improve the production and post-harvest technology in an integrated manner with visible impact to catalyze increased production of millets, the Government has evolved result-oriented strategies </a:t>
            </a:r>
            <a:endParaRPr lang="en-IN" dirty="0"/>
          </a:p>
        </p:txBody>
      </p:sp>
      <p:sp>
        <p:nvSpPr>
          <p:cNvPr id="4" name="Slide Number Placeholder 3"/>
          <p:cNvSpPr>
            <a:spLocks noGrp="1"/>
          </p:cNvSpPr>
          <p:nvPr>
            <p:ph type="sldNum" sz="quarter" idx="5"/>
          </p:nvPr>
        </p:nvSpPr>
        <p:spPr/>
        <p:txBody>
          <a:bodyPr/>
          <a:lstStyle/>
          <a:p>
            <a:fld id="{A25FB84E-B888-47C8-BE19-8B199BCBC46E}" type="slidenum">
              <a:rPr lang="en-IN" smtClean="0"/>
              <a:t>20</a:t>
            </a:fld>
            <a:endParaRPr lang="en-IN"/>
          </a:p>
        </p:txBody>
      </p:sp>
    </p:spTree>
    <p:extLst>
      <p:ext uri="{BB962C8B-B14F-4D97-AF65-F5344CB8AC3E}">
        <p14:creationId xmlns:p14="http://schemas.microsoft.com/office/powerpoint/2010/main" val="87446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Peri-Urban</a:t>
            </a:r>
          </a:p>
          <a:p>
            <a:r>
              <a:rPr lang="en-IN" dirty="0"/>
              <a:t>Urban </a:t>
            </a:r>
          </a:p>
          <a:p>
            <a:r>
              <a:rPr lang="en-IN" dirty="0"/>
              <a:t>Surrounding landscape </a:t>
            </a:r>
          </a:p>
        </p:txBody>
      </p:sp>
      <p:sp>
        <p:nvSpPr>
          <p:cNvPr id="4" name="Slide Number Placeholder 3"/>
          <p:cNvSpPr>
            <a:spLocks noGrp="1"/>
          </p:cNvSpPr>
          <p:nvPr>
            <p:ph type="sldNum" sz="quarter" idx="5"/>
          </p:nvPr>
        </p:nvSpPr>
        <p:spPr/>
        <p:txBody>
          <a:bodyPr/>
          <a:lstStyle/>
          <a:p>
            <a:fld id="{A25FB84E-B888-47C8-BE19-8B199BCBC46E}" type="slidenum">
              <a:rPr lang="en-IN" smtClean="0"/>
              <a:t>26</a:t>
            </a:fld>
            <a:endParaRPr lang="en-IN"/>
          </a:p>
        </p:txBody>
      </p:sp>
    </p:spTree>
    <p:extLst>
      <p:ext uri="{BB962C8B-B14F-4D97-AF65-F5344CB8AC3E}">
        <p14:creationId xmlns:p14="http://schemas.microsoft.com/office/powerpoint/2010/main" val="318092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63A8390-B29E-EF45-990A-2A397AD4A4C1}" type="slidenum">
              <a:rPr lang="fr-FR" smtClean="0"/>
              <a:t>151</a:t>
            </a:fld>
            <a:endParaRPr lang="fr-FR"/>
          </a:p>
        </p:txBody>
      </p:sp>
    </p:spTree>
    <p:extLst>
      <p:ext uri="{BB962C8B-B14F-4D97-AF65-F5344CB8AC3E}">
        <p14:creationId xmlns:p14="http://schemas.microsoft.com/office/powerpoint/2010/main" val="14614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3F600-A237-BA43-B3A1-76FD098A5F2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CDB0D4E-9910-9149-A54B-C88CDE8EFA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BBEEB70-95DD-6845-9E99-816C695C39CD}"/>
              </a:ext>
            </a:extLst>
          </p:cNvPr>
          <p:cNvSpPr>
            <a:spLocks noGrp="1"/>
          </p:cNvSpPr>
          <p:nvPr>
            <p:ph type="dt" sz="half" idx="10"/>
          </p:nvPr>
        </p:nvSpPr>
        <p:spPr/>
        <p:txBody>
          <a:bodyPr/>
          <a:lstStyle/>
          <a:p>
            <a:fld id="{59DD9516-58F8-7B48-A73B-9843844C1BFA}" type="datetime1">
              <a:rPr lang="fr-FR" smtClean="0"/>
              <a:t>29/10/2023</a:t>
            </a:fld>
            <a:endParaRPr lang="fr-FR"/>
          </a:p>
        </p:txBody>
      </p:sp>
      <p:sp>
        <p:nvSpPr>
          <p:cNvPr id="5" name="Espace réservé du pied de page 4">
            <a:extLst>
              <a:ext uri="{FF2B5EF4-FFF2-40B4-BE49-F238E27FC236}">
                <a16:creationId xmlns:a16="http://schemas.microsoft.com/office/drawing/2014/main" id="{606768E5-8BE0-5C4A-8875-B295DF8C7F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059BF7F-2B1F-B245-987B-B14AEF7E92CC}"/>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215450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6391FC-89F5-F043-97C1-83AFC4A34D5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9A324D-DB22-2440-A8CB-A5C25BE2F0DC}"/>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8006341-D942-A047-B42D-871A0131AD29}"/>
              </a:ext>
            </a:extLst>
          </p:cNvPr>
          <p:cNvSpPr>
            <a:spLocks noGrp="1"/>
          </p:cNvSpPr>
          <p:nvPr>
            <p:ph type="dt" sz="half" idx="10"/>
          </p:nvPr>
        </p:nvSpPr>
        <p:spPr/>
        <p:txBody>
          <a:bodyPr/>
          <a:lstStyle/>
          <a:p>
            <a:fld id="{03945758-1F70-F646-A2C6-EB7ED365636C}" type="datetime1">
              <a:rPr lang="fr-FR" smtClean="0"/>
              <a:t>29/10/2023</a:t>
            </a:fld>
            <a:endParaRPr lang="fr-FR"/>
          </a:p>
        </p:txBody>
      </p:sp>
      <p:sp>
        <p:nvSpPr>
          <p:cNvPr id="5" name="Espace réservé du pied de page 4">
            <a:extLst>
              <a:ext uri="{FF2B5EF4-FFF2-40B4-BE49-F238E27FC236}">
                <a16:creationId xmlns:a16="http://schemas.microsoft.com/office/drawing/2014/main" id="{6F73463B-BFD7-6348-96B9-09D8F10B815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053BC7-269A-7A40-BB42-0D48E75E9C5D}"/>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186417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E75F52F-7EA0-DD44-9543-DE26069CC94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D333613-4103-F642-BAFA-482B2503ECE9}"/>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56E5DFF-BDDD-BD43-91C2-6BFE195E6898}"/>
              </a:ext>
            </a:extLst>
          </p:cNvPr>
          <p:cNvSpPr>
            <a:spLocks noGrp="1"/>
          </p:cNvSpPr>
          <p:nvPr>
            <p:ph type="dt" sz="half" idx="10"/>
          </p:nvPr>
        </p:nvSpPr>
        <p:spPr/>
        <p:txBody>
          <a:bodyPr/>
          <a:lstStyle/>
          <a:p>
            <a:fld id="{EC1E9D64-7557-844C-AA61-BAA158E217C8}" type="datetime1">
              <a:rPr lang="fr-FR" smtClean="0"/>
              <a:t>29/10/2023</a:t>
            </a:fld>
            <a:endParaRPr lang="fr-FR"/>
          </a:p>
        </p:txBody>
      </p:sp>
      <p:sp>
        <p:nvSpPr>
          <p:cNvPr id="5" name="Espace réservé du pied de page 4">
            <a:extLst>
              <a:ext uri="{FF2B5EF4-FFF2-40B4-BE49-F238E27FC236}">
                <a16:creationId xmlns:a16="http://schemas.microsoft.com/office/drawing/2014/main" id="{4064CEBE-AC02-3449-B499-9B45895C90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DF8AC7-F2F5-4348-8030-66E17056C1A0}"/>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2971257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5400" b="0"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10/29/23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635359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10/29/23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76792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FFAE4"/>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3144150" y="1"/>
            <a:ext cx="9047849" cy="6857999"/>
          </a:xfrm>
          <a:prstGeom prst="rect">
            <a:avLst/>
          </a:prstGeom>
        </p:spPr>
      </p:pic>
      <p:pic>
        <p:nvPicPr>
          <p:cNvPr id="18" name="bg object 18"/>
          <p:cNvPicPr/>
          <p:nvPr/>
        </p:nvPicPr>
        <p:blipFill>
          <a:blip r:embed="rId3" cstate="print"/>
          <a:stretch>
            <a:fillRect/>
          </a:stretch>
        </p:blipFill>
        <p:spPr>
          <a:xfrm>
            <a:off x="0" y="1"/>
            <a:ext cx="6593260" cy="6857999"/>
          </a:xfrm>
          <a:prstGeom prst="rect">
            <a:avLst/>
          </a:prstGeom>
        </p:spPr>
      </p:pic>
      <p:sp>
        <p:nvSpPr>
          <p:cNvPr id="2" name="Holder 2"/>
          <p:cNvSpPr>
            <a:spLocks noGrp="1"/>
          </p:cNvSpPr>
          <p:nvPr>
            <p:ph type="title"/>
          </p:nvPr>
        </p:nvSpPr>
        <p:spPr/>
        <p:txBody>
          <a:bodyPr lIns="0" tIns="0" rIns="0" bIns="0"/>
          <a:lstStyle>
            <a:lvl1pPr>
              <a:defRPr sz="2333" b="0" i="0">
                <a:solidFill>
                  <a:srgbClr val="4A533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10/29/23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6902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D6ECE1"/>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8447528" y="3013143"/>
            <a:ext cx="3051051" cy="2217020"/>
          </a:xfrm>
          <a:prstGeom prst="rect">
            <a:avLst/>
          </a:prstGeom>
        </p:spPr>
      </p:pic>
      <p:sp>
        <p:nvSpPr>
          <p:cNvPr id="18" name="bg object 18"/>
          <p:cNvSpPr/>
          <p:nvPr/>
        </p:nvSpPr>
        <p:spPr>
          <a:xfrm>
            <a:off x="8439907" y="3005523"/>
            <a:ext cx="3066627" cy="2232236"/>
          </a:xfrm>
          <a:custGeom>
            <a:avLst/>
            <a:gdLst/>
            <a:ahLst/>
            <a:cxnLst/>
            <a:rect l="l" t="t" r="r" b="b"/>
            <a:pathLst>
              <a:path w="4599940" h="3348354">
                <a:moveTo>
                  <a:pt x="0" y="0"/>
                </a:moveTo>
                <a:lnTo>
                  <a:pt x="0" y="3348334"/>
                </a:lnTo>
                <a:lnTo>
                  <a:pt x="4599384" y="3348334"/>
                </a:lnTo>
                <a:lnTo>
                  <a:pt x="4599384" y="0"/>
                </a:lnTo>
                <a:lnTo>
                  <a:pt x="0" y="0"/>
                </a:lnTo>
              </a:path>
            </a:pathLst>
          </a:custGeom>
          <a:ln w="190499">
            <a:solidFill>
              <a:srgbClr val="245B3C"/>
            </a:solidFill>
          </a:ln>
        </p:spPr>
        <p:txBody>
          <a:bodyPr wrap="square" lIns="0" tIns="0" rIns="0" bIns="0" rtlCol="0"/>
          <a:lstStyle/>
          <a:p>
            <a:endParaRPr sz="1200"/>
          </a:p>
        </p:txBody>
      </p:sp>
      <p:pic>
        <p:nvPicPr>
          <p:cNvPr id="19" name="bg object 19"/>
          <p:cNvPicPr/>
          <p:nvPr/>
        </p:nvPicPr>
        <p:blipFill>
          <a:blip r:embed="rId3" cstate="print"/>
          <a:stretch>
            <a:fillRect/>
          </a:stretch>
        </p:blipFill>
        <p:spPr>
          <a:xfrm>
            <a:off x="788453" y="1673233"/>
            <a:ext cx="7133728" cy="4491346"/>
          </a:xfrm>
          <a:prstGeom prst="rect">
            <a:avLst/>
          </a:prstGeom>
        </p:spPr>
      </p:pic>
      <p:sp>
        <p:nvSpPr>
          <p:cNvPr id="20" name="bg object 20"/>
          <p:cNvSpPr/>
          <p:nvPr/>
        </p:nvSpPr>
        <p:spPr>
          <a:xfrm>
            <a:off x="780834" y="1665613"/>
            <a:ext cx="7149253" cy="4506806"/>
          </a:xfrm>
          <a:custGeom>
            <a:avLst/>
            <a:gdLst/>
            <a:ahLst/>
            <a:cxnLst/>
            <a:rect l="l" t="t" r="r" b="b"/>
            <a:pathLst>
              <a:path w="10723880" h="6760209">
                <a:moveTo>
                  <a:pt x="0" y="0"/>
                </a:moveTo>
                <a:lnTo>
                  <a:pt x="0" y="6759772"/>
                </a:lnTo>
                <a:lnTo>
                  <a:pt x="10723363" y="6759772"/>
                </a:lnTo>
                <a:lnTo>
                  <a:pt x="10723363" y="0"/>
                </a:lnTo>
                <a:lnTo>
                  <a:pt x="0" y="0"/>
                </a:lnTo>
              </a:path>
            </a:pathLst>
          </a:custGeom>
          <a:ln w="190499">
            <a:solidFill>
              <a:srgbClr val="245B3C"/>
            </a:solidFill>
          </a:ln>
        </p:spPr>
        <p:txBody>
          <a:bodyPr wrap="square" lIns="0" tIns="0" rIns="0" bIns="0" rtlCol="0"/>
          <a:lstStyle/>
          <a:p>
            <a:endParaRPr sz="1200"/>
          </a:p>
        </p:txBody>
      </p:sp>
      <p:sp>
        <p:nvSpPr>
          <p:cNvPr id="21" name="bg object 21"/>
          <p:cNvSpPr/>
          <p:nvPr/>
        </p:nvSpPr>
        <p:spPr>
          <a:xfrm>
            <a:off x="0" y="0"/>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2" name="Holder 2"/>
          <p:cNvSpPr>
            <a:spLocks noGrp="1"/>
          </p:cNvSpPr>
          <p:nvPr>
            <p:ph type="ctrTitle"/>
          </p:nvPr>
        </p:nvSpPr>
        <p:spPr>
          <a:xfrm>
            <a:off x="191260" y="59725"/>
            <a:ext cx="11627273" cy="364652"/>
          </a:xfrm>
          <a:prstGeom prst="rect">
            <a:avLst/>
          </a:prstGeom>
        </p:spPr>
        <p:txBody>
          <a:bodyPr wrap="square" lIns="0" tIns="0" rIns="0" bIns="0">
            <a:spAutoFit/>
          </a:bodyPr>
          <a:lstStyle>
            <a:lvl1pPr>
              <a:defRPr sz="2633" b="0" i="0">
                <a:solidFill>
                  <a:srgbClr val="FF904D"/>
                </a:solidFill>
                <a:latin typeface="Arial"/>
                <a:cs typeface="Arial"/>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10/29/23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139636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A4DCE-EFBF-314C-9C8D-E4954DD6A0D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E90102B-D357-3F48-A116-ADBCA71EBACA}"/>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784CF89-3EDE-D344-8337-40D2672228C5}"/>
              </a:ext>
            </a:extLst>
          </p:cNvPr>
          <p:cNvSpPr>
            <a:spLocks noGrp="1"/>
          </p:cNvSpPr>
          <p:nvPr>
            <p:ph type="dt" sz="half" idx="10"/>
          </p:nvPr>
        </p:nvSpPr>
        <p:spPr/>
        <p:txBody>
          <a:bodyPr/>
          <a:lstStyle/>
          <a:p>
            <a:fld id="{A0869E1F-899B-B749-A5DE-196B90032E84}" type="datetime1">
              <a:rPr lang="fr-FR" smtClean="0"/>
              <a:t>29/10/2023</a:t>
            </a:fld>
            <a:endParaRPr lang="fr-FR"/>
          </a:p>
        </p:txBody>
      </p:sp>
      <p:sp>
        <p:nvSpPr>
          <p:cNvPr id="5" name="Espace réservé du pied de page 4">
            <a:extLst>
              <a:ext uri="{FF2B5EF4-FFF2-40B4-BE49-F238E27FC236}">
                <a16:creationId xmlns:a16="http://schemas.microsoft.com/office/drawing/2014/main" id="{52D98B43-9C31-BF45-8CAA-1D98542EEF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B9124C-191F-C642-822D-E78847852E81}"/>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416735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AE97B9-4724-D04A-810E-F3E818C3375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0410EE6-9CB5-7245-9AA9-57208992AF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8958FD0-55C0-134F-AFFB-03FD31131869}"/>
              </a:ext>
            </a:extLst>
          </p:cNvPr>
          <p:cNvSpPr>
            <a:spLocks noGrp="1"/>
          </p:cNvSpPr>
          <p:nvPr>
            <p:ph type="dt" sz="half" idx="10"/>
          </p:nvPr>
        </p:nvSpPr>
        <p:spPr/>
        <p:txBody>
          <a:bodyPr/>
          <a:lstStyle/>
          <a:p>
            <a:fld id="{802BC8DA-685F-D042-9D79-326EC7EDAC8D}" type="datetime1">
              <a:rPr lang="fr-FR" smtClean="0"/>
              <a:t>29/10/2023</a:t>
            </a:fld>
            <a:endParaRPr lang="fr-FR"/>
          </a:p>
        </p:txBody>
      </p:sp>
      <p:sp>
        <p:nvSpPr>
          <p:cNvPr id="5" name="Espace réservé du pied de page 4">
            <a:extLst>
              <a:ext uri="{FF2B5EF4-FFF2-40B4-BE49-F238E27FC236}">
                <a16:creationId xmlns:a16="http://schemas.microsoft.com/office/drawing/2014/main" id="{E530EE5E-F877-4546-ADF4-41F469E682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D92A83-A974-8B4D-A17F-116D2B15C3ED}"/>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118518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B1673-8A38-184B-899B-308F06B2E68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3B3EECE-0419-744A-A31C-5769CD7EA558}"/>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FC69C33-4C13-8840-872D-1C8C01B2031E}"/>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40471223-760F-7646-A2F8-078D827BC8B5}"/>
              </a:ext>
            </a:extLst>
          </p:cNvPr>
          <p:cNvSpPr>
            <a:spLocks noGrp="1"/>
          </p:cNvSpPr>
          <p:nvPr>
            <p:ph type="dt" sz="half" idx="10"/>
          </p:nvPr>
        </p:nvSpPr>
        <p:spPr/>
        <p:txBody>
          <a:bodyPr/>
          <a:lstStyle/>
          <a:p>
            <a:fld id="{3D60023F-DA8F-5944-8547-70FBB711ED58}" type="datetime1">
              <a:rPr lang="fr-FR" smtClean="0"/>
              <a:t>29/10/2023</a:t>
            </a:fld>
            <a:endParaRPr lang="fr-FR"/>
          </a:p>
        </p:txBody>
      </p:sp>
      <p:sp>
        <p:nvSpPr>
          <p:cNvPr id="6" name="Espace réservé du pied de page 5">
            <a:extLst>
              <a:ext uri="{FF2B5EF4-FFF2-40B4-BE49-F238E27FC236}">
                <a16:creationId xmlns:a16="http://schemas.microsoft.com/office/drawing/2014/main" id="{EF63A41C-1543-224A-91DF-14779A9CD99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0C87642-E0AB-0C48-B6FA-91D595C82C85}"/>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1715631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65A458-C4A6-E34F-9C14-52080B748E7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07B1C22-861D-7242-A0C2-F8ED94374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54BEEE9-E6F0-7346-8319-A30BDD9B6B06}"/>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0BA1272-E874-CB47-84EC-A985EE728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DFFA8D27-9F3B-4C49-990D-57C9CDF6EDAC}"/>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B3E6A89F-0944-EA4E-A1DA-57EF64E6E068}"/>
              </a:ext>
            </a:extLst>
          </p:cNvPr>
          <p:cNvSpPr>
            <a:spLocks noGrp="1"/>
          </p:cNvSpPr>
          <p:nvPr>
            <p:ph type="dt" sz="half" idx="10"/>
          </p:nvPr>
        </p:nvSpPr>
        <p:spPr/>
        <p:txBody>
          <a:bodyPr/>
          <a:lstStyle/>
          <a:p>
            <a:fld id="{B988866C-D3AB-D64A-8771-2BCD5C9B74DE}" type="datetime1">
              <a:rPr lang="fr-FR" smtClean="0"/>
              <a:t>29/10/2023</a:t>
            </a:fld>
            <a:endParaRPr lang="fr-FR"/>
          </a:p>
        </p:txBody>
      </p:sp>
      <p:sp>
        <p:nvSpPr>
          <p:cNvPr id="8" name="Espace réservé du pied de page 7">
            <a:extLst>
              <a:ext uri="{FF2B5EF4-FFF2-40B4-BE49-F238E27FC236}">
                <a16:creationId xmlns:a16="http://schemas.microsoft.com/office/drawing/2014/main" id="{3CC9CC0F-A655-AE4A-9307-B1D9AD8E197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2BDF25F-255F-DC41-8C51-A1C629C9D1B4}"/>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133513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2EDA37-C327-2145-A4AD-D07933DC2FC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F1C878B-FFE8-0B4C-85ED-7038131B9699}"/>
              </a:ext>
            </a:extLst>
          </p:cNvPr>
          <p:cNvSpPr>
            <a:spLocks noGrp="1"/>
          </p:cNvSpPr>
          <p:nvPr>
            <p:ph type="dt" sz="half" idx="10"/>
          </p:nvPr>
        </p:nvSpPr>
        <p:spPr/>
        <p:txBody>
          <a:bodyPr/>
          <a:lstStyle/>
          <a:p>
            <a:fld id="{5180958E-323B-B543-87FE-24AACC83CE2D}" type="datetime1">
              <a:rPr lang="fr-FR" smtClean="0"/>
              <a:t>29/10/2023</a:t>
            </a:fld>
            <a:endParaRPr lang="fr-FR"/>
          </a:p>
        </p:txBody>
      </p:sp>
      <p:sp>
        <p:nvSpPr>
          <p:cNvPr id="4" name="Espace réservé du pied de page 3">
            <a:extLst>
              <a:ext uri="{FF2B5EF4-FFF2-40B4-BE49-F238E27FC236}">
                <a16:creationId xmlns:a16="http://schemas.microsoft.com/office/drawing/2014/main" id="{BDBADC1C-969E-864B-9BC4-8D77338327B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2F7E607-0A93-2741-A3C4-16EC3F5E5581}"/>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181361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EA39E6F-ABE9-AF4C-BC29-D67606B89E68}"/>
              </a:ext>
            </a:extLst>
          </p:cNvPr>
          <p:cNvSpPr>
            <a:spLocks noGrp="1"/>
          </p:cNvSpPr>
          <p:nvPr>
            <p:ph type="dt" sz="half" idx="10"/>
          </p:nvPr>
        </p:nvSpPr>
        <p:spPr/>
        <p:txBody>
          <a:bodyPr/>
          <a:lstStyle/>
          <a:p>
            <a:fld id="{64DF6AEC-47E6-B343-807D-8BD848D5808A}" type="datetime1">
              <a:rPr lang="fr-FR" smtClean="0"/>
              <a:t>29/10/2023</a:t>
            </a:fld>
            <a:endParaRPr lang="fr-FR"/>
          </a:p>
        </p:txBody>
      </p:sp>
      <p:sp>
        <p:nvSpPr>
          <p:cNvPr id="3" name="Espace réservé du pied de page 2">
            <a:extLst>
              <a:ext uri="{FF2B5EF4-FFF2-40B4-BE49-F238E27FC236}">
                <a16:creationId xmlns:a16="http://schemas.microsoft.com/office/drawing/2014/main" id="{BCA2DCFD-80D9-4840-A80F-EB5831CD01F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F741AAF-27FE-6248-A9B2-2EC1300B0567}"/>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360076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C7CD4-F271-5749-A5D9-C929140965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E150111-1158-3B46-A25B-33E5DE48B0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9B53EB8F-EE95-8B42-A264-B2647F9EC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C6A18F2-32C4-244B-97A7-3988EF14369E}"/>
              </a:ext>
            </a:extLst>
          </p:cNvPr>
          <p:cNvSpPr>
            <a:spLocks noGrp="1"/>
          </p:cNvSpPr>
          <p:nvPr>
            <p:ph type="dt" sz="half" idx="10"/>
          </p:nvPr>
        </p:nvSpPr>
        <p:spPr/>
        <p:txBody>
          <a:bodyPr/>
          <a:lstStyle/>
          <a:p>
            <a:fld id="{3E7E7786-6713-1340-918E-AFF069E096DA}" type="datetime1">
              <a:rPr lang="fr-FR" smtClean="0"/>
              <a:t>29/10/2023</a:t>
            </a:fld>
            <a:endParaRPr lang="fr-FR"/>
          </a:p>
        </p:txBody>
      </p:sp>
      <p:sp>
        <p:nvSpPr>
          <p:cNvPr id="6" name="Espace réservé du pied de page 5">
            <a:extLst>
              <a:ext uri="{FF2B5EF4-FFF2-40B4-BE49-F238E27FC236}">
                <a16:creationId xmlns:a16="http://schemas.microsoft.com/office/drawing/2014/main" id="{443AF08A-15CF-1648-B2B0-36814E82E6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6D3ABFB-A014-464E-A5FF-F0B9518DB456}"/>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988631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8A3A6C-7712-174F-8197-8632D129D7F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DDF3A19-6717-B949-BDAF-9736F3EA94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D8C98C4-578A-0C44-9CF5-C798858F0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C736026-782C-5447-9748-07AB048A494C}"/>
              </a:ext>
            </a:extLst>
          </p:cNvPr>
          <p:cNvSpPr>
            <a:spLocks noGrp="1"/>
          </p:cNvSpPr>
          <p:nvPr>
            <p:ph type="dt" sz="half" idx="10"/>
          </p:nvPr>
        </p:nvSpPr>
        <p:spPr/>
        <p:txBody>
          <a:bodyPr/>
          <a:lstStyle/>
          <a:p>
            <a:fld id="{77FC69DA-AB80-B441-AB41-24EA1DCB0E05}" type="datetime1">
              <a:rPr lang="fr-FR" smtClean="0"/>
              <a:t>29/10/2023</a:t>
            </a:fld>
            <a:endParaRPr lang="fr-FR"/>
          </a:p>
        </p:txBody>
      </p:sp>
      <p:sp>
        <p:nvSpPr>
          <p:cNvPr id="6" name="Espace réservé du pied de page 5">
            <a:extLst>
              <a:ext uri="{FF2B5EF4-FFF2-40B4-BE49-F238E27FC236}">
                <a16:creationId xmlns:a16="http://schemas.microsoft.com/office/drawing/2014/main" id="{05E446C8-4F12-8747-8F48-BF19C579128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0A8E3A-3A9A-E44A-9750-894BF6B914FD}"/>
              </a:ext>
            </a:extLst>
          </p:cNvPr>
          <p:cNvSpPr>
            <a:spLocks noGrp="1"/>
          </p:cNvSpPr>
          <p:nvPr>
            <p:ph type="sldNum" sz="quarter" idx="12"/>
          </p:nvPr>
        </p:nvSpPr>
        <p:spPr/>
        <p:txBody>
          <a:bodyPr/>
          <a:lstStyle/>
          <a:p>
            <a:fld id="{D6921328-5E36-6648-97BA-ADD1320018C7}" type="slidenum">
              <a:rPr lang="fr-FR" smtClean="0"/>
              <a:t>‹N°›</a:t>
            </a:fld>
            <a:endParaRPr lang="fr-FR"/>
          </a:p>
        </p:txBody>
      </p:sp>
    </p:spTree>
    <p:extLst>
      <p:ext uri="{BB962C8B-B14F-4D97-AF65-F5344CB8AC3E}">
        <p14:creationId xmlns:p14="http://schemas.microsoft.com/office/powerpoint/2010/main" val="398907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D893AAA-84A9-0A47-A08E-DA4B5B2A4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0889F4B-8C32-E04F-9DF9-30CA7D4C3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4250631-0DAF-8040-96AD-366ED384D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B6026-45CD-3844-83D5-A4FD72902925}" type="datetime1">
              <a:rPr lang="fr-FR" smtClean="0"/>
              <a:t>29/10/2023</a:t>
            </a:fld>
            <a:endParaRPr lang="fr-FR"/>
          </a:p>
        </p:txBody>
      </p:sp>
      <p:sp>
        <p:nvSpPr>
          <p:cNvPr id="5" name="Espace réservé du pied de page 4">
            <a:extLst>
              <a:ext uri="{FF2B5EF4-FFF2-40B4-BE49-F238E27FC236}">
                <a16:creationId xmlns:a16="http://schemas.microsoft.com/office/drawing/2014/main" id="{B7033FCB-3364-C443-AFA9-3DD3876E5E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45649B0-5402-384E-8429-3F9EA39DC6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21328-5E36-6648-97BA-ADD1320018C7}" type="slidenum">
              <a:rPr lang="fr-FR" smtClean="0"/>
              <a:t>‹N°›</a:t>
            </a:fld>
            <a:endParaRPr lang="fr-FR"/>
          </a:p>
        </p:txBody>
      </p:sp>
    </p:spTree>
    <p:extLst>
      <p:ext uri="{BB962C8B-B14F-4D97-AF65-F5344CB8AC3E}">
        <p14:creationId xmlns:p14="http://schemas.microsoft.com/office/powerpoint/2010/main" val="2293050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www.fao.org/millets-2023/en" TargetMode="External"/><Relationship Id="rId2" Type="http://schemas.openxmlformats.org/officeDocument/2006/relationships/hyperlink" Target="http://www.dhan.org/" TargetMode="External"/><Relationship Id="rId1" Type="http://schemas.openxmlformats.org/officeDocument/2006/relationships/slideLayout" Target="../slideLayouts/slideLayout2.xml"/><Relationship Id="rId4" Type="http://schemas.openxmlformats.org/officeDocument/2006/relationships/hyperlink" Target="http://www.fao.org/3/cc3253en/cc3253en.pdf"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2.xml"/><Relationship Id="rId4" Type="http://schemas.openxmlformats.org/officeDocument/2006/relationships/image" Target="../media/image166.jpg"/></Relationships>
</file>

<file path=ppt/slides/_rels/slide115.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2.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2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13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134.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8.jpeg"/><Relationship Id="rId7" Type="http://schemas.openxmlformats.org/officeDocument/2006/relationships/image" Target="../media/image202.jpeg"/><Relationship Id="rId2" Type="http://schemas.openxmlformats.org/officeDocument/2006/relationships/image" Target="../media/image197.jpeg"/><Relationship Id="rId1" Type="http://schemas.openxmlformats.org/officeDocument/2006/relationships/slideLayout" Target="../slideLayouts/slideLayout7.xml"/><Relationship Id="rId6" Type="http://schemas.openxmlformats.org/officeDocument/2006/relationships/image" Target="../media/image201.jpeg"/><Relationship Id="rId5" Type="http://schemas.openxmlformats.org/officeDocument/2006/relationships/image" Target="../media/image200.jpeg"/><Relationship Id="rId10" Type="http://schemas.openxmlformats.org/officeDocument/2006/relationships/image" Target="../media/image205.jpeg"/><Relationship Id="rId4" Type="http://schemas.openxmlformats.org/officeDocument/2006/relationships/image" Target="../media/image199.jpeg"/><Relationship Id="rId9" Type="http://schemas.openxmlformats.org/officeDocument/2006/relationships/image" Target="../media/image204.jpeg"/></Relationships>
</file>

<file path=ppt/slides/_rels/slide135.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7.jpeg"/><Relationship Id="rId7" Type="http://schemas.openxmlformats.org/officeDocument/2006/relationships/image" Target="../media/image211.jpeg"/><Relationship Id="rId2" Type="http://schemas.openxmlformats.org/officeDocument/2006/relationships/image" Target="../media/image206.jpeg"/><Relationship Id="rId1" Type="http://schemas.openxmlformats.org/officeDocument/2006/relationships/slideLayout" Target="../slideLayouts/slideLayout7.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 Id="rId9" Type="http://schemas.openxmlformats.org/officeDocument/2006/relationships/image" Target="../media/image21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214.jpe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13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 Id="rId5" Type="http://schemas.openxmlformats.org/officeDocument/2006/relationships/image" Target="../media/image219.jpeg"/><Relationship Id="rId4" Type="http://schemas.openxmlformats.org/officeDocument/2006/relationships/image" Target="../media/image218.jpeg"/></Relationships>
</file>

<file path=ppt/slides/_rels/slide13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139.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image" Target="../media/image225.jpeg"/><Relationship Id="rId1" Type="http://schemas.openxmlformats.org/officeDocument/2006/relationships/slideLayout" Target="../slideLayouts/slideLayout7.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238.jpeg"/></Relationships>
</file>

<file path=ppt/slides/_rels/slide15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6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8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jpg"/><Relationship Id="rId1" Type="http://schemas.openxmlformats.org/officeDocument/2006/relationships/slideLayout" Target="../slideLayouts/slideLayout1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8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atamil.centraider.org/"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xml"/><Relationship Id="rId4" Type="http://schemas.openxmlformats.org/officeDocument/2006/relationships/image" Target="../media/image14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9000" b="-9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443EFC8-5F41-7F4A-BAA6-FF66F7123819}"/>
              </a:ext>
            </a:extLst>
          </p:cNvPr>
          <p:cNvSpPr txBox="1"/>
          <p:nvPr/>
        </p:nvSpPr>
        <p:spPr>
          <a:xfrm>
            <a:off x="3442582" y="133815"/>
            <a:ext cx="5306837" cy="954107"/>
          </a:xfrm>
          <a:prstGeom prst="rect">
            <a:avLst/>
          </a:prstGeom>
          <a:noFill/>
        </p:spPr>
        <p:txBody>
          <a:bodyPr wrap="none" rtlCol="0">
            <a:spAutoFit/>
          </a:bodyPr>
          <a:lstStyle/>
          <a:p>
            <a:pPr algn="ctr"/>
            <a:r>
              <a:rPr lang="fr-FR" sz="2800" b="1" dirty="0">
                <a:ln>
                  <a:solidFill>
                    <a:sysClr val="windowText" lastClr="000000"/>
                  </a:solidFill>
                </a:ln>
                <a:solidFill>
                  <a:schemeClr val="bg1"/>
                </a:solidFill>
              </a:rPr>
              <a:t>Programme de recherche PATAMIL</a:t>
            </a:r>
          </a:p>
          <a:p>
            <a:pPr algn="ctr"/>
            <a:r>
              <a:rPr lang="fr-FR" sz="2800" b="1" dirty="0">
                <a:ln>
                  <a:solidFill>
                    <a:sysClr val="windowText" lastClr="000000"/>
                  </a:solidFill>
                </a:ln>
                <a:solidFill>
                  <a:schemeClr val="bg1"/>
                </a:solidFill>
              </a:rPr>
              <a:t>UFR LLH Orléans, 18 octobre 2023</a:t>
            </a:r>
          </a:p>
        </p:txBody>
      </p:sp>
      <p:pic>
        <p:nvPicPr>
          <p:cNvPr id="7" name="Image 6">
            <a:extLst>
              <a:ext uri="{FF2B5EF4-FFF2-40B4-BE49-F238E27FC236}">
                <a16:creationId xmlns:a16="http://schemas.microsoft.com/office/drawing/2014/main" id="{BFAD45C6-C687-BA47-870D-083839A370CF}"/>
              </a:ext>
            </a:extLst>
          </p:cNvPr>
          <p:cNvPicPr>
            <a:picLocks noChangeAspect="1"/>
          </p:cNvPicPr>
          <p:nvPr/>
        </p:nvPicPr>
        <p:blipFill>
          <a:blip r:embed="rId3"/>
          <a:stretch>
            <a:fillRect/>
          </a:stretch>
        </p:blipFill>
        <p:spPr>
          <a:xfrm>
            <a:off x="10009874" y="503147"/>
            <a:ext cx="1812741" cy="1416204"/>
          </a:xfrm>
          <a:prstGeom prst="rect">
            <a:avLst/>
          </a:prstGeom>
        </p:spPr>
      </p:pic>
      <p:pic>
        <p:nvPicPr>
          <p:cNvPr id="9" name="Image 8">
            <a:extLst>
              <a:ext uri="{FF2B5EF4-FFF2-40B4-BE49-F238E27FC236}">
                <a16:creationId xmlns:a16="http://schemas.microsoft.com/office/drawing/2014/main" id="{1D5D36C2-42B7-5443-8327-A23CC808FDFE}"/>
              </a:ext>
            </a:extLst>
          </p:cNvPr>
          <p:cNvPicPr>
            <a:picLocks noChangeAspect="1"/>
          </p:cNvPicPr>
          <p:nvPr/>
        </p:nvPicPr>
        <p:blipFill>
          <a:blip r:embed="rId4"/>
          <a:stretch>
            <a:fillRect/>
          </a:stretch>
        </p:blipFill>
        <p:spPr>
          <a:xfrm>
            <a:off x="5387897" y="5330280"/>
            <a:ext cx="1416205" cy="1416205"/>
          </a:xfrm>
          <a:prstGeom prst="rect">
            <a:avLst/>
          </a:prstGeom>
        </p:spPr>
      </p:pic>
      <p:pic>
        <p:nvPicPr>
          <p:cNvPr id="11" name="Image 10">
            <a:extLst>
              <a:ext uri="{FF2B5EF4-FFF2-40B4-BE49-F238E27FC236}">
                <a16:creationId xmlns:a16="http://schemas.microsoft.com/office/drawing/2014/main" id="{6296832D-FC65-9F4A-994C-61AFBD103E93}"/>
              </a:ext>
            </a:extLst>
          </p:cNvPr>
          <p:cNvPicPr>
            <a:picLocks noChangeAspect="1"/>
          </p:cNvPicPr>
          <p:nvPr/>
        </p:nvPicPr>
        <p:blipFill>
          <a:blip r:embed="rId5"/>
          <a:stretch>
            <a:fillRect/>
          </a:stretch>
        </p:blipFill>
        <p:spPr>
          <a:xfrm>
            <a:off x="8954429" y="5807806"/>
            <a:ext cx="2868186" cy="938679"/>
          </a:xfrm>
          <a:prstGeom prst="rect">
            <a:avLst/>
          </a:prstGeom>
        </p:spPr>
      </p:pic>
      <p:pic>
        <p:nvPicPr>
          <p:cNvPr id="13" name="Image 12">
            <a:extLst>
              <a:ext uri="{FF2B5EF4-FFF2-40B4-BE49-F238E27FC236}">
                <a16:creationId xmlns:a16="http://schemas.microsoft.com/office/drawing/2014/main" id="{14642B25-2D87-DB4B-A5D2-9B4DB10211F0}"/>
              </a:ext>
            </a:extLst>
          </p:cNvPr>
          <p:cNvPicPr>
            <a:picLocks noChangeAspect="1"/>
          </p:cNvPicPr>
          <p:nvPr/>
        </p:nvPicPr>
        <p:blipFill>
          <a:blip r:embed="rId6"/>
          <a:stretch>
            <a:fillRect/>
          </a:stretch>
        </p:blipFill>
        <p:spPr>
          <a:xfrm>
            <a:off x="381800" y="503147"/>
            <a:ext cx="1066800" cy="3213100"/>
          </a:xfrm>
          <a:prstGeom prst="rect">
            <a:avLst/>
          </a:prstGeom>
        </p:spPr>
      </p:pic>
      <p:pic>
        <p:nvPicPr>
          <p:cNvPr id="3" name="Image 2">
            <a:extLst>
              <a:ext uri="{FF2B5EF4-FFF2-40B4-BE49-F238E27FC236}">
                <a16:creationId xmlns:a16="http://schemas.microsoft.com/office/drawing/2014/main" id="{9974D367-13B0-CC45-87F0-12DC0CE02235}"/>
              </a:ext>
            </a:extLst>
          </p:cNvPr>
          <p:cNvPicPr>
            <a:picLocks noChangeAspect="1"/>
          </p:cNvPicPr>
          <p:nvPr/>
        </p:nvPicPr>
        <p:blipFill>
          <a:blip r:embed="rId7"/>
          <a:stretch>
            <a:fillRect/>
          </a:stretch>
        </p:blipFill>
        <p:spPr>
          <a:xfrm>
            <a:off x="381800" y="5330279"/>
            <a:ext cx="1712814" cy="1416205"/>
          </a:xfrm>
          <a:prstGeom prst="rect">
            <a:avLst/>
          </a:prstGeom>
        </p:spPr>
      </p:pic>
      <p:sp>
        <p:nvSpPr>
          <p:cNvPr id="10" name="Rectangle 9">
            <a:extLst>
              <a:ext uri="{FF2B5EF4-FFF2-40B4-BE49-F238E27FC236}">
                <a16:creationId xmlns:a16="http://schemas.microsoft.com/office/drawing/2014/main" id="{D5C3B6F2-3F0E-BD4C-A7EC-B282D99EDF72}"/>
              </a:ext>
            </a:extLst>
          </p:cNvPr>
          <p:cNvSpPr/>
          <p:nvPr/>
        </p:nvSpPr>
        <p:spPr>
          <a:xfrm>
            <a:off x="3252777" y="2672560"/>
            <a:ext cx="7102650" cy="1754326"/>
          </a:xfrm>
          <a:prstGeom prst="rect">
            <a:avLst/>
          </a:prstGeom>
        </p:spPr>
        <p:txBody>
          <a:bodyPr wrap="none">
            <a:spAutoFit/>
          </a:bodyPr>
          <a:lstStyle/>
          <a:p>
            <a:pPr algn="ctr"/>
            <a:r>
              <a:rPr lang="fr-FR" sz="5400" b="1" dirty="0">
                <a:ln>
                  <a:solidFill>
                    <a:sysClr val="windowText" lastClr="000000"/>
                  </a:solidFill>
                </a:ln>
                <a:solidFill>
                  <a:schemeClr val="bg1"/>
                </a:solidFill>
                <a:effectLst/>
              </a:rPr>
              <a:t>Séminaire à mi parcours</a:t>
            </a:r>
          </a:p>
          <a:p>
            <a:pPr algn="ctr"/>
            <a:r>
              <a:rPr lang="fr-FR" sz="5400" b="1" dirty="0" err="1">
                <a:ln>
                  <a:solidFill>
                    <a:sysClr val="windowText" lastClr="000000"/>
                  </a:solidFill>
                </a:ln>
                <a:solidFill>
                  <a:schemeClr val="bg1"/>
                </a:solidFill>
              </a:rPr>
              <a:t>Mid</a:t>
            </a:r>
            <a:r>
              <a:rPr lang="fr-FR" sz="5400" b="1" dirty="0">
                <a:ln>
                  <a:solidFill>
                    <a:sysClr val="windowText" lastClr="000000"/>
                  </a:solidFill>
                </a:ln>
                <a:solidFill>
                  <a:schemeClr val="bg1"/>
                </a:solidFill>
              </a:rPr>
              <a:t> </a:t>
            </a:r>
            <a:r>
              <a:rPr lang="fr-FR" sz="5400" b="1" dirty="0" err="1">
                <a:ln>
                  <a:solidFill>
                    <a:sysClr val="windowText" lastClr="000000"/>
                  </a:solidFill>
                </a:ln>
                <a:solidFill>
                  <a:schemeClr val="bg1"/>
                </a:solidFill>
              </a:rPr>
              <a:t>Term</a:t>
            </a:r>
            <a:r>
              <a:rPr lang="fr-FR" sz="5400" b="1" dirty="0">
                <a:ln>
                  <a:solidFill>
                    <a:sysClr val="windowText" lastClr="000000"/>
                  </a:solidFill>
                </a:ln>
                <a:solidFill>
                  <a:schemeClr val="bg1"/>
                </a:solidFill>
              </a:rPr>
              <a:t> Meeting</a:t>
            </a:r>
            <a:endParaRPr lang="fr-FR" sz="5400" b="1" dirty="0">
              <a:ln>
                <a:solidFill>
                  <a:sysClr val="windowText" lastClr="000000"/>
                </a:solidFill>
              </a:ln>
              <a:solidFill>
                <a:schemeClr val="bg1"/>
              </a:solidFill>
              <a:effectLst/>
            </a:endParaRPr>
          </a:p>
        </p:txBody>
      </p:sp>
    </p:spTree>
    <p:extLst>
      <p:ext uri="{BB962C8B-B14F-4D97-AF65-F5344CB8AC3E}">
        <p14:creationId xmlns:p14="http://schemas.microsoft.com/office/powerpoint/2010/main" val="269415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17C83E6-807B-BD83-24C0-8EAA2DCEEC21}"/>
              </a:ext>
            </a:extLst>
          </p:cNvPr>
          <p:cNvSpPr txBox="1"/>
          <p:nvPr/>
        </p:nvSpPr>
        <p:spPr>
          <a:xfrm>
            <a:off x="658905" y="101431"/>
            <a:ext cx="10213041" cy="461665"/>
          </a:xfrm>
          <a:prstGeom prst="rect">
            <a:avLst/>
          </a:prstGeom>
          <a:noFill/>
        </p:spPr>
        <p:txBody>
          <a:bodyPr wrap="square">
            <a:spAutoFit/>
          </a:bodyPr>
          <a:lstStyle/>
          <a:p>
            <a:r>
              <a:rPr lang="en-GB" sz="2400" b="1" dirty="0">
                <a:solidFill>
                  <a:srgbClr val="444444"/>
                </a:solidFill>
                <a:cs typeface="Arial" panose="020B0604020202020204" pitchFamily="34" charset="0"/>
              </a:rPr>
              <a:t>3. Presentation of some of the works done by the students and/or researchers. </a:t>
            </a:r>
            <a:endParaRPr lang="fr-FR" sz="2400" dirty="0"/>
          </a:p>
        </p:txBody>
      </p:sp>
      <p:pic>
        <p:nvPicPr>
          <p:cNvPr id="7" name="Image 6">
            <a:extLst>
              <a:ext uri="{FF2B5EF4-FFF2-40B4-BE49-F238E27FC236}">
                <a16:creationId xmlns:a16="http://schemas.microsoft.com/office/drawing/2014/main" id="{DC0912EB-B002-D7FE-1940-7EFC0F09CF1E}"/>
              </a:ext>
            </a:extLst>
          </p:cNvPr>
          <p:cNvPicPr>
            <a:picLocks noChangeAspect="1"/>
          </p:cNvPicPr>
          <p:nvPr/>
        </p:nvPicPr>
        <p:blipFill>
          <a:blip r:embed="rId3"/>
          <a:stretch>
            <a:fillRect/>
          </a:stretch>
        </p:blipFill>
        <p:spPr>
          <a:xfrm>
            <a:off x="1660711" y="800099"/>
            <a:ext cx="7772400" cy="4371975"/>
          </a:xfrm>
          <a:prstGeom prst="rect">
            <a:avLst/>
          </a:prstGeom>
        </p:spPr>
      </p:pic>
      <p:sp>
        <p:nvSpPr>
          <p:cNvPr id="10" name="ZoneTexte 9">
            <a:extLst>
              <a:ext uri="{FF2B5EF4-FFF2-40B4-BE49-F238E27FC236}">
                <a16:creationId xmlns:a16="http://schemas.microsoft.com/office/drawing/2014/main" id="{4C7F7677-9D95-C23B-C52F-EB3924CD4682}"/>
              </a:ext>
            </a:extLst>
          </p:cNvPr>
          <p:cNvSpPr txBox="1"/>
          <p:nvPr/>
        </p:nvSpPr>
        <p:spPr>
          <a:xfrm>
            <a:off x="658905" y="6057901"/>
            <a:ext cx="9702054" cy="646331"/>
          </a:xfrm>
          <a:prstGeom prst="rect">
            <a:avLst/>
          </a:prstGeom>
          <a:noFill/>
        </p:spPr>
        <p:txBody>
          <a:bodyPr wrap="square">
            <a:spAutoFit/>
          </a:bodyPr>
          <a:lstStyle/>
          <a:p>
            <a:r>
              <a:rPr lang="en-GB" b="1" i="0" u="none" strike="noStrike" dirty="0">
                <a:solidFill>
                  <a:srgbClr val="000000"/>
                </a:solidFill>
                <a:effectLst/>
              </a:rPr>
              <a:t>In order of appearance: Ms Manjubarkavi, </a:t>
            </a:r>
            <a:r>
              <a:rPr lang="en-GB" b="1" i="0" u="none" strike="noStrike" dirty="0" err="1">
                <a:solidFill>
                  <a:srgbClr val="000000"/>
                </a:solidFill>
                <a:effectLst/>
              </a:rPr>
              <a:t>Maeva</a:t>
            </a:r>
            <a:r>
              <a:rPr lang="en-GB" b="1" i="0" u="none" strike="noStrike" dirty="0">
                <a:solidFill>
                  <a:srgbClr val="000000"/>
                </a:solidFill>
                <a:effectLst/>
              </a:rPr>
              <a:t> </a:t>
            </a:r>
            <a:r>
              <a:rPr lang="en-GB" b="1" i="0" u="none" strike="noStrike" dirty="0" err="1">
                <a:solidFill>
                  <a:srgbClr val="000000"/>
                </a:solidFill>
                <a:effectLst/>
              </a:rPr>
              <a:t>Rzegoczan</a:t>
            </a:r>
            <a:r>
              <a:rPr lang="en-GB" b="1" i="0" u="none" strike="noStrike" dirty="0">
                <a:solidFill>
                  <a:srgbClr val="000000"/>
                </a:solidFill>
                <a:effectLst/>
              </a:rPr>
              <a:t> and </a:t>
            </a:r>
            <a:r>
              <a:rPr lang="en-GB" b="1" i="0" u="none" strike="noStrike" dirty="0" err="1">
                <a:solidFill>
                  <a:srgbClr val="000000"/>
                </a:solidFill>
                <a:effectLst/>
              </a:rPr>
              <a:t>Noémie</a:t>
            </a:r>
            <a:r>
              <a:rPr lang="en-GB" b="1" i="0" u="none" strike="noStrike" dirty="0">
                <a:solidFill>
                  <a:srgbClr val="000000"/>
                </a:solidFill>
                <a:effectLst/>
              </a:rPr>
              <a:t> </a:t>
            </a:r>
            <a:r>
              <a:rPr lang="en-GB" b="1" i="0" u="none" strike="noStrike" dirty="0" err="1">
                <a:solidFill>
                  <a:srgbClr val="000000"/>
                </a:solidFill>
                <a:effectLst/>
              </a:rPr>
              <a:t>Atek</a:t>
            </a:r>
            <a:r>
              <a:rPr lang="en-GB" b="1" i="0" u="none" strike="noStrike" dirty="0">
                <a:solidFill>
                  <a:srgbClr val="000000"/>
                </a:solidFill>
                <a:effectLst/>
              </a:rPr>
              <a:t>, Frédéric Landy, Dhan Foundation / </a:t>
            </a:r>
            <a:r>
              <a:rPr lang="en-GB" b="1" i="0" u="none" strike="noStrike" dirty="0" err="1">
                <a:solidFill>
                  <a:srgbClr val="000000"/>
                </a:solidFill>
                <a:effectLst/>
              </a:rPr>
              <a:t>Béatrice</a:t>
            </a:r>
            <a:r>
              <a:rPr lang="en-GB" b="1" i="0" u="none" strike="noStrike" dirty="0">
                <a:solidFill>
                  <a:srgbClr val="000000"/>
                </a:solidFill>
                <a:effectLst/>
              </a:rPr>
              <a:t> Saulnier, Céline Sonnet –LEF... </a:t>
            </a:r>
            <a:r>
              <a:rPr lang="en-GB" b="1" i="0" u="none" strike="noStrike" dirty="0">
                <a:solidFill>
                  <a:srgbClr val="FF0000"/>
                </a:solidFill>
                <a:effectLst/>
              </a:rPr>
              <a:t>A REVOIR fait </a:t>
            </a:r>
            <a:r>
              <a:rPr lang="en-GB" b="1" i="0" u="none" strike="noStrike" dirty="0" err="1">
                <a:solidFill>
                  <a:srgbClr val="FF0000"/>
                </a:solidFill>
                <a:effectLst/>
              </a:rPr>
              <a:t>une</a:t>
            </a:r>
            <a:r>
              <a:rPr lang="en-GB" b="1" i="0" u="none" strike="noStrike" dirty="0">
                <a:solidFill>
                  <a:srgbClr val="FF0000"/>
                </a:solidFill>
                <a:effectLst/>
              </a:rPr>
              <a:t> slide </a:t>
            </a:r>
            <a:r>
              <a:rPr lang="en-GB" b="1" i="0" u="none" strike="noStrike" dirty="0" err="1">
                <a:solidFill>
                  <a:srgbClr val="FF0000"/>
                </a:solidFill>
                <a:effectLst/>
              </a:rPr>
              <a:t>à</a:t>
            </a:r>
            <a:r>
              <a:rPr lang="en-GB" b="1" i="0" u="none" strike="noStrike" dirty="0">
                <a:solidFill>
                  <a:srgbClr val="FF0000"/>
                </a:solidFill>
                <a:effectLst/>
              </a:rPr>
              <a:t> part</a:t>
            </a:r>
            <a:endParaRPr lang="en-GB" b="1" dirty="0"/>
          </a:p>
        </p:txBody>
      </p:sp>
      <p:sp>
        <p:nvSpPr>
          <p:cNvPr id="3" name="ZoneTexte 2">
            <a:extLst>
              <a:ext uri="{FF2B5EF4-FFF2-40B4-BE49-F238E27FC236}">
                <a16:creationId xmlns:a16="http://schemas.microsoft.com/office/drawing/2014/main" id="{6DFC976B-1810-63A6-AC2A-BCC5B63DDD06}"/>
              </a:ext>
            </a:extLst>
          </p:cNvPr>
          <p:cNvSpPr txBox="1"/>
          <p:nvPr/>
        </p:nvSpPr>
        <p:spPr>
          <a:xfrm>
            <a:off x="762886" y="5430321"/>
            <a:ext cx="10858500" cy="646331"/>
          </a:xfrm>
          <a:prstGeom prst="rect">
            <a:avLst/>
          </a:prstGeom>
          <a:noFill/>
        </p:spPr>
        <p:txBody>
          <a:bodyPr wrap="square">
            <a:spAutoFit/>
          </a:bodyPr>
          <a:lstStyle/>
          <a:p>
            <a:r>
              <a:rPr lang="en-GB" b="1" dirty="0">
                <a:solidFill>
                  <a:srgbClr val="000000"/>
                </a:solidFill>
              </a:rPr>
              <a:t>There are two parts to this presentation: the first concerns all the work carried out or in progress in Tamil Nadu, the second is that carried out in the Centre Val de Loire region</a:t>
            </a:r>
            <a:endParaRPr lang="fr-FR" dirty="0"/>
          </a:p>
        </p:txBody>
      </p:sp>
    </p:spTree>
    <p:extLst>
      <p:ext uri="{BB962C8B-B14F-4D97-AF65-F5344CB8AC3E}">
        <p14:creationId xmlns:p14="http://schemas.microsoft.com/office/powerpoint/2010/main" val="880084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5421183" y="1316754"/>
            <a:ext cx="6674273" cy="3814233"/>
            <a:chOff x="8131774" y="1975130"/>
            <a:chExt cx="10011410" cy="5721350"/>
          </a:xfrm>
        </p:grpSpPr>
        <p:pic>
          <p:nvPicPr>
            <p:cNvPr id="4" name="object 4"/>
            <p:cNvPicPr/>
            <p:nvPr/>
          </p:nvPicPr>
          <p:blipFill>
            <a:blip r:embed="rId2" cstate="print"/>
            <a:stretch>
              <a:fillRect/>
            </a:stretch>
          </p:blipFill>
          <p:spPr>
            <a:xfrm>
              <a:off x="8267029" y="2110385"/>
              <a:ext cx="9740429" cy="5450814"/>
            </a:xfrm>
            <a:prstGeom prst="rect">
              <a:avLst/>
            </a:prstGeom>
          </p:spPr>
        </p:pic>
        <p:sp>
          <p:nvSpPr>
            <p:cNvPr id="5" name="object 5"/>
            <p:cNvSpPr/>
            <p:nvPr/>
          </p:nvSpPr>
          <p:spPr>
            <a:xfrm>
              <a:off x="8255599" y="2098955"/>
              <a:ext cx="9763760" cy="5473700"/>
            </a:xfrm>
            <a:custGeom>
              <a:avLst/>
              <a:gdLst/>
              <a:ahLst/>
              <a:cxnLst/>
              <a:rect l="l" t="t" r="r" b="b"/>
              <a:pathLst>
                <a:path w="9763760" h="5473700">
                  <a:moveTo>
                    <a:pt x="0" y="0"/>
                  </a:moveTo>
                  <a:lnTo>
                    <a:pt x="0" y="5473600"/>
                  </a:lnTo>
                  <a:lnTo>
                    <a:pt x="9763273" y="5473600"/>
                  </a:lnTo>
                  <a:lnTo>
                    <a:pt x="9763273" y="0"/>
                  </a:lnTo>
                  <a:lnTo>
                    <a:pt x="0" y="0"/>
                  </a:lnTo>
                </a:path>
              </a:pathLst>
            </a:custGeom>
            <a:ln w="247649">
              <a:solidFill>
                <a:srgbClr val="FD873F"/>
              </a:solidFill>
            </a:ln>
          </p:spPr>
          <p:txBody>
            <a:bodyPr wrap="square" lIns="0" tIns="0" rIns="0" bIns="0" rtlCol="0"/>
            <a:lstStyle/>
            <a:p>
              <a:endParaRPr sz="1200"/>
            </a:p>
          </p:txBody>
        </p:sp>
      </p:grpSp>
      <p:sp>
        <p:nvSpPr>
          <p:cNvPr id="6" name="object 6"/>
          <p:cNvSpPr/>
          <p:nvPr/>
        </p:nvSpPr>
        <p:spPr>
          <a:xfrm>
            <a:off x="246984" y="5693299"/>
            <a:ext cx="405977" cy="405977"/>
          </a:xfrm>
          <a:custGeom>
            <a:avLst/>
            <a:gdLst/>
            <a:ahLst/>
            <a:cxnLst/>
            <a:rect l="l" t="t" r="r" b="b"/>
            <a:pathLst>
              <a:path w="608965" h="608965">
                <a:moveTo>
                  <a:pt x="304205" y="608410"/>
                </a:moveTo>
                <a:lnTo>
                  <a:pt x="0" y="608410"/>
                </a:lnTo>
                <a:lnTo>
                  <a:pt x="304205" y="304205"/>
                </a:lnTo>
                <a:lnTo>
                  <a:pt x="0" y="0"/>
                </a:lnTo>
                <a:lnTo>
                  <a:pt x="304205" y="0"/>
                </a:lnTo>
                <a:lnTo>
                  <a:pt x="608410" y="304205"/>
                </a:lnTo>
                <a:lnTo>
                  <a:pt x="304205" y="608410"/>
                </a:lnTo>
                <a:close/>
              </a:path>
            </a:pathLst>
          </a:custGeom>
          <a:solidFill>
            <a:srgbClr val="FD873F"/>
          </a:solidFill>
        </p:spPr>
        <p:txBody>
          <a:bodyPr wrap="square" lIns="0" tIns="0" rIns="0" bIns="0" rtlCol="0"/>
          <a:lstStyle/>
          <a:p>
            <a:endParaRPr sz="1200"/>
          </a:p>
        </p:txBody>
      </p:sp>
      <p:sp>
        <p:nvSpPr>
          <p:cNvPr id="7" name="object 7"/>
          <p:cNvSpPr txBox="1">
            <a:spLocks noGrp="1"/>
          </p:cNvSpPr>
          <p:nvPr>
            <p:ph type="title"/>
          </p:nvPr>
        </p:nvSpPr>
        <p:spPr>
          <a:xfrm>
            <a:off x="721731" y="67000"/>
            <a:ext cx="10748537" cy="514630"/>
          </a:xfrm>
          <a:prstGeom prst="rect">
            <a:avLst/>
          </a:prstGeom>
        </p:spPr>
        <p:txBody>
          <a:bodyPr vert="horz" wrap="square" lIns="0" tIns="103189" rIns="0" bIns="0" rtlCol="0" anchor="ctr">
            <a:spAutoFit/>
          </a:bodyPr>
          <a:lstStyle/>
          <a:p>
            <a:pPr marL="2136247">
              <a:lnSpc>
                <a:spcPct val="100000"/>
              </a:lnSpc>
              <a:spcBef>
                <a:spcPts val="67"/>
              </a:spcBef>
            </a:pPr>
            <a:r>
              <a:rPr sz="2667" b="1" dirty="0">
                <a:solidFill>
                  <a:srgbClr val="FD873F"/>
                </a:solidFill>
                <a:latin typeface="Arial"/>
                <a:cs typeface="Arial"/>
              </a:rPr>
              <a:t>...</a:t>
            </a:r>
            <a:r>
              <a:rPr sz="2667" b="1" spc="-23" dirty="0">
                <a:solidFill>
                  <a:srgbClr val="FD873F"/>
                </a:solidFill>
                <a:latin typeface="Arial"/>
                <a:cs typeface="Arial"/>
              </a:rPr>
              <a:t> </a:t>
            </a:r>
            <a:r>
              <a:rPr sz="2667" b="1" spc="113" dirty="0">
                <a:solidFill>
                  <a:srgbClr val="FD873F"/>
                </a:solidFill>
                <a:latin typeface="Arial"/>
                <a:cs typeface="Arial"/>
              </a:rPr>
              <a:t>potential</a:t>
            </a:r>
            <a:r>
              <a:rPr sz="2667" b="1" spc="-23" dirty="0">
                <a:solidFill>
                  <a:srgbClr val="FD873F"/>
                </a:solidFill>
                <a:latin typeface="Arial"/>
                <a:cs typeface="Arial"/>
              </a:rPr>
              <a:t> </a:t>
            </a:r>
            <a:r>
              <a:rPr sz="2667" b="1" spc="103" dirty="0">
                <a:solidFill>
                  <a:srgbClr val="FD873F"/>
                </a:solidFill>
                <a:latin typeface="Arial"/>
                <a:cs typeface="Arial"/>
              </a:rPr>
              <a:t>for</a:t>
            </a:r>
            <a:r>
              <a:rPr sz="2667" b="1" spc="-23" dirty="0">
                <a:solidFill>
                  <a:srgbClr val="FD873F"/>
                </a:solidFill>
                <a:latin typeface="Arial"/>
                <a:cs typeface="Arial"/>
              </a:rPr>
              <a:t> </a:t>
            </a:r>
            <a:r>
              <a:rPr sz="2667" b="1" spc="97" dirty="0">
                <a:solidFill>
                  <a:srgbClr val="FD873F"/>
                </a:solidFill>
                <a:latin typeface="Arial"/>
                <a:cs typeface="Arial"/>
              </a:rPr>
              <a:t>development</a:t>
            </a:r>
            <a:r>
              <a:rPr sz="2667" b="1" spc="-23" dirty="0">
                <a:solidFill>
                  <a:srgbClr val="FD873F"/>
                </a:solidFill>
                <a:latin typeface="Arial"/>
                <a:cs typeface="Arial"/>
              </a:rPr>
              <a:t> </a:t>
            </a:r>
            <a:r>
              <a:rPr sz="2667" b="1" spc="90" dirty="0">
                <a:solidFill>
                  <a:srgbClr val="FD873F"/>
                </a:solidFill>
                <a:latin typeface="Arial"/>
                <a:cs typeface="Arial"/>
              </a:rPr>
              <a:t>in</a:t>
            </a:r>
            <a:r>
              <a:rPr sz="2667" b="1" spc="-23" dirty="0">
                <a:solidFill>
                  <a:srgbClr val="FD873F"/>
                </a:solidFill>
                <a:latin typeface="Arial"/>
                <a:cs typeface="Arial"/>
              </a:rPr>
              <a:t> </a:t>
            </a:r>
            <a:r>
              <a:rPr sz="2667" b="1" dirty="0">
                <a:solidFill>
                  <a:srgbClr val="FD873F"/>
                </a:solidFill>
                <a:latin typeface="Arial"/>
                <a:cs typeface="Arial"/>
              </a:rPr>
              <a:t>Jawadhu</a:t>
            </a:r>
            <a:r>
              <a:rPr sz="2667" b="1" spc="-23" dirty="0">
                <a:solidFill>
                  <a:srgbClr val="FD873F"/>
                </a:solidFill>
                <a:latin typeface="Arial"/>
                <a:cs typeface="Arial"/>
              </a:rPr>
              <a:t> </a:t>
            </a:r>
            <a:r>
              <a:rPr sz="2667" b="1" spc="-7" dirty="0">
                <a:solidFill>
                  <a:srgbClr val="FD873F"/>
                </a:solidFill>
                <a:latin typeface="Arial"/>
                <a:cs typeface="Arial"/>
              </a:rPr>
              <a:t>Hills?</a:t>
            </a:r>
            <a:endParaRPr sz="2667" dirty="0">
              <a:latin typeface="Arial"/>
              <a:cs typeface="Arial"/>
            </a:endParaRPr>
          </a:p>
        </p:txBody>
      </p:sp>
      <p:sp>
        <p:nvSpPr>
          <p:cNvPr id="8" name="object 8"/>
          <p:cNvSpPr txBox="1"/>
          <p:nvPr/>
        </p:nvSpPr>
        <p:spPr>
          <a:xfrm>
            <a:off x="6806166" y="5242448"/>
            <a:ext cx="4233333" cy="203967"/>
          </a:xfrm>
          <a:prstGeom prst="rect">
            <a:avLst/>
          </a:prstGeom>
        </p:spPr>
        <p:txBody>
          <a:bodyPr vert="horz" wrap="square" lIns="0" tIns="8890" rIns="0" bIns="0" rtlCol="0">
            <a:spAutoFit/>
          </a:bodyPr>
          <a:lstStyle/>
          <a:p>
            <a:pPr marL="8467">
              <a:spcBef>
                <a:spcPts val="70"/>
              </a:spcBef>
              <a:tabLst>
                <a:tab pos="2285691" algn="l"/>
              </a:tabLst>
            </a:pPr>
            <a:r>
              <a:rPr sz="1267" spc="60" dirty="0">
                <a:solidFill>
                  <a:srgbClr val="317E53"/>
                </a:solidFill>
                <a:latin typeface="Arial"/>
                <a:cs typeface="Arial"/>
              </a:rPr>
              <a:t>Millet</a:t>
            </a:r>
            <a:r>
              <a:rPr sz="1267" spc="33" dirty="0">
                <a:solidFill>
                  <a:srgbClr val="317E53"/>
                </a:solidFill>
                <a:latin typeface="Arial"/>
                <a:cs typeface="Arial"/>
              </a:rPr>
              <a:t> </a:t>
            </a:r>
            <a:r>
              <a:rPr sz="1267" spc="57" dirty="0">
                <a:solidFill>
                  <a:srgbClr val="317E53"/>
                </a:solidFill>
                <a:latin typeface="Arial"/>
                <a:cs typeface="Arial"/>
              </a:rPr>
              <a:t>field</a:t>
            </a:r>
            <a:r>
              <a:rPr sz="1267" spc="37" dirty="0">
                <a:solidFill>
                  <a:srgbClr val="317E53"/>
                </a:solidFill>
                <a:latin typeface="Arial"/>
                <a:cs typeface="Arial"/>
              </a:rPr>
              <a:t> (Jawadhu </a:t>
            </a:r>
            <a:r>
              <a:rPr sz="1267" dirty="0">
                <a:solidFill>
                  <a:srgbClr val="317E53"/>
                </a:solidFill>
                <a:latin typeface="Arial"/>
                <a:cs typeface="Arial"/>
              </a:rPr>
              <a:t>Hills)</a:t>
            </a:r>
            <a:r>
              <a:rPr sz="1267" spc="33" dirty="0">
                <a:solidFill>
                  <a:srgbClr val="317E53"/>
                </a:solidFill>
                <a:latin typeface="Arial"/>
                <a:cs typeface="Arial"/>
              </a:rPr>
              <a:t> </a:t>
            </a:r>
            <a:r>
              <a:rPr sz="1100" spc="187" dirty="0">
                <a:solidFill>
                  <a:srgbClr val="317E53"/>
                </a:solidFill>
                <a:latin typeface="Arial"/>
                <a:cs typeface="Arial"/>
              </a:rPr>
              <a:t>©</a:t>
            </a:r>
            <a:r>
              <a:rPr sz="1100" dirty="0">
                <a:solidFill>
                  <a:srgbClr val="317E53"/>
                </a:solidFill>
                <a:latin typeface="Arial"/>
                <a:cs typeface="Arial"/>
              </a:rPr>
              <a:t>	</a:t>
            </a:r>
            <a:r>
              <a:rPr sz="1267" dirty="0">
                <a:solidFill>
                  <a:srgbClr val="317E53"/>
                </a:solidFill>
                <a:latin typeface="Arial"/>
                <a:cs typeface="Arial"/>
              </a:rPr>
              <a:t>Sajaloli,</a:t>
            </a:r>
            <a:r>
              <a:rPr sz="1267" spc="107" dirty="0">
                <a:solidFill>
                  <a:srgbClr val="317E53"/>
                </a:solidFill>
                <a:latin typeface="Arial"/>
                <a:cs typeface="Arial"/>
              </a:rPr>
              <a:t> </a:t>
            </a:r>
            <a:r>
              <a:rPr sz="1267" spc="40" dirty="0">
                <a:solidFill>
                  <a:srgbClr val="317E53"/>
                </a:solidFill>
                <a:latin typeface="Arial"/>
                <a:cs typeface="Arial"/>
              </a:rPr>
              <a:t>September</a:t>
            </a:r>
            <a:r>
              <a:rPr sz="1267" spc="110" dirty="0">
                <a:solidFill>
                  <a:srgbClr val="317E53"/>
                </a:solidFill>
                <a:latin typeface="Arial"/>
                <a:cs typeface="Arial"/>
              </a:rPr>
              <a:t> </a:t>
            </a:r>
            <a:r>
              <a:rPr sz="1267" spc="80" dirty="0">
                <a:solidFill>
                  <a:srgbClr val="317E53"/>
                </a:solidFill>
                <a:latin typeface="Arial"/>
                <a:cs typeface="Arial"/>
              </a:rPr>
              <a:t>2022</a:t>
            </a:r>
            <a:endParaRPr sz="1267">
              <a:latin typeface="Arial"/>
              <a:cs typeface="Arial"/>
            </a:endParaRPr>
          </a:p>
        </p:txBody>
      </p:sp>
      <p:sp>
        <p:nvSpPr>
          <p:cNvPr id="9" name="object 9"/>
          <p:cNvSpPr txBox="1"/>
          <p:nvPr/>
        </p:nvSpPr>
        <p:spPr>
          <a:xfrm>
            <a:off x="908081" y="5687379"/>
            <a:ext cx="4908127" cy="320537"/>
          </a:xfrm>
          <a:prstGeom prst="rect">
            <a:avLst/>
          </a:prstGeom>
        </p:spPr>
        <p:txBody>
          <a:bodyPr vert="horz" wrap="square" lIns="0" tIns="7620" rIns="0" bIns="0" rtlCol="0">
            <a:spAutoFit/>
          </a:bodyPr>
          <a:lstStyle/>
          <a:p>
            <a:pPr marL="8467">
              <a:spcBef>
                <a:spcPts val="60"/>
              </a:spcBef>
            </a:pPr>
            <a:r>
              <a:rPr sz="2000" spc="107" dirty="0">
                <a:solidFill>
                  <a:srgbClr val="317E53"/>
                </a:solidFill>
                <a:latin typeface="Arial"/>
                <a:cs typeface="Arial"/>
              </a:rPr>
              <a:t>Migration</a:t>
            </a:r>
            <a:r>
              <a:rPr sz="2000" dirty="0">
                <a:solidFill>
                  <a:srgbClr val="317E53"/>
                </a:solidFill>
                <a:latin typeface="Arial"/>
                <a:cs typeface="Arial"/>
              </a:rPr>
              <a:t> </a:t>
            </a:r>
            <a:r>
              <a:rPr sz="2000" spc="123" dirty="0">
                <a:solidFill>
                  <a:srgbClr val="317E53"/>
                </a:solidFill>
                <a:latin typeface="Arial"/>
                <a:cs typeface="Arial"/>
              </a:rPr>
              <a:t>of</a:t>
            </a:r>
            <a:r>
              <a:rPr sz="2000" spc="3" dirty="0">
                <a:solidFill>
                  <a:srgbClr val="317E53"/>
                </a:solidFill>
                <a:latin typeface="Arial"/>
                <a:cs typeface="Arial"/>
              </a:rPr>
              <a:t> </a:t>
            </a:r>
            <a:r>
              <a:rPr sz="2000" dirty="0">
                <a:solidFill>
                  <a:srgbClr val="317E53"/>
                </a:solidFill>
                <a:latin typeface="Arial"/>
                <a:cs typeface="Arial"/>
              </a:rPr>
              <a:t>70</a:t>
            </a:r>
            <a:r>
              <a:rPr sz="2033" dirty="0">
                <a:solidFill>
                  <a:srgbClr val="317E53"/>
                </a:solidFill>
                <a:latin typeface="Arial"/>
                <a:cs typeface="Arial"/>
              </a:rPr>
              <a:t>%</a:t>
            </a:r>
            <a:r>
              <a:rPr sz="2033" spc="-10" dirty="0">
                <a:solidFill>
                  <a:srgbClr val="317E53"/>
                </a:solidFill>
                <a:latin typeface="Arial"/>
                <a:cs typeface="Arial"/>
              </a:rPr>
              <a:t> </a:t>
            </a:r>
            <a:r>
              <a:rPr sz="2000" spc="123" dirty="0">
                <a:solidFill>
                  <a:srgbClr val="317E53"/>
                </a:solidFill>
                <a:latin typeface="Arial"/>
                <a:cs typeface="Arial"/>
              </a:rPr>
              <a:t>of</a:t>
            </a:r>
            <a:r>
              <a:rPr sz="2000" spc="3" dirty="0">
                <a:solidFill>
                  <a:srgbClr val="317E53"/>
                </a:solidFill>
                <a:latin typeface="Arial"/>
                <a:cs typeface="Arial"/>
              </a:rPr>
              <a:t> </a:t>
            </a:r>
            <a:r>
              <a:rPr sz="2000" spc="113" dirty="0">
                <a:solidFill>
                  <a:srgbClr val="317E53"/>
                </a:solidFill>
                <a:latin typeface="Arial"/>
                <a:cs typeface="Arial"/>
              </a:rPr>
              <a:t>the</a:t>
            </a:r>
            <a:r>
              <a:rPr sz="2000" dirty="0">
                <a:solidFill>
                  <a:srgbClr val="317E53"/>
                </a:solidFill>
                <a:latin typeface="Arial"/>
                <a:cs typeface="Arial"/>
              </a:rPr>
              <a:t> </a:t>
            </a:r>
            <a:r>
              <a:rPr sz="2000" spc="76" dirty="0">
                <a:solidFill>
                  <a:srgbClr val="317E53"/>
                </a:solidFill>
                <a:latin typeface="Arial"/>
                <a:cs typeface="Arial"/>
              </a:rPr>
              <a:t>local</a:t>
            </a:r>
            <a:r>
              <a:rPr sz="2000" spc="3" dirty="0">
                <a:solidFill>
                  <a:srgbClr val="317E53"/>
                </a:solidFill>
                <a:latin typeface="Arial"/>
                <a:cs typeface="Arial"/>
              </a:rPr>
              <a:t> </a:t>
            </a:r>
            <a:r>
              <a:rPr sz="2000" spc="100" dirty="0">
                <a:solidFill>
                  <a:srgbClr val="317E53"/>
                </a:solidFill>
                <a:latin typeface="Arial"/>
                <a:cs typeface="Arial"/>
              </a:rPr>
              <a:t>population</a:t>
            </a:r>
            <a:endParaRPr sz="2000">
              <a:latin typeface="Arial"/>
              <a:cs typeface="Arial"/>
            </a:endParaRPr>
          </a:p>
        </p:txBody>
      </p:sp>
      <p:pic>
        <p:nvPicPr>
          <p:cNvPr id="10" name="object 10"/>
          <p:cNvPicPr/>
          <p:nvPr/>
        </p:nvPicPr>
        <p:blipFill>
          <a:blip r:embed="rId3" cstate="print"/>
          <a:stretch>
            <a:fillRect/>
          </a:stretch>
        </p:blipFill>
        <p:spPr>
          <a:xfrm>
            <a:off x="507334" y="3704116"/>
            <a:ext cx="82550" cy="82549"/>
          </a:xfrm>
          <a:prstGeom prst="rect">
            <a:avLst/>
          </a:prstGeom>
        </p:spPr>
      </p:pic>
      <p:pic>
        <p:nvPicPr>
          <p:cNvPr id="11" name="object 11"/>
          <p:cNvPicPr/>
          <p:nvPr/>
        </p:nvPicPr>
        <p:blipFill>
          <a:blip r:embed="rId4" cstate="print"/>
          <a:stretch>
            <a:fillRect/>
          </a:stretch>
        </p:blipFill>
        <p:spPr>
          <a:xfrm>
            <a:off x="516006" y="4852087"/>
            <a:ext cx="80134" cy="80134"/>
          </a:xfrm>
          <a:prstGeom prst="rect">
            <a:avLst/>
          </a:prstGeom>
        </p:spPr>
      </p:pic>
      <p:pic>
        <p:nvPicPr>
          <p:cNvPr id="12" name="object 12"/>
          <p:cNvPicPr/>
          <p:nvPr/>
        </p:nvPicPr>
        <p:blipFill>
          <a:blip r:embed="rId3" cstate="print"/>
          <a:stretch>
            <a:fillRect/>
          </a:stretch>
        </p:blipFill>
        <p:spPr>
          <a:xfrm>
            <a:off x="507334" y="1779513"/>
            <a:ext cx="82550" cy="82549"/>
          </a:xfrm>
          <a:prstGeom prst="rect">
            <a:avLst/>
          </a:prstGeom>
        </p:spPr>
      </p:pic>
      <p:pic>
        <p:nvPicPr>
          <p:cNvPr id="13" name="object 13"/>
          <p:cNvPicPr/>
          <p:nvPr/>
        </p:nvPicPr>
        <p:blipFill>
          <a:blip r:embed="rId5" cstate="print"/>
          <a:stretch>
            <a:fillRect/>
          </a:stretch>
        </p:blipFill>
        <p:spPr>
          <a:xfrm>
            <a:off x="516006" y="2927486"/>
            <a:ext cx="80134" cy="80134"/>
          </a:xfrm>
          <a:prstGeom prst="rect">
            <a:avLst/>
          </a:prstGeom>
        </p:spPr>
      </p:pic>
      <p:sp>
        <p:nvSpPr>
          <p:cNvPr id="14" name="object 14"/>
          <p:cNvSpPr txBox="1"/>
          <p:nvPr/>
        </p:nvSpPr>
        <p:spPr>
          <a:xfrm>
            <a:off x="212066" y="910861"/>
            <a:ext cx="4959350" cy="4195892"/>
          </a:xfrm>
          <a:prstGeom prst="rect">
            <a:avLst/>
          </a:prstGeom>
        </p:spPr>
        <p:txBody>
          <a:bodyPr vert="horz" wrap="square" lIns="0" tIns="10160" rIns="0" bIns="0" rtlCol="0">
            <a:spAutoFit/>
          </a:bodyPr>
          <a:lstStyle/>
          <a:p>
            <a:pPr marL="8467">
              <a:spcBef>
                <a:spcPts val="80"/>
              </a:spcBef>
            </a:pPr>
            <a:r>
              <a:rPr sz="2267" spc="90" dirty="0">
                <a:solidFill>
                  <a:srgbClr val="317E53"/>
                </a:solidFill>
                <a:latin typeface="Arial"/>
                <a:cs typeface="Arial"/>
              </a:rPr>
              <a:t>Traditional</a:t>
            </a:r>
            <a:r>
              <a:rPr sz="2267" spc="-17" dirty="0">
                <a:solidFill>
                  <a:srgbClr val="317E53"/>
                </a:solidFill>
                <a:latin typeface="Arial"/>
                <a:cs typeface="Arial"/>
              </a:rPr>
              <a:t> </a:t>
            </a:r>
            <a:r>
              <a:rPr sz="2267" spc="100" dirty="0">
                <a:solidFill>
                  <a:srgbClr val="317E53"/>
                </a:solidFill>
                <a:latin typeface="Arial"/>
                <a:cs typeface="Arial"/>
              </a:rPr>
              <a:t>crop</a:t>
            </a:r>
            <a:r>
              <a:rPr sz="2267" spc="-13" dirty="0">
                <a:solidFill>
                  <a:srgbClr val="317E53"/>
                </a:solidFill>
                <a:latin typeface="Arial"/>
                <a:cs typeface="Arial"/>
              </a:rPr>
              <a:t> </a:t>
            </a:r>
            <a:r>
              <a:rPr sz="2267" dirty="0">
                <a:solidFill>
                  <a:srgbClr val="317E53"/>
                </a:solidFill>
                <a:latin typeface="Arial"/>
                <a:cs typeface="Arial"/>
              </a:rPr>
              <a:t>:</a:t>
            </a:r>
            <a:r>
              <a:rPr sz="2267" spc="-13" dirty="0">
                <a:solidFill>
                  <a:srgbClr val="317E53"/>
                </a:solidFill>
                <a:latin typeface="Arial"/>
                <a:cs typeface="Arial"/>
              </a:rPr>
              <a:t> </a:t>
            </a:r>
            <a:r>
              <a:rPr sz="2267" spc="33" dirty="0">
                <a:solidFill>
                  <a:srgbClr val="317E53"/>
                </a:solidFill>
                <a:latin typeface="Arial"/>
                <a:cs typeface="Arial"/>
              </a:rPr>
              <a:t>Samai,</a:t>
            </a:r>
            <a:r>
              <a:rPr sz="2267" spc="-17" dirty="0">
                <a:solidFill>
                  <a:srgbClr val="317E53"/>
                </a:solidFill>
                <a:latin typeface="Arial"/>
                <a:cs typeface="Arial"/>
              </a:rPr>
              <a:t> </a:t>
            </a:r>
            <a:r>
              <a:rPr sz="2267" spc="97" dirty="0">
                <a:solidFill>
                  <a:srgbClr val="317E53"/>
                </a:solidFill>
                <a:latin typeface="Arial"/>
                <a:cs typeface="Arial"/>
              </a:rPr>
              <a:t>Little</a:t>
            </a:r>
            <a:r>
              <a:rPr sz="2267" spc="-13" dirty="0">
                <a:solidFill>
                  <a:srgbClr val="317E53"/>
                </a:solidFill>
                <a:latin typeface="Arial"/>
                <a:cs typeface="Arial"/>
              </a:rPr>
              <a:t> </a:t>
            </a:r>
            <a:r>
              <a:rPr sz="2267" spc="103" dirty="0">
                <a:solidFill>
                  <a:srgbClr val="317E53"/>
                </a:solidFill>
                <a:latin typeface="Arial"/>
                <a:cs typeface="Arial"/>
              </a:rPr>
              <a:t>millet</a:t>
            </a:r>
            <a:endParaRPr sz="2267">
              <a:latin typeface="Arial"/>
              <a:cs typeface="Arial"/>
            </a:endParaRPr>
          </a:p>
          <a:p>
            <a:pPr>
              <a:spcBef>
                <a:spcPts val="17"/>
              </a:spcBef>
            </a:pPr>
            <a:endParaRPr sz="2067">
              <a:latin typeface="Arial"/>
              <a:cs typeface="Arial"/>
            </a:endParaRPr>
          </a:p>
          <a:p>
            <a:pPr marL="501675" marR="375092">
              <a:lnSpc>
                <a:spcPct val="123000"/>
              </a:lnSpc>
            </a:pPr>
            <a:r>
              <a:rPr sz="2033" spc="33" dirty="0">
                <a:solidFill>
                  <a:srgbClr val="317E53"/>
                </a:solidFill>
                <a:latin typeface="Arial"/>
                <a:cs typeface="Arial"/>
              </a:rPr>
              <a:t>Mid-</a:t>
            </a:r>
            <a:r>
              <a:rPr sz="2033" spc="47" dirty="0">
                <a:solidFill>
                  <a:srgbClr val="317E53"/>
                </a:solidFill>
                <a:latin typeface="Arial"/>
                <a:cs typeface="Arial"/>
              </a:rPr>
              <a:t>mountain</a:t>
            </a:r>
            <a:r>
              <a:rPr sz="2033" spc="3" dirty="0">
                <a:solidFill>
                  <a:srgbClr val="317E53"/>
                </a:solidFill>
                <a:latin typeface="Arial"/>
                <a:cs typeface="Arial"/>
              </a:rPr>
              <a:t> </a:t>
            </a:r>
            <a:r>
              <a:rPr sz="2033" spc="50" dirty="0">
                <a:solidFill>
                  <a:srgbClr val="317E53"/>
                </a:solidFill>
                <a:latin typeface="Arial"/>
                <a:cs typeface="Arial"/>
              </a:rPr>
              <a:t>territory</a:t>
            </a:r>
            <a:r>
              <a:rPr sz="2033" spc="7" dirty="0">
                <a:solidFill>
                  <a:srgbClr val="317E53"/>
                </a:solidFill>
                <a:latin typeface="Arial"/>
                <a:cs typeface="Arial"/>
              </a:rPr>
              <a:t> </a:t>
            </a:r>
            <a:r>
              <a:rPr sz="2033" spc="40" dirty="0">
                <a:solidFill>
                  <a:srgbClr val="317E53"/>
                </a:solidFill>
                <a:latin typeface="Arial"/>
                <a:cs typeface="Arial"/>
              </a:rPr>
              <a:t>in</a:t>
            </a:r>
            <a:r>
              <a:rPr sz="2033" spc="7" dirty="0">
                <a:solidFill>
                  <a:srgbClr val="317E53"/>
                </a:solidFill>
                <a:latin typeface="Arial"/>
                <a:cs typeface="Arial"/>
              </a:rPr>
              <a:t> </a:t>
            </a:r>
            <a:r>
              <a:rPr sz="2033" spc="43" dirty="0">
                <a:solidFill>
                  <a:srgbClr val="317E53"/>
                </a:solidFill>
                <a:latin typeface="Arial"/>
                <a:cs typeface="Arial"/>
              </a:rPr>
              <a:t>southern </a:t>
            </a:r>
            <a:r>
              <a:rPr sz="2033" spc="-7" dirty="0">
                <a:solidFill>
                  <a:srgbClr val="317E53"/>
                </a:solidFill>
                <a:latin typeface="Arial"/>
                <a:cs typeface="Arial"/>
              </a:rPr>
              <a:t>India</a:t>
            </a:r>
            <a:endParaRPr sz="2033">
              <a:latin typeface="Arial"/>
              <a:cs typeface="Arial"/>
            </a:endParaRPr>
          </a:p>
          <a:p>
            <a:pPr>
              <a:lnSpc>
                <a:spcPct val="100000"/>
              </a:lnSpc>
            </a:pPr>
            <a:endParaRPr sz="2067">
              <a:latin typeface="Arial"/>
              <a:cs typeface="Arial"/>
            </a:endParaRPr>
          </a:p>
          <a:p>
            <a:pPr marL="501675">
              <a:spcBef>
                <a:spcPts val="1220"/>
              </a:spcBef>
            </a:pPr>
            <a:r>
              <a:rPr sz="2033" dirty="0">
                <a:solidFill>
                  <a:srgbClr val="317E53"/>
                </a:solidFill>
                <a:latin typeface="Arial"/>
                <a:cs typeface="Arial"/>
              </a:rPr>
              <a:t>Tribal</a:t>
            </a:r>
            <a:r>
              <a:rPr sz="2033" spc="187" dirty="0">
                <a:solidFill>
                  <a:srgbClr val="317E53"/>
                </a:solidFill>
                <a:latin typeface="Arial"/>
                <a:cs typeface="Arial"/>
              </a:rPr>
              <a:t> </a:t>
            </a:r>
            <a:r>
              <a:rPr sz="2033" spc="57" dirty="0">
                <a:solidFill>
                  <a:srgbClr val="317E53"/>
                </a:solidFill>
                <a:latin typeface="Arial"/>
                <a:cs typeface="Arial"/>
              </a:rPr>
              <a:t>population</a:t>
            </a:r>
            <a:endParaRPr sz="2033">
              <a:latin typeface="Arial"/>
              <a:cs typeface="Arial"/>
            </a:endParaRPr>
          </a:p>
          <a:p>
            <a:pPr>
              <a:spcBef>
                <a:spcPts val="10"/>
              </a:spcBef>
            </a:pPr>
            <a:endParaRPr sz="2500">
              <a:latin typeface="Arial"/>
              <a:cs typeface="Arial"/>
            </a:endParaRPr>
          </a:p>
          <a:p>
            <a:pPr marL="530887" marR="1319596" indent="-29211">
              <a:lnSpc>
                <a:spcPct val="132500"/>
              </a:lnSpc>
            </a:pPr>
            <a:r>
              <a:rPr i="1" spc="136" dirty="0">
                <a:solidFill>
                  <a:srgbClr val="317E53"/>
                </a:solidFill>
                <a:latin typeface="Arial"/>
                <a:cs typeface="Arial"/>
              </a:rPr>
              <a:t>Small</a:t>
            </a:r>
            <a:r>
              <a:rPr i="1" spc="67" dirty="0">
                <a:solidFill>
                  <a:srgbClr val="317E53"/>
                </a:solidFill>
                <a:latin typeface="Arial"/>
                <a:cs typeface="Arial"/>
              </a:rPr>
              <a:t> </a:t>
            </a:r>
            <a:r>
              <a:rPr i="1" spc="136" dirty="0">
                <a:solidFill>
                  <a:srgbClr val="317E53"/>
                </a:solidFill>
                <a:latin typeface="Arial"/>
                <a:cs typeface="Arial"/>
              </a:rPr>
              <a:t>Millet</a:t>
            </a:r>
            <a:r>
              <a:rPr i="1" spc="67" dirty="0">
                <a:solidFill>
                  <a:srgbClr val="317E53"/>
                </a:solidFill>
                <a:latin typeface="Arial"/>
                <a:cs typeface="Arial"/>
              </a:rPr>
              <a:t> </a:t>
            </a:r>
            <a:r>
              <a:rPr i="1" spc="177" dirty="0">
                <a:solidFill>
                  <a:srgbClr val="317E53"/>
                </a:solidFill>
                <a:latin typeface="Arial"/>
                <a:cs typeface="Arial"/>
              </a:rPr>
              <a:t>Foundation</a:t>
            </a:r>
            <a:r>
              <a:rPr i="1" spc="70" dirty="0">
                <a:solidFill>
                  <a:srgbClr val="317E53"/>
                </a:solidFill>
                <a:latin typeface="Arial"/>
                <a:cs typeface="Arial"/>
              </a:rPr>
              <a:t> </a:t>
            </a:r>
            <a:r>
              <a:rPr sz="2033" spc="53" dirty="0">
                <a:solidFill>
                  <a:srgbClr val="317E53"/>
                </a:solidFill>
                <a:latin typeface="Arial"/>
                <a:cs typeface="Arial"/>
              </a:rPr>
              <a:t>of </a:t>
            </a:r>
            <a:r>
              <a:rPr i="1" spc="217" dirty="0">
                <a:solidFill>
                  <a:srgbClr val="317E53"/>
                </a:solidFill>
                <a:latin typeface="Arial"/>
                <a:cs typeface="Arial"/>
              </a:rPr>
              <a:t>DHAN</a:t>
            </a:r>
            <a:r>
              <a:rPr i="1" spc="57" dirty="0">
                <a:solidFill>
                  <a:srgbClr val="317E53"/>
                </a:solidFill>
                <a:latin typeface="Arial"/>
                <a:cs typeface="Arial"/>
              </a:rPr>
              <a:t> </a:t>
            </a:r>
            <a:r>
              <a:rPr i="1" spc="169" dirty="0">
                <a:solidFill>
                  <a:srgbClr val="317E53"/>
                </a:solidFill>
                <a:latin typeface="Arial"/>
                <a:cs typeface="Arial"/>
              </a:rPr>
              <a:t>Foundation</a:t>
            </a:r>
            <a:endParaRPr>
              <a:latin typeface="Arial"/>
              <a:cs typeface="Arial"/>
            </a:endParaRPr>
          </a:p>
          <a:p>
            <a:pPr>
              <a:lnSpc>
                <a:spcPct val="100000"/>
              </a:lnSpc>
            </a:pPr>
            <a:endParaRPr>
              <a:latin typeface="Arial"/>
              <a:cs typeface="Arial"/>
            </a:endParaRPr>
          </a:p>
          <a:p>
            <a:pPr marL="501675">
              <a:spcBef>
                <a:spcPts val="1573"/>
              </a:spcBef>
            </a:pPr>
            <a:r>
              <a:rPr sz="2033" spc="37" dirty="0">
                <a:solidFill>
                  <a:srgbClr val="317E53"/>
                </a:solidFill>
                <a:latin typeface="Arial"/>
                <a:cs typeface="Arial"/>
              </a:rPr>
              <a:t>Insufficient</a:t>
            </a:r>
            <a:r>
              <a:rPr sz="2033" spc="53" dirty="0">
                <a:solidFill>
                  <a:srgbClr val="317E53"/>
                </a:solidFill>
                <a:latin typeface="Arial"/>
                <a:cs typeface="Arial"/>
              </a:rPr>
              <a:t> </a:t>
            </a:r>
            <a:r>
              <a:rPr sz="2033" dirty="0">
                <a:solidFill>
                  <a:srgbClr val="317E53"/>
                </a:solidFill>
                <a:latin typeface="Arial"/>
                <a:cs typeface="Arial"/>
              </a:rPr>
              <a:t>farm</a:t>
            </a:r>
            <a:r>
              <a:rPr sz="2033" spc="60" dirty="0">
                <a:solidFill>
                  <a:srgbClr val="317E53"/>
                </a:solidFill>
                <a:latin typeface="Arial"/>
                <a:cs typeface="Arial"/>
              </a:rPr>
              <a:t> </a:t>
            </a:r>
            <a:r>
              <a:rPr sz="2033" spc="53" dirty="0">
                <a:solidFill>
                  <a:srgbClr val="317E53"/>
                </a:solidFill>
                <a:latin typeface="Arial"/>
                <a:cs typeface="Arial"/>
              </a:rPr>
              <a:t>income</a:t>
            </a:r>
            <a:endParaRPr sz="2033">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3" name="object 3"/>
          <p:cNvSpPr txBox="1">
            <a:spLocks noGrp="1"/>
          </p:cNvSpPr>
          <p:nvPr>
            <p:ph type="title"/>
          </p:nvPr>
        </p:nvSpPr>
        <p:spPr>
          <a:xfrm>
            <a:off x="0" y="-40193"/>
            <a:ext cx="10157522" cy="611098"/>
          </a:xfrm>
          <a:prstGeom prst="rect">
            <a:avLst/>
          </a:prstGeom>
        </p:spPr>
        <p:txBody>
          <a:bodyPr vert="horz" wrap="square" lIns="0" tIns="56548" rIns="0" bIns="0" rtlCol="0" anchor="ctr">
            <a:spAutoFit/>
          </a:bodyPr>
          <a:lstStyle/>
          <a:p>
            <a:pPr marL="5274150">
              <a:lnSpc>
                <a:spcPct val="100000"/>
              </a:lnSpc>
              <a:spcBef>
                <a:spcPts val="83"/>
              </a:spcBef>
            </a:pPr>
            <a:r>
              <a:rPr sz="3600" b="1" spc="113" dirty="0">
                <a:solidFill>
                  <a:srgbClr val="FD873F"/>
                </a:solidFill>
                <a:latin typeface="+mn-lt"/>
              </a:rPr>
              <a:t>Problem</a:t>
            </a:r>
          </a:p>
        </p:txBody>
      </p:sp>
      <p:sp>
        <p:nvSpPr>
          <p:cNvPr id="4" name="object 4"/>
          <p:cNvSpPr/>
          <p:nvPr/>
        </p:nvSpPr>
        <p:spPr>
          <a:xfrm>
            <a:off x="1377564" y="1391408"/>
            <a:ext cx="9436946" cy="4075430"/>
          </a:xfrm>
          <a:custGeom>
            <a:avLst/>
            <a:gdLst/>
            <a:ahLst/>
            <a:cxnLst/>
            <a:rect l="l" t="t" r="r" b="b"/>
            <a:pathLst>
              <a:path w="14155419" h="6113145">
                <a:moveTo>
                  <a:pt x="14155304" y="6112776"/>
                </a:moveTo>
                <a:lnTo>
                  <a:pt x="0" y="6112776"/>
                </a:lnTo>
                <a:lnTo>
                  <a:pt x="0" y="0"/>
                </a:lnTo>
                <a:lnTo>
                  <a:pt x="14155304" y="0"/>
                </a:lnTo>
                <a:lnTo>
                  <a:pt x="14155304" y="6112776"/>
                </a:lnTo>
                <a:close/>
              </a:path>
            </a:pathLst>
          </a:custGeom>
          <a:solidFill>
            <a:srgbClr val="FFFFFF">
              <a:alpha val="75000"/>
            </a:srgbClr>
          </a:solidFill>
        </p:spPr>
        <p:txBody>
          <a:bodyPr wrap="square" lIns="0" tIns="0" rIns="0" bIns="0" rtlCol="0"/>
          <a:lstStyle/>
          <a:p>
            <a:endParaRPr sz="1200"/>
          </a:p>
        </p:txBody>
      </p:sp>
      <p:sp>
        <p:nvSpPr>
          <p:cNvPr id="5" name="object 5"/>
          <p:cNvSpPr txBox="1"/>
          <p:nvPr/>
        </p:nvSpPr>
        <p:spPr>
          <a:xfrm>
            <a:off x="1696331" y="1635057"/>
            <a:ext cx="8799407" cy="3171232"/>
          </a:xfrm>
          <a:prstGeom prst="rect">
            <a:avLst/>
          </a:prstGeom>
        </p:spPr>
        <p:txBody>
          <a:bodyPr vert="horz" wrap="square" lIns="0" tIns="9313" rIns="0" bIns="0" rtlCol="0">
            <a:spAutoFit/>
          </a:bodyPr>
          <a:lstStyle/>
          <a:p>
            <a:pPr marL="8467" marR="3387" algn="just">
              <a:lnSpc>
                <a:spcPct val="120600"/>
              </a:lnSpc>
              <a:spcBef>
                <a:spcPts val="73"/>
              </a:spcBef>
            </a:pPr>
            <a:r>
              <a:rPr sz="1900" dirty="0">
                <a:solidFill>
                  <a:srgbClr val="317E53"/>
                </a:solidFill>
                <a:latin typeface="Arial"/>
                <a:cs typeface="Arial"/>
              </a:rPr>
              <a:t>In</a:t>
            </a:r>
            <a:r>
              <a:rPr sz="1900" spc="300" dirty="0">
                <a:solidFill>
                  <a:srgbClr val="317E53"/>
                </a:solidFill>
                <a:latin typeface="Arial"/>
                <a:cs typeface="Arial"/>
              </a:rPr>
              <a:t> </a:t>
            </a:r>
            <a:r>
              <a:rPr sz="1900" spc="40" dirty="0">
                <a:solidFill>
                  <a:srgbClr val="317E53"/>
                </a:solidFill>
                <a:latin typeface="Arial"/>
                <a:cs typeface="Arial"/>
              </a:rPr>
              <a:t>what</a:t>
            </a:r>
            <a:r>
              <a:rPr sz="1900" spc="303" dirty="0">
                <a:solidFill>
                  <a:srgbClr val="317E53"/>
                </a:solidFill>
                <a:latin typeface="Arial"/>
                <a:cs typeface="Arial"/>
              </a:rPr>
              <a:t> </a:t>
            </a:r>
            <a:r>
              <a:rPr sz="1900" dirty="0">
                <a:solidFill>
                  <a:srgbClr val="317E53"/>
                </a:solidFill>
                <a:latin typeface="Arial"/>
                <a:cs typeface="Arial"/>
              </a:rPr>
              <a:t>way</a:t>
            </a:r>
            <a:r>
              <a:rPr sz="1900" spc="300" dirty="0">
                <a:solidFill>
                  <a:srgbClr val="317E53"/>
                </a:solidFill>
                <a:latin typeface="Arial"/>
                <a:cs typeface="Arial"/>
              </a:rPr>
              <a:t> </a:t>
            </a:r>
            <a:r>
              <a:rPr sz="1900" spc="80" dirty="0">
                <a:solidFill>
                  <a:srgbClr val="317E53"/>
                </a:solidFill>
                <a:latin typeface="Arial"/>
                <a:cs typeface="Arial"/>
              </a:rPr>
              <a:t>do</a:t>
            </a:r>
            <a:r>
              <a:rPr sz="1900" spc="300" dirty="0">
                <a:solidFill>
                  <a:srgbClr val="317E53"/>
                </a:solidFill>
                <a:latin typeface="Arial"/>
                <a:cs typeface="Arial"/>
              </a:rPr>
              <a:t> </a:t>
            </a:r>
            <a:r>
              <a:rPr sz="1900" spc="53" dirty="0">
                <a:solidFill>
                  <a:srgbClr val="317E53"/>
                </a:solidFill>
                <a:latin typeface="Arial"/>
                <a:cs typeface="Arial"/>
              </a:rPr>
              <a:t>millets,</a:t>
            </a:r>
            <a:r>
              <a:rPr sz="1900" spc="303" dirty="0">
                <a:solidFill>
                  <a:srgbClr val="317E53"/>
                </a:solidFill>
                <a:latin typeface="Arial"/>
                <a:cs typeface="Arial"/>
              </a:rPr>
              <a:t> </a:t>
            </a:r>
            <a:r>
              <a:rPr sz="1900" dirty="0">
                <a:solidFill>
                  <a:srgbClr val="317E53"/>
                </a:solidFill>
                <a:latin typeface="Arial"/>
                <a:cs typeface="Arial"/>
              </a:rPr>
              <a:t>India's</a:t>
            </a:r>
            <a:r>
              <a:rPr sz="1900" spc="300" dirty="0">
                <a:solidFill>
                  <a:srgbClr val="317E53"/>
                </a:solidFill>
                <a:latin typeface="Arial"/>
                <a:cs typeface="Arial"/>
              </a:rPr>
              <a:t> </a:t>
            </a:r>
            <a:r>
              <a:rPr sz="1900" spc="33" dirty="0">
                <a:solidFill>
                  <a:srgbClr val="317E53"/>
                </a:solidFill>
                <a:latin typeface="Arial"/>
                <a:cs typeface="Arial"/>
              </a:rPr>
              <a:t>traditional</a:t>
            </a:r>
            <a:r>
              <a:rPr sz="1900" spc="300" dirty="0">
                <a:solidFill>
                  <a:srgbClr val="317E53"/>
                </a:solidFill>
                <a:latin typeface="Arial"/>
                <a:cs typeface="Arial"/>
              </a:rPr>
              <a:t> </a:t>
            </a:r>
            <a:r>
              <a:rPr sz="1900" dirty="0">
                <a:solidFill>
                  <a:srgbClr val="317E53"/>
                </a:solidFill>
                <a:latin typeface="Arial"/>
                <a:cs typeface="Arial"/>
              </a:rPr>
              <a:t>cereals,</a:t>
            </a:r>
            <a:r>
              <a:rPr sz="1900" spc="303" dirty="0">
                <a:solidFill>
                  <a:srgbClr val="317E53"/>
                </a:solidFill>
                <a:latin typeface="Arial"/>
                <a:cs typeface="Arial"/>
              </a:rPr>
              <a:t> </a:t>
            </a:r>
            <a:r>
              <a:rPr sz="1900" spc="53" dirty="0">
                <a:solidFill>
                  <a:srgbClr val="317E53"/>
                </a:solidFill>
                <a:latin typeface="Arial"/>
                <a:cs typeface="Arial"/>
              </a:rPr>
              <a:t>provide</a:t>
            </a:r>
            <a:r>
              <a:rPr sz="1900" spc="300" dirty="0">
                <a:solidFill>
                  <a:srgbClr val="317E53"/>
                </a:solidFill>
                <a:latin typeface="Arial"/>
                <a:cs typeface="Arial"/>
              </a:rPr>
              <a:t> </a:t>
            </a:r>
            <a:r>
              <a:rPr sz="1900" dirty="0">
                <a:solidFill>
                  <a:srgbClr val="317E53"/>
                </a:solidFill>
                <a:latin typeface="Arial"/>
                <a:cs typeface="Arial"/>
              </a:rPr>
              <a:t>a</a:t>
            </a:r>
            <a:r>
              <a:rPr sz="1900" spc="300" dirty="0">
                <a:solidFill>
                  <a:srgbClr val="317E53"/>
                </a:solidFill>
                <a:latin typeface="Arial"/>
                <a:cs typeface="Arial"/>
              </a:rPr>
              <a:t> </a:t>
            </a:r>
            <a:r>
              <a:rPr sz="1900" spc="33" dirty="0">
                <a:solidFill>
                  <a:srgbClr val="317E53"/>
                </a:solidFill>
                <a:latin typeface="Arial"/>
                <a:cs typeface="Arial"/>
              </a:rPr>
              <a:t>response</a:t>
            </a:r>
            <a:r>
              <a:rPr sz="1900" spc="303" dirty="0">
                <a:solidFill>
                  <a:srgbClr val="317E53"/>
                </a:solidFill>
                <a:latin typeface="Arial"/>
                <a:cs typeface="Arial"/>
              </a:rPr>
              <a:t> </a:t>
            </a:r>
            <a:r>
              <a:rPr sz="1900" spc="67" dirty="0">
                <a:solidFill>
                  <a:srgbClr val="317E53"/>
                </a:solidFill>
                <a:latin typeface="Arial"/>
                <a:cs typeface="Arial"/>
              </a:rPr>
              <a:t>to</a:t>
            </a:r>
            <a:r>
              <a:rPr sz="1900" spc="300" dirty="0">
                <a:solidFill>
                  <a:srgbClr val="317E53"/>
                </a:solidFill>
                <a:latin typeface="Arial"/>
                <a:cs typeface="Arial"/>
              </a:rPr>
              <a:t> </a:t>
            </a:r>
            <a:r>
              <a:rPr sz="1900" spc="33" dirty="0">
                <a:solidFill>
                  <a:srgbClr val="317E53"/>
                </a:solidFill>
                <a:latin typeface="Arial"/>
                <a:cs typeface="Arial"/>
              </a:rPr>
              <a:t>the </a:t>
            </a:r>
            <a:r>
              <a:rPr sz="1900" spc="37" dirty="0">
                <a:solidFill>
                  <a:srgbClr val="317E53"/>
                </a:solidFill>
                <a:latin typeface="Arial"/>
                <a:cs typeface="Arial"/>
              </a:rPr>
              <a:t>current</a:t>
            </a:r>
            <a:r>
              <a:rPr sz="1900" spc="250" dirty="0">
                <a:solidFill>
                  <a:srgbClr val="317E53"/>
                </a:solidFill>
                <a:latin typeface="Arial"/>
                <a:cs typeface="Arial"/>
              </a:rPr>
              <a:t> </a:t>
            </a:r>
            <a:r>
              <a:rPr sz="1900" spc="33" dirty="0">
                <a:solidFill>
                  <a:srgbClr val="317E53"/>
                </a:solidFill>
                <a:latin typeface="Arial"/>
                <a:cs typeface="Arial"/>
              </a:rPr>
              <a:t>and</a:t>
            </a:r>
            <a:r>
              <a:rPr sz="1900" spc="257" dirty="0">
                <a:solidFill>
                  <a:srgbClr val="317E53"/>
                </a:solidFill>
                <a:latin typeface="Arial"/>
                <a:cs typeface="Arial"/>
              </a:rPr>
              <a:t> </a:t>
            </a:r>
            <a:r>
              <a:rPr sz="1900" spc="40" dirty="0">
                <a:solidFill>
                  <a:srgbClr val="317E53"/>
                </a:solidFill>
                <a:latin typeface="Arial"/>
                <a:cs typeface="Arial"/>
              </a:rPr>
              <a:t>future</a:t>
            </a:r>
            <a:r>
              <a:rPr sz="1900" spc="257" dirty="0">
                <a:solidFill>
                  <a:srgbClr val="317E53"/>
                </a:solidFill>
                <a:latin typeface="Arial"/>
                <a:cs typeface="Arial"/>
              </a:rPr>
              <a:t> </a:t>
            </a:r>
            <a:r>
              <a:rPr sz="1900" spc="30" dirty="0">
                <a:solidFill>
                  <a:srgbClr val="317E53"/>
                </a:solidFill>
                <a:latin typeface="Arial"/>
                <a:cs typeface="Arial"/>
              </a:rPr>
              <a:t>challenges</a:t>
            </a:r>
            <a:r>
              <a:rPr sz="1900" spc="257" dirty="0">
                <a:solidFill>
                  <a:srgbClr val="317E53"/>
                </a:solidFill>
                <a:latin typeface="Arial"/>
                <a:cs typeface="Arial"/>
              </a:rPr>
              <a:t> </a:t>
            </a:r>
            <a:r>
              <a:rPr sz="1900" dirty="0">
                <a:solidFill>
                  <a:srgbClr val="317E53"/>
                </a:solidFill>
                <a:latin typeface="Arial"/>
                <a:cs typeface="Arial"/>
              </a:rPr>
              <a:t>in</a:t>
            </a:r>
            <a:r>
              <a:rPr sz="1900" spc="257" dirty="0">
                <a:solidFill>
                  <a:srgbClr val="317E53"/>
                </a:solidFill>
                <a:latin typeface="Arial"/>
                <a:cs typeface="Arial"/>
              </a:rPr>
              <a:t> </a:t>
            </a:r>
            <a:r>
              <a:rPr sz="1900" dirty="0">
                <a:solidFill>
                  <a:srgbClr val="317E53"/>
                </a:solidFill>
                <a:latin typeface="Arial"/>
                <a:cs typeface="Arial"/>
              </a:rPr>
              <a:t>terms</a:t>
            </a:r>
            <a:r>
              <a:rPr sz="1900" spc="257" dirty="0">
                <a:solidFill>
                  <a:srgbClr val="317E53"/>
                </a:solidFill>
                <a:latin typeface="Arial"/>
                <a:cs typeface="Arial"/>
              </a:rPr>
              <a:t> </a:t>
            </a:r>
            <a:r>
              <a:rPr sz="1900" spc="57" dirty="0">
                <a:solidFill>
                  <a:srgbClr val="317E53"/>
                </a:solidFill>
                <a:latin typeface="Arial"/>
                <a:cs typeface="Arial"/>
              </a:rPr>
              <a:t>of</a:t>
            </a:r>
            <a:r>
              <a:rPr sz="1900" spc="257" dirty="0">
                <a:solidFill>
                  <a:srgbClr val="317E53"/>
                </a:solidFill>
                <a:latin typeface="Arial"/>
                <a:cs typeface="Arial"/>
              </a:rPr>
              <a:t> </a:t>
            </a:r>
            <a:r>
              <a:rPr sz="1900" spc="93" dirty="0">
                <a:solidFill>
                  <a:srgbClr val="317E53"/>
                </a:solidFill>
                <a:latin typeface="Arial"/>
                <a:cs typeface="Arial"/>
              </a:rPr>
              <a:t>food</a:t>
            </a:r>
            <a:r>
              <a:rPr sz="1900" spc="253" dirty="0">
                <a:solidFill>
                  <a:srgbClr val="317E53"/>
                </a:solidFill>
                <a:latin typeface="Arial"/>
                <a:cs typeface="Arial"/>
              </a:rPr>
              <a:t> </a:t>
            </a:r>
            <a:r>
              <a:rPr sz="1900" spc="67" dirty="0">
                <a:solidFill>
                  <a:srgbClr val="317E53"/>
                </a:solidFill>
                <a:latin typeface="Arial"/>
                <a:cs typeface="Arial"/>
              </a:rPr>
              <a:t>security</a:t>
            </a:r>
            <a:r>
              <a:rPr sz="1900" spc="253" dirty="0">
                <a:solidFill>
                  <a:srgbClr val="317E53"/>
                </a:solidFill>
                <a:latin typeface="Arial"/>
                <a:cs typeface="Arial"/>
              </a:rPr>
              <a:t> </a:t>
            </a:r>
            <a:r>
              <a:rPr sz="1900" spc="33" dirty="0">
                <a:solidFill>
                  <a:srgbClr val="317E53"/>
                </a:solidFill>
                <a:latin typeface="Arial"/>
                <a:cs typeface="Arial"/>
              </a:rPr>
              <a:t>and</a:t>
            </a:r>
            <a:r>
              <a:rPr sz="1900" spc="257" dirty="0">
                <a:solidFill>
                  <a:srgbClr val="317E53"/>
                </a:solidFill>
                <a:latin typeface="Arial"/>
                <a:cs typeface="Arial"/>
              </a:rPr>
              <a:t> </a:t>
            </a:r>
            <a:r>
              <a:rPr sz="1900" spc="70" dirty="0">
                <a:solidFill>
                  <a:srgbClr val="317E53"/>
                </a:solidFill>
                <a:latin typeface="Arial"/>
                <a:cs typeface="Arial"/>
              </a:rPr>
              <a:t>sovereignty</a:t>
            </a:r>
            <a:r>
              <a:rPr sz="1900" spc="257" dirty="0">
                <a:solidFill>
                  <a:srgbClr val="317E53"/>
                </a:solidFill>
                <a:latin typeface="Arial"/>
                <a:cs typeface="Arial"/>
              </a:rPr>
              <a:t> </a:t>
            </a:r>
            <a:r>
              <a:rPr sz="1900" dirty="0">
                <a:solidFill>
                  <a:srgbClr val="317E53"/>
                </a:solidFill>
                <a:latin typeface="Arial"/>
                <a:cs typeface="Arial"/>
              </a:rPr>
              <a:t>in</a:t>
            </a:r>
            <a:r>
              <a:rPr sz="1900" spc="260" dirty="0">
                <a:solidFill>
                  <a:srgbClr val="317E53"/>
                </a:solidFill>
                <a:latin typeface="Arial"/>
                <a:cs typeface="Arial"/>
              </a:rPr>
              <a:t> </a:t>
            </a:r>
            <a:r>
              <a:rPr sz="1900" spc="-33" dirty="0">
                <a:solidFill>
                  <a:srgbClr val="317E53"/>
                </a:solidFill>
                <a:latin typeface="Arial"/>
                <a:cs typeface="Arial"/>
              </a:rPr>
              <a:t>a </a:t>
            </a:r>
            <a:r>
              <a:rPr sz="1900" spc="57" dirty="0">
                <a:solidFill>
                  <a:srgbClr val="317E53"/>
                </a:solidFill>
                <a:latin typeface="Arial"/>
                <a:cs typeface="Arial"/>
              </a:rPr>
              <a:t>post-</a:t>
            </a:r>
            <a:r>
              <a:rPr sz="1900" spc="40" dirty="0">
                <a:solidFill>
                  <a:srgbClr val="317E53"/>
                </a:solidFill>
                <a:latin typeface="Arial"/>
                <a:cs typeface="Arial"/>
              </a:rPr>
              <a:t>Green</a:t>
            </a:r>
            <a:r>
              <a:rPr sz="1900" spc="163" dirty="0">
                <a:solidFill>
                  <a:srgbClr val="317E53"/>
                </a:solidFill>
                <a:latin typeface="Arial"/>
                <a:cs typeface="Arial"/>
              </a:rPr>
              <a:t> </a:t>
            </a:r>
            <a:r>
              <a:rPr sz="1900" spc="63" dirty="0">
                <a:solidFill>
                  <a:srgbClr val="317E53"/>
                </a:solidFill>
                <a:latin typeface="Arial"/>
                <a:cs typeface="Arial"/>
              </a:rPr>
              <a:t>Revolution</a:t>
            </a:r>
            <a:r>
              <a:rPr sz="1900" spc="177" dirty="0">
                <a:solidFill>
                  <a:srgbClr val="317E53"/>
                </a:solidFill>
                <a:latin typeface="Arial"/>
                <a:cs typeface="Arial"/>
              </a:rPr>
              <a:t> </a:t>
            </a:r>
            <a:r>
              <a:rPr sz="1900" dirty="0">
                <a:solidFill>
                  <a:srgbClr val="317E53"/>
                </a:solidFill>
                <a:latin typeface="Arial"/>
                <a:cs typeface="Arial"/>
              </a:rPr>
              <a:t>country,</a:t>
            </a:r>
            <a:r>
              <a:rPr sz="1900" spc="173" dirty="0">
                <a:solidFill>
                  <a:srgbClr val="317E53"/>
                </a:solidFill>
                <a:latin typeface="Arial"/>
                <a:cs typeface="Arial"/>
              </a:rPr>
              <a:t> </a:t>
            </a:r>
            <a:r>
              <a:rPr sz="1900" dirty="0">
                <a:solidFill>
                  <a:srgbClr val="317E53"/>
                </a:solidFill>
                <a:latin typeface="Arial"/>
                <a:cs typeface="Arial"/>
              </a:rPr>
              <a:t>in</a:t>
            </a:r>
            <a:r>
              <a:rPr sz="1900" spc="177" dirty="0">
                <a:solidFill>
                  <a:srgbClr val="317E53"/>
                </a:solidFill>
                <a:latin typeface="Arial"/>
                <a:cs typeface="Arial"/>
              </a:rPr>
              <a:t> </a:t>
            </a:r>
            <a:r>
              <a:rPr sz="1900" dirty="0">
                <a:solidFill>
                  <a:srgbClr val="317E53"/>
                </a:solidFill>
                <a:latin typeface="Arial"/>
                <a:cs typeface="Arial"/>
              </a:rPr>
              <a:t>a</a:t>
            </a:r>
            <a:r>
              <a:rPr sz="1900" spc="173" dirty="0">
                <a:solidFill>
                  <a:srgbClr val="317E53"/>
                </a:solidFill>
                <a:latin typeface="Arial"/>
                <a:cs typeface="Arial"/>
              </a:rPr>
              <a:t> </a:t>
            </a:r>
            <a:r>
              <a:rPr sz="1900" spc="47" dirty="0">
                <a:solidFill>
                  <a:srgbClr val="317E53"/>
                </a:solidFill>
                <a:latin typeface="Arial"/>
                <a:cs typeface="Arial"/>
              </a:rPr>
              <a:t>context</a:t>
            </a:r>
            <a:r>
              <a:rPr sz="1900" spc="173" dirty="0">
                <a:solidFill>
                  <a:srgbClr val="317E53"/>
                </a:solidFill>
                <a:latin typeface="Arial"/>
                <a:cs typeface="Arial"/>
              </a:rPr>
              <a:t> </a:t>
            </a:r>
            <a:r>
              <a:rPr sz="1900" spc="57" dirty="0">
                <a:solidFill>
                  <a:srgbClr val="317E53"/>
                </a:solidFill>
                <a:latin typeface="Arial"/>
                <a:cs typeface="Arial"/>
              </a:rPr>
              <a:t>of</a:t>
            </a:r>
            <a:r>
              <a:rPr sz="1900" spc="177" dirty="0">
                <a:solidFill>
                  <a:srgbClr val="317E53"/>
                </a:solidFill>
                <a:latin typeface="Arial"/>
                <a:cs typeface="Arial"/>
              </a:rPr>
              <a:t> </a:t>
            </a:r>
            <a:r>
              <a:rPr sz="1900" spc="80" dirty="0">
                <a:solidFill>
                  <a:srgbClr val="317E53"/>
                </a:solidFill>
                <a:latin typeface="Arial"/>
                <a:cs typeface="Arial"/>
              </a:rPr>
              <a:t>adaptation</a:t>
            </a:r>
            <a:r>
              <a:rPr sz="1900" spc="169" dirty="0">
                <a:solidFill>
                  <a:srgbClr val="317E53"/>
                </a:solidFill>
                <a:latin typeface="Arial"/>
                <a:cs typeface="Arial"/>
              </a:rPr>
              <a:t> </a:t>
            </a:r>
            <a:r>
              <a:rPr sz="1900" spc="113" dirty="0">
                <a:solidFill>
                  <a:srgbClr val="317E53"/>
                </a:solidFill>
                <a:latin typeface="Arial"/>
                <a:cs typeface="Arial"/>
              </a:rPr>
              <a:t>to</a:t>
            </a:r>
            <a:r>
              <a:rPr sz="1900" spc="169" dirty="0">
                <a:solidFill>
                  <a:srgbClr val="317E53"/>
                </a:solidFill>
                <a:latin typeface="Arial"/>
                <a:cs typeface="Arial"/>
              </a:rPr>
              <a:t> </a:t>
            </a:r>
            <a:r>
              <a:rPr sz="1900" spc="70" dirty="0">
                <a:solidFill>
                  <a:srgbClr val="317E53"/>
                </a:solidFill>
                <a:latin typeface="Arial"/>
                <a:cs typeface="Arial"/>
              </a:rPr>
              <a:t>climate</a:t>
            </a:r>
            <a:r>
              <a:rPr sz="1900" spc="173" dirty="0">
                <a:solidFill>
                  <a:srgbClr val="317E53"/>
                </a:solidFill>
                <a:latin typeface="Arial"/>
                <a:cs typeface="Arial"/>
              </a:rPr>
              <a:t> </a:t>
            </a:r>
            <a:r>
              <a:rPr sz="1900" spc="57" dirty="0">
                <a:solidFill>
                  <a:srgbClr val="317E53"/>
                </a:solidFill>
                <a:latin typeface="Arial"/>
                <a:cs typeface="Arial"/>
              </a:rPr>
              <a:t>change </a:t>
            </a:r>
            <a:r>
              <a:rPr sz="1900" spc="33" dirty="0">
                <a:solidFill>
                  <a:srgbClr val="317E53"/>
                </a:solidFill>
                <a:latin typeface="Arial"/>
                <a:cs typeface="Arial"/>
              </a:rPr>
              <a:t>and</a:t>
            </a:r>
            <a:r>
              <a:rPr sz="1900" spc="-7" dirty="0">
                <a:solidFill>
                  <a:srgbClr val="317E53"/>
                </a:solidFill>
                <a:latin typeface="Arial"/>
                <a:cs typeface="Arial"/>
              </a:rPr>
              <a:t> </a:t>
            </a:r>
            <a:r>
              <a:rPr sz="1900" spc="47" dirty="0">
                <a:solidFill>
                  <a:srgbClr val="317E53"/>
                </a:solidFill>
                <a:latin typeface="Arial"/>
                <a:cs typeface="Arial"/>
              </a:rPr>
              <a:t>demographic</a:t>
            </a:r>
            <a:r>
              <a:rPr sz="1900" spc="-7" dirty="0">
                <a:solidFill>
                  <a:srgbClr val="317E53"/>
                </a:solidFill>
                <a:latin typeface="Arial"/>
                <a:cs typeface="Arial"/>
              </a:rPr>
              <a:t> </a:t>
            </a:r>
            <a:r>
              <a:rPr sz="1900" spc="23" dirty="0">
                <a:solidFill>
                  <a:srgbClr val="317E53"/>
                </a:solidFill>
                <a:latin typeface="Arial"/>
                <a:cs typeface="Arial"/>
              </a:rPr>
              <a:t>growth?</a:t>
            </a:r>
            <a:endParaRPr sz="1900">
              <a:latin typeface="Arial"/>
              <a:cs typeface="Arial"/>
            </a:endParaRPr>
          </a:p>
          <a:p>
            <a:pPr>
              <a:spcBef>
                <a:spcPts val="27"/>
              </a:spcBef>
            </a:pPr>
            <a:endParaRPr sz="2367">
              <a:latin typeface="Arial"/>
              <a:cs typeface="Arial"/>
            </a:endParaRPr>
          </a:p>
          <a:p>
            <a:pPr marL="8467" marR="3387" algn="just">
              <a:lnSpc>
                <a:spcPct val="120600"/>
              </a:lnSpc>
              <a:spcBef>
                <a:spcPts val="3"/>
              </a:spcBef>
            </a:pPr>
            <a:r>
              <a:rPr sz="1900" dirty="0">
                <a:solidFill>
                  <a:srgbClr val="317E53"/>
                </a:solidFill>
                <a:latin typeface="Arial"/>
                <a:cs typeface="Arial"/>
              </a:rPr>
              <a:t>Is</a:t>
            </a:r>
            <a:r>
              <a:rPr sz="1900" spc="-7" dirty="0">
                <a:solidFill>
                  <a:srgbClr val="317E53"/>
                </a:solidFill>
                <a:latin typeface="Arial"/>
                <a:cs typeface="Arial"/>
              </a:rPr>
              <a:t> </a:t>
            </a:r>
            <a:r>
              <a:rPr sz="1900" spc="50" dirty="0">
                <a:solidFill>
                  <a:srgbClr val="317E53"/>
                </a:solidFill>
                <a:latin typeface="Arial"/>
                <a:cs typeface="Arial"/>
              </a:rPr>
              <a:t>the</a:t>
            </a:r>
            <a:r>
              <a:rPr sz="1900" spc="-3" dirty="0">
                <a:solidFill>
                  <a:srgbClr val="317E53"/>
                </a:solidFill>
                <a:latin typeface="Arial"/>
                <a:cs typeface="Arial"/>
              </a:rPr>
              <a:t> </a:t>
            </a:r>
            <a:r>
              <a:rPr sz="1900" spc="33" dirty="0">
                <a:solidFill>
                  <a:srgbClr val="317E53"/>
                </a:solidFill>
                <a:latin typeface="Arial"/>
                <a:cs typeface="Arial"/>
              </a:rPr>
              <a:t>traditional</a:t>
            </a:r>
            <a:r>
              <a:rPr sz="1900" spc="-3" dirty="0">
                <a:solidFill>
                  <a:srgbClr val="317E53"/>
                </a:solidFill>
                <a:latin typeface="Arial"/>
                <a:cs typeface="Arial"/>
              </a:rPr>
              <a:t> </a:t>
            </a:r>
            <a:r>
              <a:rPr sz="1900" spc="33" dirty="0">
                <a:solidFill>
                  <a:srgbClr val="317E53"/>
                </a:solidFill>
                <a:latin typeface="Arial"/>
                <a:cs typeface="Arial"/>
              </a:rPr>
              <a:t>cultivation</a:t>
            </a:r>
            <a:r>
              <a:rPr sz="1900" spc="-3" dirty="0">
                <a:solidFill>
                  <a:srgbClr val="317E53"/>
                </a:solidFill>
                <a:latin typeface="Arial"/>
                <a:cs typeface="Arial"/>
              </a:rPr>
              <a:t> </a:t>
            </a:r>
            <a:r>
              <a:rPr sz="1900" spc="57" dirty="0">
                <a:solidFill>
                  <a:srgbClr val="317E53"/>
                </a:solidFill>
                <a:latin typeface="Arial"/>
                <a:cs typeface="Arial"/>
              </a:rPr>
              <a:t>of</a:t>
            </a:r>
            <a:r>
              <a:rPr sz="1900" spc="-3" dirty="0">
                <a:solidFill>
                  <a:srgbClr val="317E53"/>
                </a:solidFill>
                <a:latin typeface="Arial"/>
                <a:cs typeface="Arial"/>
              </a:rPr>
              <a:t> </a:t>
            </a:r>
            <a:r>
              <a:rPr sz="1900" spc="93" dirty="0">
                <a:solidFill>
                  <a:srgbClr val="317E53"/>
                </a:solidFill>
                <a:latin typeface="Arial"/>
                <a:cs typeface="Arial"/>
              </a:rPr>
              <a:t>little</a:t>
            </a:r>
            <a:r>
              <a:rPr sz="1900" spc="-7" dirty="0">
                <a:solidFill>
                  <a:srgbClr val="317E53"/>
                </a:solidFill>
                <a:latin typeface="Arial"/>
                <a:cs typeface="Arial"/>
              </a:rPr>
              <a:t> </a:t>
            </a:r>
            <a:r>
              <a:rPr sz="1900" spc="87" dirty="0">
                <a:solidFill>
                  <a:srgbClr val="317E53"/>
                </a:solidFill>
                <a:latin typeface="Arial"/>
                <a:cs typeface="Arial"/>
              </a:rPr>
              <a:t>millet</a:t>
            </a:r>
            <a:r>
              <a:rPr sz="1900" spc="-3" dirty="0">
                <a:solidFill>
                  <a:srgbClr val="317E53"/>
                </a:solidFill>
                <a:latin typeface="Arial"/>
                <a:cs typeface="Arial"/>
              </a:rPr>
              <a:t> </a:t>
            </a:r>
            <a:r>
              <a:rPr sz="1900" dirty="0">
                <a:solidFill>
                  <a:srgbClr val="317E53"/>
                </a:solidFill>
                <a:latin typeface="Arial"/>
                <a:cs typeface="Arial"/>
              </a:rPr>
              <a:t>in</a:t>
            </a:r>
            <a:r>
              <a:rPr sz="1900" spc="-3" dirty="0">
                <a:solidFill>
                  <a:srgbClr val="317E53"/>
                </a:solidFill>
                <a:latin typeface="Arial"/>
                <a:cs typeface="Arial"/>
              </a:rPr>
              <a:t> </a:t>
            </a:r>
            <a:r>
              <a:rPr sz="1900" spc="70" dirty="0">
                <a:solidFill>
                  <a:srgbClr val="317E53"/>
                </a:solidFill>
                <a:latin typeface="Arial"/>
                <a:cs typeface="Arial"/>
              </a:rPr>
              <a:t>Jawadhu</a:t>
            </a:r>
            <a:r>
              <a:rPr sz="1900" spc="-7" dirty="0">
                <a:solidFill>
                  <a:srgbClr val="317E53"/>
                </a:solidFill>
                <a:latin typeface="Arial"/>
                <a:cs typeface="Arial"/>
              </a:rPr>
              <a:t> </a:t>
            </a:r>
            <a:r>
              <a:rPr sz="1900" spc="40" dirty="0">
                <a:solidFill>
                  <a:srgbClr val="317E53"/>
                </a:solidFill>
                <a:latin typeface="Arial"/>
                <a:cs typeface="Arial"/>
              </a:rPr>
              <a:t>Hills,</a:t>
            </a:r>
            <a:r>
              <a:rPr sz="1900" spc="-3" dirty="0">
                <a:solidFill>
                  <a:srgbClr val="317E53"/>
                </a:solidFill>
                <a:latin typeface="Arial"/>
                <a:cs typeface="Arial"/>
              </a:rPr>
              <a:t> </a:t>
            </a:r>
            <a:r>
              <a:rPr sz="1900" dirty="0">
                <a:solidFill>
                  <a:srgbClr val="317E53"/>
                </a:solidFill>
                <a:latin typeface="Arial"/>
                <a:cs typeface="Arial"/>
              </a:rPr>
              <a:t>a</a:t>
            </a:r>
            <a:r>
              <a:rPr sz="1900" spc="-3" dirty="0">
                <a:solidFill>
                  <a:srgbClr val="317E53"/>
                </a:solidFill>
                <a:latin typeface="Arial"/>
                <a:cs typeface="Arial"/>
              </a:rPr>
              <a:t> </a:t>
            </a:r>
            <a:r>
              <a:rPr sz="1900" spc="33" dirty="0">
                <a:solidFill>
                  <a:srgbClr val="317E53"/>
                </a:solidFill>
                <a:latin typeface="Arial"/>
                <a:cs typeface="Arial"/>
              </a:rPr>
              <a:t>mountainous</a:t>
            </a:r>
            <a:r>
              <a:rPr sz="1900" spc="-3" dirty="0">
                <a:solidFill>
                  <a:srgbClr val="317E53"/>
                </a:solidFill>
                <a:latin typeface="Arial"/>
                <a:cs typeface="Arial"/>
              </a:rPr>
              <a:t> </a:t>
            </a:r>
            <a:r>
              <a:rPr sz="1900" spc="-13" dirty="0">
                <a:solidFill>
                  <a:srgbClr val="317E53"/>
                </a:solidFill>
                <a:latin typeface="Arial"/>
                <a:cs typeface="Arial"/>
              </a:rPr>
              <a:t>area </a:t>
            </a:r>
            <a:r>
              <a:rPr sz="1900" spc="40" dirty="0">
                <a:solidFill>
                  <a:srgbClr val="317E53"/>
                </a:solidFill>
                <a:latin typeface="Arial"/>
                <a:cs typeface="Arial"/>
              </a:rPr>
              <a:t>inhabited</a:t>
            </a:r>
            <a:r>
              <a:rPr sz="1900" spc="420" dirty="0">
                <a:solidFill>
                  <a:srgbClr val="317E53"/>
                </a:solidFill>
                <a:latin typeface="Arial"/>
                <a:cs typeface="Arial"/>
              </a:rPr>
              <a:t> </a:t>
            </a:r>
            <a:r>
              <a:rPr sz="1900" spc="53" dirty="0">
                <a:solidFill>
                  <a:srgbClr val="317E53"/>
                </a:solidFill>
                <a:latin typeface="Arial"/>
                <a:cs typeface="Arial"/>
              </a:rPr>
              <a:t>by</a:t>
            </a:r>
            <a:r>
              <a:rPr sz="1900" spc="427" dirty="0">
                <a:solidFill>
                  <a:srgbClr val="317E53"/>
                </a:solidFill>
                <a:latin typeface="Arial"/>
                <a:cs typeface="Arial"/>
              </a:rPr>
              <a:t> </a:t>
            </a:r>
            <a:r>
              <a:rPr sz="1900" dirty="0">
                <a:solidFill>
                  <a:srgbClr val="317E53"/>
                </a:solidFill>
                <a:latin typeface="Arial"/>
                <a:cs typeface="Arial"/>
              </a:rPr>
              <a:t>a</a:t>
            </a:r>
            <a:r>
              <a:rPr sz="1900" spc="427" dirty="0">
                <a:solidFill>
                  <a:srgbClr val="317E53"/>
                </a:solidFill>
                <a:latin typeface="Arial"/>
                <a:cs typeface="Arial"/>
              </a:rPr>
              <a:t> </a:t>
            </a:r>
            <a:r>
              <a:rPr sz="1900" dirty="0">
                <a:solidFill>
                  <a:srgbClr val="317E53"/>
                </a:solidFill>
                <a:latin typeface="Arial"/>
                <a:cs typeface="Arial"/>
              </a:rPr>
              <a:t>tribal</a:t>
            </a:r>
            <a:r>
              <a:rPr sz="1900" spc="427" dirty="0">
                <a:solidFill>
                  <a:srgbClr val="317E53"/>
                </a:solidFill>
                <a:latin typeface="Arial"/>
                <a:cs typeface="Arial"/>
              </a:rPr>
              <a:t> </a:t>
            </a:r>
            <a:r>
              <a:rPr sz="1900" spc="37" dirty="0">
                <a:solidFill>
                  <a:srgbClr val="317E53"/>
                </a:solidFill>
                <a:latin typeface="Arial"/>
                <a:cs typeface="Arial"/>
              </a:rPr>
              <a:t>population,</a:t>
            </a:r>
            <a:r>
              <a:rPr sz="1900" spc="423" dirty="0">
                <a:solidFill>
                  <a:srgbClr val="317E53"/>
                </a:solidFill>
                <a:latin typeface="Arial"/>
                <a:cs typeface="Arial"/>
              </a:rPr>
              <a:t> </a:t>
            </a:r>
            <a:r>
              <a:rPr sz="1900" spc="37" dirty="0">
                <a:solidFill>
                  <a:srgbClr val="317E53"/>
                </a:solidFill>
                <a:latin typeface="Arial"/>
                <a:cs typeface="Arial"/>
              </a:rPr>
              <a:t>part</a:t>
            </a:r>
            <a:r>
              <a:rPr sz="1900" spc="427" dirty="0">
                <a:solidFill>
                  <a:srgbClr val="317E53"/>
                </a:solidFill>
                <a:latin typeface="Arial"/>
                <a:cs typeface="Arial"/>
              </a:rPr>
              <a:t> </a:t>
            </a:r>
            <a:r>
              <a:rPr sz="1900" spc="57" dirty="0">
                <a:solidFill>
                  <a:srgbClr val="317E53"/>
                </a:solidFill>
                <a:latin typeface="Arial"/>
                <a:cs typeface="Arial"/>
              </a:rPr>
              <a:t>of</a:t>
            </a:r>
            <a:r>
              <a:rPr sz="1900" spc="427" dirty="0">
                <a:solidFill>
                  <a:srgbClr val="317E53"/>
                </a:solidFill>
                <a:latin typeface="Arial"/>
                <a:cs typeface="Arial"/>
              </a:rPr>
              <a:t> </a:t>
            </a:r>
            <a:r>
              <a:rPr sz="1900" dirty="0">
                <a:solidFill>
                  <a:srgbClr val="317E53"/>
                </a:solidFill>
                <a:latin typeface="Arial"/>
                <a:cs typeface="Arial"/>
              </a:rPr>
              <a:t>this</a:t>
            </a:r>
            <a:r>
              <a:rPr sz="1900" spc="427" dirty="0">
                <a:solidFill>
                  <a:srgbClr val="317E53"/>
                </a:solidFill>
                <a:latin typeface="Arial"/>
                <a:cs typeface="Arial"/>
              </a:rPr>
              <a:t> </a:t>
            </a:r>
            <a:r>
              <a:rPr sz="1900" spc="30" dirty="0">
                <a:solidFill>
                  <a:srgbClr val="317E53"/>
                </a:solidFill>
                <a:latin typeface="Arial"/>
                <a:cs typeface="Arial"/>
              </a:rPr>
              <a:t>process</a:t>
            </a:r>
            <a:r>
              <a:rPr sz="1900" spc="427" dirty="0">
                <a:solidFill>
                  <a:srgbClr val="317E53"/>
                </a:solidFill>
                <a:latin typeface="Arial"/>
                <a:cs typeface="Arial"/>
              </a:rPr>
              <a:t> </a:t>
            </a:r>
            <a:r>
              <a:rPr sz="1900" spc="57" dirty="0">
                <a:solidFill>
                  <a:srgbClr val="317E53"/>
                </a:solidFill>
                <a:latin typeface="Arial"/>
                <a:cs typeface="Arial"/>
              </a:rPr>
              <a:t>of</a:t>
            </a:r>
            <a:r>
              <a:rPr sz="1900" spc="427" dirty="0">
                <a:solidFill>
                  <a:srgbClr val="317E53"/>
                </a:solidFill>
                <a:latin typeface="Arial"/>
                <a:cs typeface="Arial"/>
              </a:rPr>
              <a:t> </a:t>
            </a:r>
            <a:r>
              <a:rPr sz="1900" spc="53" dirty="0">
                <a:solidFill>
                  <a:srgbClr val="317E53"/>
                </a:solidFill>
                <a:latin typeface="Arial"/>
                <a:cs typeface="Arial"/>
              </a:rPr>
              <a:t>revaluation?</a:t>
            </a:r>
            <a:r>
              <a:rPr sz="1900" spc="427" dirty="0">
                <a:solidFill>
                  <a:srgbClr val="317E53"/>
                </a:solidFill>
                <a:latin typeface="Arial"/>
                <a:cs typeface="Arial"/>
              </a:rPr>
              <a:t> </a:t>
            </a:r>
            <a:r>
              <a:rPr sz="1900" dirty="0">
                <a:solidFill>
                  <a:srgbClr val="317E53"/>
                </a:solidFill>
                <a:latin typeface="Arial"/>
                <a:cs typeface="Arial"/>
              </a:rPr>
              <a:t>Is</a:t>
            </a:r>
            <a:r>
              <a:rPr sz="1900" spc="427" dirty="0">
                <a:solidFill>
                  <a:srgbClr val="317E53"/>
                </a:solidFill>
                <a:latin typeface="Arial"/>
                <a:cs typeface="Arial"/>
              </a:rPr>
              <a:t> </a:t>
            </a:r>
            <a:r>
              <a:rPr sz="1900" spc="40" dirty="0">
                <a:solidFill>
                  <a:srgbClr val="317E53"/>
                </a:solidFill>
                <a:latin typeface="Arial"/>
                <a:cs typeface="Arial"/>
              </a:rPr>
              <a:t>it</a:t>
            </a:r>
            <a:r>
              <a:rPr sz="1900" spc="427" dirty="0">
                <a:solidFill>
                  <a:srgbClr val="317E53"/>
                </a:solidFill>
                <a:latin typeface="Arial"/>
                <a:cs typeface="Arial"/>
              </a:rPr>
              <a:t> </a:t>
            </a:r>
            <a:r>
              <a:rPr sz="1900" spc="-33" dirty="0">
                <a:solidFill>
                  <a:srgbClr val="317E53"/>
                </a:solidFill>
                <a:latin typeface="Arial"/>
                <a:cs typeface="Arial"/>
              </a:rPr>
              <a:t>a </a:t>
            </a:r>
            <a:r>
              <a:rPr sz="1900" spc="33" dirty="0">
                <a:solidFill>
                  <a:srgbClr val="317E53"/>
                </a:solidFill>
                <a:latin typeface="Arial"/>
                <a:cs typeface="Arial"/>
              </a:rPr>
              <a:t>factor</a:t>
            </a:r>
            <a:r>
              <a:rPr sz="1900" spc="247" dirty="0">
                <a:solidFill>
                  <a:srgbClr val="317E53"/>
                </a:solidFill>
                <a:latin typeface="Arial"/>
                <a:cs typeface="Arial"/>
              </a:rPr>
              <a:t> </a:t>
            </a:r>
            <a:r>
              <a:rPr sz="1900" dirty="0">
                <a:solidFill>
                  <a:srgbClr val="317E53"/>
                </a:solidFill>
                <a:latin typeface="Arial"/>
                <a:cs typeface="Arial"/>
              </a:rPr>
              <a:t>in</a:t>
            </a:r>
            <a:r>
              <a:rPr sz="1900" spc="247" dirty="0">
                <a:solidFill>
                  <a:srgbClr val="317E53"/>
                </a:solidFill>
                <a:latin typeface="Arial"/>
                <a:cs typeface="Arial"/>
              </a:rPr>
              <a:t> </a:t>
            </a:r>
            <a:r>
              <a:rPr sz="1900" spc="50" dirty="0">
                <a:solidFill>
                  <a:srgbClr val="317E53"/>
                </a:solidFill>
                <a:latin typeface="Arial"/>
                <a:cs typeface="Arial"/>
              </a:rPr>
              <a:t>the</a:t>
            </a:r>
            <a:r>
              <a:rPr sz="1900" spc="243" dirty="0">
                <a:solidFill>
                  <a:srgbClr val="317E53"/>
                </a:solidFill>
                <a:latin typeface="Arial"/>
                <a:cs typeface="Arial"/>
              </a:rPr>
              <a:t> </a:t>
            </a:r>
            <a:r>
              <a:rPr sz="1900" spc="80" dirty="0">
                <a:solidFill>
                  <a:srgbClr val="317E53"/>
                </a:solidFill>
                <a:latin typeface="Arial"/>
                <a:cs typeface="Arial"/>
              </a:rPr>
              <a:t>development</a:t>
            </a:r>
            <a:r>
              <a:rPr sz="1900" spc="243" dirty="0">
                <a:solidFill>
                  <a:srgbClr val="317E53"/>
                </a:solidFill>
                <a:latin typeface="Arial"/>
                <a:cs typeface="Arial"/>
              </a:rPr>
              <a:t> </a:t>
            </a:r>
            <a:r>
              <a:rPr sz="1900" spc="57" dirty="0">
                <a:solidFill>
                  <a:srgbClr val="317E53"/>
                </a:solidFill>
                <a:latin typeface="Arial"/>
                <a:cs typeface="Arial"/>
              </a:rPr>
              <a:t>of</a:t>
            </a:r>
            <a:r>
              <a:rPr sz="1900" spc="247" dirty="0">
                <a:solidFill>
                  <a:srgbClr val="317E53"/>
                </a:solidFill>
                <a:latin typeface="Arial"/>
                <a:cs typeface="Arial"/>
              </a:rPr>
              <a:t> </a:t>
            </a:r>
            <a:r>
              <a:rPr sz="1900" dirty="0">
                <a:solidFill>
                  <a:srgbClr val="317E53"/>
                </a:solidFill>
                <a:latin typeface="Arial"/>
                <a:cs typeface="Arial"/>
              </a:rPr>
              <a:t>local</a:t>
            </a:r>
            <a:r>
              <a:rPr sz="1900" spc="247" dirty="0">
                <a:solidFill>
                  <a:srgbClr val="317E53"/>
                </a:solidFill>
                <a:latin typeface="Arial"/>
                <a:cs typeface="Arial"/>
              </a:rPr>
              <a:t> </a:t>
            </a:r>
            <a:r>
              <a:rPr sz="1900" dirty="0">
                <a:solidFill>
                  <a:srgbClr val="317E53"/>
                </a:solidFill>
                <a:latin typeface="Arial"/>
                <a:cs typeface="Arial"/>
              </a:rPr>
              <a:t>farmers?</a:t>
            </a:r>
            <a:r>
              <a:rPr sz="1900" spc="247" dirty="0">
                <a:solidFill>
                  <a:srgbClr val="317E53"/>
                </a:solidFill>
                <a:latin typeface="Arial"/>
                <a:cs typeface="Arial"/>
              </a:rPr>
              <a:t> </a:t>
            </a:r>
            <a:r>
              <a:rPr sz="1900" dirty="0">
                <a:solidFill>
                  <a:srgbClr val="317E53"/>
                </a:solidFill>
                <a:latin typeface="Arial"/>
                <a:cs typeface="Arial"/>
              </a:rPr>
              <a:t>What</a:t>
            </a:r>
            <a:r>
              <a:rPr sz="1900" spc="243" dirty="0">
                <a:solidFill>
                  <a:srgbClr val="317E53"/>
                </a:solidFill>
                <a:latin typeface="Arial"/>
                <a:cs typeface="Arial"/>
              </a:rPr>
              <a:t> </a:t>
            </a:r>
            <a:r>
              <a:rPr sz="1900" dirty="0">
                <a:solidFill>
                  <a:srgbClr val="317E53"/>
                </a:solidFill>
                <a:latin typeface="Arial"/>
                <a:cs typeface="Arial"/>
              </a:rPr>
              <a:t>is</a:t>
            </a:r>
            <a:r>
              <a:rPr sz="1900" spc="247" dirty="0">
                <a:solidFill>
                  <a:srgbClr val="317E53"/>
                </a:solidFill>
                <a:latin typeface="Arial"/>
                <a:cs typeface="Arial"/>
              </a:rPr>
              <a:t> </a:t>
            </a:r>
            <a:r>
              <a:rPr sz="1900" spc="50" dirty="0">
                <a:solidFill>
                  <a:srgbClr val="317E53"/>
                </a:solidFill>
                <a:latin typeface="Arial"/>
                <a:cs typeface="Arial"/>
              </a:rPr>
              <a:t>the</a:t>
            </a:r>
            <a:r>
              <a:rPr sz="1900" spc="247" dirty="0">
                <a:solidFill>
                  <a:srgbClr val="317E53"/>
                </a:solidFill>
                <a:latin typeface="Arial"/>
                <a:cs typeface="Arial"/>
              </a:rPr>
              <a:t> </a:t>
            </a:r>
            <a:r>
              <a:rPr sz="1900" spc="33" dirty="0">
                <a:solidFill>
                  <a:srgbClr val="317E53"/>
                </a:solidFill>
                <a:latin typeface="Arial"/>
                <a:cs typeface="Arial"/>
              </a:rPr>
              <a:t>impact</a:t>
            </a:r>
            <a:r>
              <a:rPr sz="1900" spc="247" dirty="0">
                <a:solidFill>
                  <a:srgbClr val="317E53"/>
                </a:solidFill>
                <a:latin typeface="Arial"/>
                <a:cs typeface="Arial"/>
              </a:rPr>
              <a:t> </a:t>
            </a:r>
            <a:r>
              <a:rPr sz="1900" spc="57" dirty="0">
                <a:solidFill>
                  <a:srgbClr val="317E53"/>
                </a:solidFill>
                <a:latin typeface="Arial"/>
                <a:cs typeface="Arial"/>
              </a:rPr>
              <a:t>of</a:t>
            </a:r>
            <a:r>
              <a:rPr sz="1900" spc="247" dirty="0">
                <a:solidFill>
                  <a:srgbClr val="317E53"/>
                </a:solidFill>
                <a:latin typeface="Arial"/>
                <a:cs typeface="Arial"/>
              </a:rPr>
              <a:t> </a:t>
            </a:r>
            <a:r>
              <a:rPr sz="1900" spc="50" dirty="0">
                <a:solidFill>
                  <a:srgbClr val="317E53"/>
                </a:solidFill>
                <a:latin typeface="Arial"/>
                <a:cs typeface="Arial"/>
              </a:rPr>
              <a:t>the</a:t>
            </a:r>
            <a:r>
              <a:rPr sz="1900" spc="247" dirty="0">
                <a:solidFill>
                  <a:srgbClr val="317E53"/>
                </a:solidFill>
                <a:latin typeface="Arial"/>
                <a:cs typeface="Arial"/>
              </a:rPr>
              <a:t> </a:t>
            </a:r>
            <a:r>
              <a:rPr sz="1900" spc="60" dirty="0">
                <a:solidFill>
                  <a:srgbClr val="317E53"/>
                </a:solidFill>
                <a:latin typeface="Arial"/>
                <a:cs typeface="Arial"/>
              </a:rPr>
              <a:t>DHAN Foundation's</a:t>
            </a:r>
            <a:r>
              <a:rPr sz="1900" spc="23" dirty="0">
                <a:solidFill>
                  <a:srgbClr val="317E53"/>
                </a:solidFill>
                <a:latin typeface="Arial"/>
                <a:cs typeface="Arial"/>
              </a:rPr>
              <a:t> </a:t>
            </a:r>
            <a:r>
              <a:rPr sz="1900" spc="-7" dirty="0">
                <a:solidFill>
                  <a:srgbClr val="317E53"/>
                </a:solidFill>
                <a:latin typeface="Arial"/>
                <a:cs typeface="Arial"/>
              </a:rPr>
              <a:t>actions?</a:t>
            </a:r>
            <a:endParaRPr sz="190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40183" y="1121905"/>
            <a:ext cx="8393007" cy="1209463"/>
          </a:xfrm>
          <a:custGeom>
            <a:avLst/>
            <a:gdLst/>
            <a:ahLst/>
            <a:cxnLst/>
            <a:rect l="l" t="t" r="r" b="b"/>
            <a:pathLst>
              <a:path w="12589510" h="1814195">
                <a:moveTo>
                  <a:pt x="12589251" y="1813744"/>
                </a:moveTo>
                <a:lnTo>
                  <a:pt x="0" y="1813744"/>
                </a:lnTo>
                <a:lnTo>
                  <a:pt x="0" y="0"/>
                </a:lnTo>
                <a:lnTo>
                  <a:pt x="12589251" y="0"/>
                </a:lnTo>
                <a:lnTo>
                  <a:pt x="12589251" y="1813744"/>
                </a:lnTo>
                <a:close/>
              </a:path>
            </a:pathLst>
          </a:custGeom>
          <a:solidFill>
            <a:srgbClr val="FFFFFF">
              <a:alpha val="75000"/>
            </a:srgbClr>
          </a:solidFill>
        </p:spPr>
        <p:txBody>
          <a:bodyPr wrap="square" lIns="0" tIns="0" rIns="0" bIns="0" rtlCol="0"/>
          <a:lstStyle/>
          <a:p>
            <a:endParaRPr sz="1200"/>
          </a:p>
        </p:txBody>
      </p:sp>
      <p:sp>
        <p:nvSpPr>
          <p:cNvPr id="3" name="object 3"/>
          <p:cNvSpPr/>
          <p:nvPr/>
        </p:nvSpPr>
        <p:spPr>
          <a:xfrm>
            <a:off x="2140183" y="3027273"/>
            <a:ext cx="8393007" cy="1209463"/>
          </a:xfrm>
          <a:custGeom>
            <a:avLst/>
            <a:gdLst/>
            <a:ahLst/>
            <a:cxnLst/>
            <a:rect l="l" t="t" r="r" b="b"/>
            <a:pathLst>
              <a:path w="12589510" h="1814195">
                <a:moveTo>
                  <a:pt x="12589251" y="1813744"/>
                </a:moveTo>
                <a:lnTo>
                  <a:pt x="0" y="1813744"/>
                </a:lnTo>
                <a:lnTo>
                  <a:pt x="0" y="0"/>
                </a:lnTo>
                <a:lnTo>
                  <a:pt x="12589251" y="0"/>
                </a:lnTo>
                <a:lnTo>
                  <a:pt x="12589251" y="1813744"/>
                </a:lnTo>
                <a:close/>
              </a:path>
            </a:pathLst>
          </a:custGeom>
          <a:solidFill>
            <a:srgbClr val="FFFFFF">
              <a:alpha val="75000"/>
            </a:srgbClr>
          </a:solidFill>
        </p:spPr>
        <p:txBody>
          <a:bodyPr wrap="square" lIns="0" tIns="0" rIns="0" bIns="0" rtlCol="0"/>
          <a:lstStyle/>
          <a:p>
            <a:endParaRPr sz="1200"/>
          </a:p>
        </p:txBody>
      </p:sp>
      <p:sp>
        <p:nvSpPr>
          <p:cNvPr id="4" name="object 4"/>
          <p:cNvSpPr/>
          <p:nvPr/>
        </p:nvSpPr>
        <p:spPr>
          <a:xfrm>
            <a:off x="2140183" y="5109391"/>
            <a:ext cx="8393007" cy="1209463"/>
          </a:xfrm>
          <a:custGeom>
            <a:avLst/>
            <a:gdLst/>
            <a:ahLst/>
            <a:cxnLst/>
            <a:rect l="l" t="t" r="r" b="b"/>
            <a:pathLst>
              <a:path w="12589510" h="1814195">
                <a:moveTo>
                  <a:pt x="12589251" y="1813744"/>
                </a:moveTo>
                <a:lnTo>
                  <a:pt x="0" y="1813744"/>
                </a:lnTo>
                <a:lnTo>
                  <a:pt x="0" y="0"/>
                </a:lnTo>
                <a:lnTo>
                  <a:pt x="12589251" y="0"/>
                </a:lnTo>
                <a:lnTo>
                  <a:pt x="12589251" y="1813744"/>
                </a:lnTo>
                <a:close/>
              </a:path>
            </a:pathLst>
          </a:custGeom>
          <a:solidFill>
            <a:srgbClr val="FFFFFF">
              <a:alpha val="75000"/>
            </a:srgbClr>
          </a:solidFill>
        </p:spPr>
        <p:txBody>
          <a:bodyPr wrap="square" lIns="0" tIns="0" rIns="0" bIns="0" rtlCol="0"/>
          <a:lstStyle/>
          <a:p>
            <a:endParaRPr sz="1200"/>
          </a:p>
        </p:txBody>
      </p:sp>
      <p:sp>
        <p:nvSpPr>
          <p:cNvPr id="5" name="object 5"/>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6" name="object 6"/>
          <p:cNvSpPr txBox="1">
            <a:spLocks noGrp="1"/>
          </p:cNvSpPr>
          <p:nvPr>
            <p:ph type="title"/>
          </p:nvPr>
        </p:nvSpPr>
        <p:spPr>
          <a:xfrm>
            <a:off x="413833" y="21924"/>
            <a:ext cx="9279237" cy="611100"/>
          </a:xfrm>
          <a:prstGeom prst="rect">
            <a:avLst/>
          </a:prstGeom>
        </p:spPr>
        <p:txBody>
          <a:bodyPr vert="horz" wrap="square" lIns="0" tIns="56550" rIns="0" bIns="0" rtlCol="0" anchor="ctr">
            <a:spAutoFit/>
          </a:bodyPr>
          <a:lstStyle/>
          <a:p>
            <a:pPr marL="5076443">
              <a:lnSpc>
                <a:spcPct val="100000"/>
              </a:lnSpc>
              <a:spcBef>
                <a:spcPts val="83"/>
              </a:spcBef>
            </a:pPr>
            <a:r>
              <a:rPr sz="3600" b="1" spc="103" dirty="0">
                <a:solidFill>
                  <a:srgbClr val="FD873F"/>
                </a:solidFill>
                <a:latin typeface="+mn-lt"/>
              </a:rPr>
              <a:t>Objectives</a:t>
            </a:r>
          </a:p>
        </p:txBody>
      </p:sp>
      <p:sp>
        <p:nvSpPr>
          <p:cNvPr id="7" name="object 7"/>
          <p:cNvSpPr/>
          <p:nvPr/>
        </p:nvSpPr>
        <p:spPr>
          <a:xfrm>
            <a:off x="1693516" y="851988"/>
            <a:ext cx="893657" cy="893657"/>
          </a:xfrm>
          <a:custGeom>
            <a:avLst/>
            <a:gdLst/>
            <a:ahLst/>
            <a:cxnLst/>
            <a:rect l="l" t="t" r="r" b="b"/>
            <a:pathLst>
              <a:path w="1340485" h="1340485">
                <a:moveTo>
                  <a:pt x="670021" y="1340002"/>
                </a:moveTo>
                <a:lnTo>
                  <a:pt x="622152" y="1338320"/>
                </a:lnTo>
                <a:lnTo>
                  <a:pt x="575211" y="1333349"/>
                </a:lnTo>
                <a:lnTo>
                  <a:pt x="529292" y="1325202"/>
                </a:lnTo>
                <a:lnTo>
                  <a:pt x="484507" y="1313993"/>
                </a:lnTo>
                <a:lnTo>
                  <a:pt x="440971" y="1299835"/>
                </a:lnTo>
                <a:lnTo>
                  <a:pt x="398796" y="1282842"/>
                </a:lnTo>
                <a:lnTo>
                  <a:pt x="358096" y="1263127"/>
                </a:lnTo>
                <a:lnTo>
                  <a:pt x="318984" y="1240803"/>
                </a:lnTo>
                <a:lnTo>
                  <a:pt x="281574" y="1215984"/>
                </a:lnTo>
                <a:lnTo>
                  <a:pt x="245979" y="1188783"/>
                </a:lnTo>
                <a:lnTo>
                  <a:pt x="212313" y="1159313"/>
                </a:lnTo>
                <a:lnTo>
                  <a:pt x="180688" y="1127689"/>
                </a:lnTo>
                <a:lnTo>
                  <a:pt x="151218" y="1094022"/>
                </a:lnTo>
                <a:lnTo>
                  <a:pt x="124017" y="1058427"/>
                </a:lnTo>
                <a:lnTo>
                  <a:pt x="99198" y="1021017"/>
                </a:lnTo>
                <a:lnTo>
                  <a:pt x="76874" y="981905"/>
                </a:lnTo>
                <a:lnTo>
                  <a:pt x="57159" y="941206"/>
                </a:lnTo>
                <a:lnTo>
                  <a:pt x="40166" y="899031"/>
                </a:lnTo>
                <a:lnTo>
                  <a:pt x="26008" y="855494"/>
                </a:lnTo>
                <a:lnTo>
                  <a:pt x="14799" y="810710"/>
                </a:lnTo>
                <a:lnTo>
                  <a:pt x="6653" y="764790"/>
                </a:lnTo>
                <a:lnTo>
                  <a:pt x="1682" y="717850"/>
                </a:lnTo>
                <a:lnTo>
                  <a:pt x="0" y="669994"/>
                </a:lnTo>
                <a:lnTo>
                  <a:pt x="1682" y="622152"/>
                </a:lnTo>
                <a:lnTo>
                  <a:pt x="6653" y="575211"/>
                </a:lnTo>
                <a:lnTo>
                  <a:pt x="14799" y="529292"/>
                </a:lnTo>
                <a:lnTo>
                  <a:pt x="26008" y="484507"/>
                </a:lnTo>
                <a:lnTo>
                  <a:pt x="40166" y="440971"/>
                </a:lnTo>
                <a:lnTo>
                  <a:pt x="57159" y="398796"/>
                </a:lnTo>
                <a:lnTo>
                  <a:pt x="76874" y="358096"/>
                </a:lnTo>
                <a:lnTo>
                  <a:pt x="99198" y="318985"/>
                </a:lnTo>
                <a:lnTo>
                  <a:pt x="124017" y="281575"/>
                </a:lnTo>
                <a:lnTo>
                  <a:pt x="151218" y="245980"/>
                </a:lnTo>
                <a:lnTo>
                  <a:pt x="180688" y="212313"/>
                </a:lnTo>
                <a:lnTo>
                  <a:pt x="212313" y="180688"/>
                </a:lnTo>
                <a:lnTo>
                  <a:pt x="245979" y="151219"/>
                </a:lnTo>
                <a:lnTo>
                  <a:pt x="281574" y="124018"/>
                </a:lnTo>
                <a:lnTo>
                  <a:pt x="318984" y="99198"/>
                </a:lnTo>
                <a:lnTo>
                  <a:pt x="358096" y="76875"/>
                </a:lnTo>
                <a:lnTo>
                  <a:pt x="398796" y="57159"/>
                </a:lnTo>
                <a:lnTo>
                  <a:pt x="440971" y="40166"/>
                </a:lnTo>
                <a:lnTo>
                  <a:pt x="484507" y="26009"/>
                </a:lnTo>
                <a:lnTo>
                  <a:pt x="529292" y="14800"/>
                </a:lnTo>
                <a:lnTo>
                  <a:pt x="575211" y="6653"/>
                </a:lnTo>
                <a:lnTo>
                  <a:pt x="622152" y="1682"/>
                </a:lnTo>
                <a:lnTo>
                  <a:pt x="670001" y="0"/>
                </a:lnTo>
                <a:lnTo>
                  <a:pt x="717850" y="1682"/>
                </a:lnTo>
                <a:lnTo>
                  <a:pt x="764790" y="6653"/>
                </a:lnTo>
                <a:lnTo>
                  <a:pt x="810710" y="14800"/>
                </a:lnTo>
                <a:lnTo>
                  <a:pt x="855494" y="26009"/>
                </a:lnTo>
                <a:lnTo>
                  <a:pt x="899031" y="40166"/>
                </a:lnTo>
                <a:lnTo>
                  <a:pt x="941205" y="57159"/>
                </a:lnTo>
                <a:lnTo>
                  <a:pt x="981905" y="76875"/>
                </a:lnTo>
                <a:lnTo>
                  <a:pt x="1021017" y="99198"/>
                </a:lnTo>
                <a:lnTo>
                  <a:pt x="1058427" y="124018"/>
                </a:lnTo>
                <a:lnTo>
                  <a:pt x="1094022" y="151219"/>
                </a:lnTo>
                <a:lnTo>
                  <a:pt x="1127689" y="180688"/>
                </a:lnTo>
                <a:lnTo>
                  <a:pt x="1159313" y="212313"/>
                </a:lnTo>
                <a:lnTo>
                  <a:pt x="1188783" y="245980"/>
                </a:lnTo>
                <a:lnTo>
                  <a:pt x="1215984" y="281575"/>
                </a:lnTo>
                <a:lnTo>
                  <a:pt x="1240803" y="318985"/>
                </a:lnTo>
                <a:lnTo>
                  <a:pt x="1263127" y="358096"/>
                </a:lnTo>
                <a:lnTo>
                  <a:pt x="1282842" y="398796"/>
                </a:lnTo>
                <a:lnTo>
                  <a:pt x="1299835" y="440971"/>
                </a:lnTo>
                <a:lnTo>
                  <a:pt x="1313993" y="484507"/>
                </a:lnTo>
                <a:lnTo>
                  <a:pt x="1325202" y="529292"/>
                </a:lnTo>
                <a:lnTo>
                  <a:pt x="1333349" y="575211"/>
                </a:lnTo>
                <a:lnTo>
                  <a:pt x="1338320" y="622152"/>
                </a:lnTo>
                <a:lnTo>
                  <a:pt x="1340002" y="670001"/>
                </a:lnTo>
                <a:lnTo>
                  <a:pt x="1338320" y="717850"/>
                </a:lnTo>
                <a:lnTo>
                  <a:pt x="1333349" y="764790"/>
                </a:lnTo>
                <a:lnTo>
                  <a:pt x="1325202" y="810710"/>
                </a:lnTo>
                <a:lnTo>
                  <a:pt x="1313993" y="855494"/>
                </a:lnTo>
                <a:lnTo>
                  <a:pt x="1299835" y="899031"/>
                </a:lnTo>
                <a:lnTo>
                  <a:pt x="1282842" y="941206"/>
                </a:lnTo>
                <a:lnTo>
                  <a:pt x="1263127" y="981905"/>
                </a:lnTo>
                <a:lnTo>
                  <a:pt x="1240803" y="1021017"/>
                </a:lnTo>
                <a:lnTo>
                  <a:pt x="1215984" y="1058427"/>
                </a:lnTo>
                <a:lnTo>
                  <a:pt x="1188783" y="1094022"/>
                </a:lnTo>
                <a:lnTo>
                  <a:pt x="1159313" y="1127689"/>
                </a:lnTo>
                <a:lnTo>
                  <a:pt x="1127689" y="1159313"/>
                </a:lnTo>
                <a:lnTo>
                  <a:pt x="1094022" y="1188783"/>
                </a:lnTo>
                <a:lnTo>
                  <a:pt x="1058427" y="1215984"/>
                </a:lnTo>
                <a:lnTo>
                  <a:pt x="1021017" y="1240803"/>
                </a:lnTo>
                <a:lnTo>
                  <a:pt x="981905" y="1263127"/>
                </a:lnTo>
                <a:lnTo>
                  <a:pt x="941205" y="1282842"/>
                </a:lnTo>
                <a:lnTo>
                  <a:pt x="899031" y="1299835"/>
                </a:lnTo>
                <a:lnTo>
                  <a:pt x="855494" y="1313993"/>
                </a:lnTo>
                <a:lnTo>
                  <a:pt x="810710" y="1325202"/>
                </a:lnTo>
                <a:lnTo>
                  <a:pt x="764790" y="1333349"/>
                </a:lnTo>
                <a:lnTo>
                  <a:pt x="717850" y="1338320"/>
                </a:lnTo>
                <a:lnTo>
                  <a:pt x="670021" y="1340002"/>
                </a:lnTo>
                <a:close/>
              </a:path>
            </a:pathLst>
          </a:custGeom>
          <a:solidFill>
            <a:srgbClr val="FF904D"/>
          </a:solidFill>
        </p:spPr>
        <p:txBody>
          <a:bodyPr wrap="square" lIns="0" tIns="0" rIns="0" bIns="0" rtlCol="0"/>
          <a:lstStyle/>
          <a:p>
            <a:endParaRPr sz="1200"/>
          </a:p>
        </p:txBody>
      </p:sp>
      <p:sp>
        <p:nvSpPr>
          <p:cNvPr id="8" name="object 8"/>
          <p:cNvSpPr/>
          <p:nvPr/>
        </p:nvSpPr>
        <p:spPr>
          <a:xfrm>
            <a:off x="1693516" y="2779905"/>
            <a:ext cx="893657" cy="893657"/>
          </a:xfrm>
          <a:custGeom>
            <a:avLst/>
            <a:gdLst/>
            <a:ahLst/>
            <a:cxnLst/>
            <a:rect l="l" t="t" r="r" b="b"/>
            <a:pathLst>
              <a:path w="1340485" h="1340485">
                <a:moveTo>
                  <a:pt x="670002" y="1340002"/>
                </a:moveTo>
                <a:lnTo>
                  <a:pt x="622152" y="1338320"/>
                </a:lnTo>
                <a:lnTo>
                  <a:pt x="575211" y="1333349"/>
                </a:lnTo>
                <a:lnTo>
                  <a:pt x="529292" y="1325202"/>
                </a:lnTo>
                <a:lnTo>
                  <a:pt x="484507" y="1313993"/>
                </a:lnTo>
                <a:lnTo>
                  <a:pt x="440971" y="1299835"/>
                </a:lnTo>
                <a:lnTo>
                  <a:pt x="398796" y="1282842"/>
                </a:lnTo>
                <a:lnTo>
                  <a:pt x="358096" y="1263127"/>
                </a:lnTo>
                <a:lnTo>
                  <a:pt x="318984" y="1240803"/>
                </a:lnTo>
                <a:lnTo>
                  <a:pt x="281574" y="1215984"/>
                </a:lnTo>
                <a:lnTo>
                  <a:pt x="245979" y="1188783"/>
                </a:lnTo>
                <a:lnTo>
                  <a:pt x="212313" y="1159313"/>
                </a:lnTo>
                <a:lnTo>
                  <a:pt x="180688" y="1127689"/>
                </a:lnTo>
                <a:lnTo>
                  <a:pt x="151218" y="1094022"/>
                </a:lnTo>
                <a:lnTo>
                  <a:pt x="124017" y="1058427"/>
                </a:lnTo>
                <a:lnTo>
                  <a:pt x="99198" y="1021017"/>
                </a:lnTo>
                <a:lnTo>
                  <a:pt x="76874" y="981905"/>
                </a:lnTo>
                <a:lnTo>
                  <a:pt x="57159" y="941205"/>
                </a:lnTo>
                <a:lnTo>
                  <a:pt x="40166" y="899031"/>
                </a:lnTo>
                <a:lnTo>
                  <a:pt x="26008" y="855494"/>
                </a:lnTo>
                <a:lnTo>
                  <a:pt x="14799" y="810710"/>
                </a:lnTo>
                <a:lnTo>
                  <a:pt x="6653" y="764790"/>
                </a:lnTo>
                <a:lnTo>
                  <a:pt x="1682" y="717849"/>
                </a:lnTo>
                <a:lnTo>
                  <a:pt x="0" y="669994"/>
                </a:lnTo>
                <a:lnTo>
                  <a:pt x="1682" y="622152"/>
                </a:lnTo>
                <a:lnTo>
                  <a:pt x="6653" y="575211"/>
                </a:lnTo>
                <a:lnTo>
                  <a:pt x="14799" y="529292"/>
                </a:lnTo>
                <a:lnTo>
                  <a:pt x="26008" y="484507"/>
                </a:lnTo>
                <a:lnTo>
                  <a:pt x="40166" y="440971"/>
                </a:lnTo>
                <a:lnTo>
                  <a:pt x="57159" y="398796"/>
                </a:lnTo>
                <a:lnTo>
                  <a:pt x="76874" y="358096"/>
                </a:lnTo>
                <a:lnTo>
                  <a:pt x="99198" y="318984"/>
                </a:lnTo>
                <a:lnTo>
                  <a:pt x="124017" y="281574"/>
                </a:lnTo>
                <a:lnTo>
                  <a:pt x="151218" y="245980"/>
                </a:lnTo>
                <a:lnTo>
                  <a:pt x="180688" y="212313"/>
                </a:lnTo>
                <a:lnTo>
                  <a:pt x="212313" y="180688"/>
                </a:lnTo>
                <a:lnTo>
                  <a:pt x="245979" y="151219"/>
                </a:lnTo>
                <a:lnTo>
                  <a:pt x="281574" y="124018"/>
                </a:lnTo>
                <a:lnTo>
                  <a:pt x="318984" y="99198"/>
                </a:lnTo>
                <a:lnTo>
                  <a:pt x="358096" y="76875"/>
                </a:lnTo>
                <a:lnTo>
                  <a:pt x="398796" y="57159"/>
                </a:lnTo>
                <a:lnTo>
                  <a:pt x="440971" y="40166"/>
                </a:lnTo>
                <a:lnTo>
                  <a:pt x="484507" y="26009"/>
                </a:lnTo>
                <a:lnTo>
                  <a:pt x="529292" y="14800"/>
                </a:lnTo>
                <a:lnTo>
                  <a:pt x="575211" y="6653"/>
                </a:lnTo>
                <a:lnTo>
                  <a:pt x="622152" y="1682"/>
                </a:lnTo>
                <a:lnTo>
                  <a:pt x="669999" y="0"/>
                </a:lnTo>
                <a:lnTo>
                  <a:pt x="717850" y="1682"/>
                </a:lnTo>
                <a:lnTo>
                  <a:pt x="764790" y="6653"/>
                </a:lnTo>
                <a:lnTo>
                  <a:pt x="810710" y="14800"/>
                </a:lnTo>
                <a:lnTo>
                  <a:pt x="855494" y="26009"/>
                </a:lnTo>
                <a:lnTo>
                  <a:pt x="899031" y="40166"/>
                </a:lnTo>
                <a:lnTo>
                  <a:pt x="941205" y="57159"/>
                </a:lnTo>
                <a:lnTo>
                  <a:pt x="981905" y="76875"/>
                </a:lnTo>
                <a:lnTo>
                  <a:pt x="1021017" y="99198"/>
                </a:lnTo>
                <a:lnTo>
                  <a:pt x="1058427" y="124018"/>
                </a:lnTo>
                <a:lnTo>
                  <a:pt x="1094022" y="151219"/>
                </a:lnTo>
                <a:lnTo>
                  <a:pt x="1127689" y="180688"/>
                </a:lnTo>
                <a:lnTo>
                  <a:pt x="1159313" y="212313"/>
                </a:lnTo>
                <a:lnTo>
                  <a:pt x="1188783" y="245980"/>
                </a:lnTo>
                <a:lnTo>
                  <a:pt x="1215984" y="281574"/>
                </a:lnTo>
                <a:lnTo>
                  <a:pt x="1240803" y="318984"/>
                </a:lnTo>
                <a:lnTo>
                  <a:pt x="1263127" y="358096"/>
                </a:lnTo>
                <a:lnTo>
                  <a:pt x="1282842" y="398796"/>
                </a:lnTo>
                <a:lnTo>
                  <a:pt x="1299835" y="440971"/>
                </a:lnTo>
                <a:lnTo>
                  <a:pt x="1313993" y="484507"/>
                </a:lnTo>
                <a:lnTo>
                  <a:pt x="1325202" y="529292"/>
                </a:lnTo>
                <a:lnTo>
                  <a:pt x="1333349" y="575211"/>
                </a:lnTo>
                <a:lnTo>
                  <a:pt x="1338320" y="622152"/>
                </a:lnTo>
                <a:lnTo>
                  <a:pt x="1340002" y="670001"/>
                </a:lnTo>
                <a:lnTo>
                  <a:pt x="1338320" y="717849"/>
                </a:lnTo>
                <a:lnTo>
                  <a:pt x="1333349" y="764790"/>
                </a:lnTo>
                <a:lnTo>
                  <a:pt x="1325202" y="810710"/>
                </a:lnTo>
                <a:lnTo>
                  <a:pt x="1313993" y="855494"/>
                </a:lnTo>
                <a:lnTo>
                  <a:pt x="1299835" y="899031"/>
                </a:lnTo>
                <a:lnTo>
                  <a:pt x="1282842" y="941205"/>
                </a:lnTo>
                <a:lnTo>
                  <a:pt x="1263127" y="981905"/>
                </a:lnTo>
                <a:lnTo>
                  <a:pt x="1240803" y="1021017"/>
                </a:lnTo>
                <a:lnTo>
                  <a:pt x="1215984" y="1058427"/>
                </a:lnTo>
                <a:lnTo>
                  <a:pt x="1188783" y="1094022"/>
                </a:lnTo>
                <a:lnTo>
                  <a:pt x="1159313" y="1127689"/>
                </a:lnTo>
                <a:lnTo>
                  <a:pt x="1127689" y="1159313"/>
                </a:lnTo>
                <a:lnTo>
                  <a:pt x="1094022" y="1188783"/>
                </a:lnTo>
                <a:lnTo>
                  <a:pt x="1058427" y="1215984"/>
                </a:lnTo>
                <a:lnTo>
                  <a:pt x="1021017" y="1240803"/>
                </a:lnTo>
                <a:lnTo>
                  <a:pt x="981905" y="1263127"/>
                </a:lnTo>
                <a:lnTo>
                  <a:pt x="941205" y="1282842"/>
                </a:lnTo>
                <a:lnTo>
                  <a:pt x="899031" y="1299835"/>
                </a:lnTo>
                <a:lnTo>
                  <a:pt x="855494" y="1313993"/>
                </a:lnTo>
                <a:lnTo>
                  <a:pt x="810710" y="1325202"/>
                </a:lnTo>
                <a:lnTo>
                  <a:pt x="764790" y="1333349"/>
                </a:lnTo>
                <a:lnTo>
                  <a:pt x="717850" y="1338320"/>
                </a:lnTo>
                <a:lnTo>
                  <a:pt x="670002" y="1340002"/>
                </a:lnTo>
                <a:close/>
              </a:path>
            </a:pathLst>
          </a:custGeom>
          <a:solidFill>
            <a:srgbClr val="FF904D"/>
          </a:solidFill>
        </p:spPr>
        <p:txBody>
          <a:bodyPr wrap="square" lIns="0" tIns="0" rIns="0" bIns="0" rtlCol="0"/>
          <a:lstStyle/>
          <a:p>
            <a:endParaRPr sz="1200"/>
          </a:p>
        </p:txBody>
      </p:sp>
      <p:sp>
        <p:nvSpPr>
          <p:cNvPr id="9" name="object 9"/>
          <p:cNvSpPr txBox="1"/>
          <p:nvPr/>
        </p:nvSpPr>
        <p:spPr>
          <a:xfrm>
            <a:off x="2012570" y="2968288"/>
            <a:ext cx="255270" cy="500992"/>
          </a:xfrm>
          <a:prstGeom prst="rect">
            <a:avLst/>
          </a:prstGeom>
        </p:spPr>
        <p:txBody>
          <a:bodyPr vert="horz" wrap="square" lIns="0" tIns="8467" rIns="0" bIns="0" rtlCol="0">
            <a:spAutoFit/>
          </a:bodyPr>
          <a:lstStyle/>
          <a:p>
            <a:pPr marL="8467">
              <a:spcBef>
                <a:spcPts val="67"/>
              </a:spcBef>
            </a:pPr>
            <a:r>
              <a:rPr sz="3200" b="1" spc="93" dirty="0">
                <a:solidFill>
                  <a:srgbClr val="FFFFFF"/>
                </a:solidFill>
                <a:latin typeface="Arial"/>
                <a:cs typeface="Arial"/>
              </a:rPr>
              <a:t>2</a:t>
            </a:r>
            <a:endParaRPr sz="3200">
              <a:latin typeface="Arial"/>
              <a:cs typeface="Arial"/>
            </a:endParaRPr>
          </a:p>
        </p:txBody>
      </p:sp>
      <p:sp>
        <p:nvSpPr>
          <p:cNvPr id="10" name="object 10"/>
          <p:cNvSpPr/>
          <p:nvPr/>
        </p:nvSpPr>
        <p:spPr>
          <a:xfrm>
            <a:off x="1693516" y="4820636"/>
            <a:ext cx="893657" cy="893657"/>
          </a:xfrm>
          <a:custGeom>
            <a:avLst/>
            <a:gdLst/>
            <a:ahLst/>
            <a:cxnLst/>
            <a:rect l="l" t="t" r="r" b="b"/>
            <a:pathLst>
              <a:path w="1340485" h="1340484">
                <a:moveTo>
                  <a:pt x="670001" y="1340002"/>
                </a:moveTo>
                <a:lnTo>
                  <a:pt x="622152" y="1338320"/>
                </a:lnTo>
                <a:lnTo>
                  <a:pt x="575211" y="1333348"/>
                </a:lnTo>
                <a:lnTo>
                  <a:pt x="529292" y="1325202"/>
                </a:lnTo>
                <a:lnTo>
                  <a:pt x="484507" y="1313993"/>
                </a:lnTo>
                <a:lnTo>
                  <a:pt x="440971" y="1299835"/>
                </a:lnTo>
                <a:lnTo>
                  <a:pt x="398796" y="1282842"/>
                </a:lnTo>
                <a:lnTo>
                  <a:pt x="358096" y="1263127"/>
                </a:lnTo>
                <a:lnTo>
                  <a:pt x="318984" y="1240803"/>
                </a:lnTo>
                <a:lnTo>
                  <a:pt x="281574" y="1215984"/>
                </a:lnTo>
                <a:lnTo>
                  <a:pt x="245979" y="1188783"/>
                </a:lnTo>
                <a:lnTo>
                  <a:pt x="212313" y="1159313"/>
                </a:lnTo>
                <a:lnTo>
                  <a:pt x="180688" y="1127688"/>
                </a:lnTo>
                <a:lnTo>
                  <a:pt x="151218" y="1094022"/>
                </a:lnTo>
                <a:lnTo>
                  <a:pt x="124017" y="1058427"/>
                </a:lnTo>
                <a:lnTo>
                  <a:pt x="99198" y="1021017"/>
                </a:lnTo>
                <a:lnTo>
                  <a:pt x="76874" y="981905"/>
                </a:lnTo>
                <a:lnTo>
                  <a:pt x="57159" y="941205"/>
                </a:lnTo>
                <a:lnTo>
                  <a:pt x="40166" y="899030"/>
                </a:lnTo>
                <a:lnTo>
                  <a:pt x="26008" y="855494"/>
                </a:lnTo>
                <a:lnTo>
                  <a:pt x="14799" y="810709"/>
                </a:lnTo>
                <a:lnTo>
                  <a:pt x="6653" y="764790"/>
                </a:lnTo>
                <a:lnTo>
                  <a:pt x="1682" y="717849"/>
                </a:lnTo>
                <a:lnTo>
                  <a:pt x="0" y="669994"/>
                </a:lnTo>
                <a:lnTo>
                  <a:pt x="1682" y="622152"/>
                </a:lnTo>
                <a:lnTo>
                  <a:pt x="6653" y="575211"/>
                </a:lnTo>
                <a:lnTo>
                  <a:pt x="14799" y="529292"/>
                </a:lnTo>
                <a:lnTo>
                  <a:pt x="26008" y="484507"/>
                </a:lnTo>
                <a:lnTo>
                  <a:pt x="40166" y="440971"/>
                </a:lnTo>
                <a:lnTo>
                  <a:pt x="57159" y="398796"/>
                </a:lnTo>
                <a:lnTo>
                  <a:pt x="76874" y="358096"/>
                </a:lnTo>
                <a:lnTo>
                  <a:pt x="99198" y="318984"/>
                </a:lnTo>
                <a:lnTo>
                  <a:pt x="124017" y="281574"/>
                </a:lnTo>
                <a:lnTo>
                  <a:pt x="151218" y="245979"/>
                </a:lnTo>
                <a:lnTo>
                  <a:pt x="180688" y="212313"/>
                </a:lnTo>
                <a:lnTo>
                  <a:pt x="212313" y="180688"/>
                </a:lnTo>
                <a:lnTo>
                  <a:pt x="245979" y="151219"/>
                </a:lnTo>
                <a:lnTo>
                  <a:pt x="281574" y="124018"/>
                </a:lnTo>
                <a:lnTo>
                  <a:pt x="318984" y="99198"/>
                </a:lnTo>
                <a:lnTo>
                  <a:pt x="358096" y="76875"/>
                </a:lnTo>
                <a:lnTo>
                  <a:pt x="398796" y="57159"/>
                </a:lnTo>
                <a:lnTo>
                  <a:pt x="440971" y="40166"/>
                </a:lnTo>
                <a:lnTo>
                  <a:pt x="484507" y="26009"/>
                </a:lnTo>
                <a:lnTo>
                  <a:pt x="529292" y="14800"/>
                </a:lnTo>
                <a:lnTo>
                  <a:pt x="575211" y="6653"/>
                </a:lnTo>
                <a:lnTo>
                  <a:pt x="622152" y="1682"/>
                </a:lnTo>
                <a:lnTo>
                  <a:pt x="670001" y="0"/>
                </a:lnTo>
                <a:lnTo>
                  <a:pt x="717850" y="1682"/>
                </a:lnTo>
                <a:lnTo>
                  <a:pt x="764790" y="6653"/>
                </a:lnTo>
                <a:lnTo>
                  <a:pt x="810710" y="14800"/>
                </a:lnTo>
                <a:lnTo>
                  <a:pt x="855494" y="26009"/>
                </a:lnTo>
                <a:lnTo>
                  <a:pt x="899031" y="40166"/>
                </a:lnTo>
                <a:lnTo>
                  <a:pt x="941205" y="57159"/>
                </a:lnTo>
                <a:lnTo>
                  <a:pt x="981905" y="76875"/>
                </a:lnTo>
                <a:lnTo>
                  <a:pt x="1021017" y="99198"/>
                </a:lnTo>
                <a:lnTo>
                  <a:pt x="1058427" y="124018"/>
                </a:lnTo>
                <a:lnTo>
                  <a:pt x="1094022" y="151219"/>
                </a:lnTo>
                <a:lnTo>
                  <a:pt x="1127689" y="180688"/>
                </a:lnTo>
                <a:lnTo>
                  <a:pt x="1159313" y="212313"/>
                </a:lnTo>
                <a:lnTo>
                  <a:pt x="1188783" y="245979"/>
                </a:lnTo>
                <a:lnTo>
                  <a:pt x="1215984" y="281574"/>
                </a:lnTo>
                <a:lnTo>
                  <a:pt x="1240803" y="318984"/>
                </a:lnTo>
                <a:lnTo>
                  <a:pt x="1263127" y="358096"/>
                </a:lnTo>
                <a:lnTo>
                  <a:pt x="1282842" y="398796"/>
                </a:lnTo>
                <a:lnTo>
                  <a:pt x="1299835" y="440971"/>
                </a:lnTo>
                <a:lnTo>
                  <a:pt x="1313993" y="484507"/>
                </a:lnTo>
                <a:lnTo>
                  <a:pt x="1325202" y="529292"/>
                </a:lnTo>
                <a:lnTo>
                  <a:pt x="1333349" y="575211"/>
                </a:lnTo>
                <a:lnTo>
                  <a:pt x="1338320" y="622152"/>
                </a:lnTo>
                <a:lnTo>
                  <a:pt x="1340002" y="670001"/>
                </a:lnTo>
                <a:lnTo>
                  <a:pt x="1338320" y="717849"/>
                </a:lnTo>
                <a:lnTo>
                  <a:pt x="1333349" y="764790"/>
                </a:lnTo>
                <a:lnTo>
                  <a:pt x="1325202" y="810709"/>
                </a:lnTo>
                <a:lnTo>
                  <a:pt x="1313993" y="855494"/>
                </a:lnTo>
                <a:lnTo>
                  <a:pt x="1299835" y="899030"/>
                </a:lnTo>
                <a:lnTo>
                  <a:pt x="1282842" y="941205"/>
                </a:lnTo>
                <a:lnTo>
                  <a:pt x="1263127" y="981905"/>
                </a:lnTo>
                <a:lnTo>
                  <a:pt x="1240803" y="1021017"/>
                </a:lnTo>
                <a:lnTo>
                  <a:pt x="1215984" y="1058427"/>
                </a:lnTo>
                <a:lnTo>
                  <a:pt x="1188783" y="1094022"/>
                </a:lnTo>
                <a:lnTo>
                  <a:pt x="1159313" y="1127688"/>
                </a:lnTo>
                <a:lnTo>
                  <a:pt x="1127689" y="1159313"/>
                </a:lnTo>
                <a:lnTo>
                  <a:pt x="1094022" y="1188783"/>
                </a:lnTo>
                <a:lnTo>
                  <a:pt x="1058427" y="1215984"/>
                </a:lnTo>
                <a:lnTo>
                  <a:pt x="1021017" y="1240803"/>
                </a:lnTo>
                <a:lnTo>
                  <a:pt x="981905" y="1263127"/>
                </a:lnTo>
                <a:lnTo>
                  <a:pt x="941205" y="1282842"/>
                </a:lnTo>
                <a:lnTo>
                  <a:pt x="899031" y="1299835"/>
                </a:lnTo>
                <a:lnTo>
                  <a:pt x="855494" y="1313993"/>
                </a:lnTo>
                <a:lnTo>
                  <a:pt x="810710" y="1325202"/>
                </a:lnTo>
                <a:lnTo>
                  <a:pt x="764790" y="1333348"/>
                </a:lnTo>
                <a:lnTo>
                  <a:pt x="717850" y="1338320"/>
                </a:lnTo>
                <a:lnTo>
                  <a:pt x="670001" y="1340002"/>
                </a:lnTo>
                <a:close/>
              </a:path>
            </a:pathLst>
          </a:custGeom>
          <a:solidFill>
            <a:srgbClr val="FF904D"/>
          </a:solidFill>
        </p:spPr>
        <p:txBody>
          <a:bodyPr wrap="square" lIns="0" tIns="0" rIns="0" bIns="0" rtlCol="0"/>
          <a:lstStyle/>
          <a:p>
            <a:endParaRPr sz="1200"/>
          </a:p>
        </p:txBody>
      </p:sp>
      <p:sp>
        <p:nvSpPr>
          <p:cNvPr id="11" name="object 11"/>
          <p:cNvSpPr txBox="1"/>
          <p:nvPr/>
        </p:nvSpPr>
        <p:spPr>
          <a:xfrm>
            <a:off x="2012570" y="5009019"/>
            <a:ext cx="255270" cy="500992"/>
          </a:xfrm>
          <a:prstGeom prst="rect">
            <a:avLst/>
          </a:prstGeom>
        </p:spPr>
        <p:txBody>
          <a:bodyPr vert="horz" wrap="square" lIns="0" tIns="8467" rIns="0" bIns="0" rtlCol="0">
            <a:spAutoFit/>
          </a:bodyPr>
          <a:lstStyle/>
          <a:p>
            <a:pPr marL="8467">
              <a:spcBef>
                <a:spcPts val="67"/>
              </a:spcBef>
            </a:pPr>
            <a:r>
              <a:rPr sz="3200" b="1" spc="93" dirty="0">
                <a:solidFill>
                  <a:srgbClr val="FFFFFF"/>
                </a:solidFill>
                <a:latin typeface="Arial"/>
                <a:cs typeface="Arial"/>
              </a:rPr>
              <a:t>3</a:t>
            </a:r>
            <a:endParaRPr sz="3200">
              <a:latin typeface="Arial"/>
              <a:cs typeface="Arial"/>
            </a:endParaRPr>
          </a:p>
        </p:txBody>
      </p:sp>
      <p:sp>
        <p:nvSpPr>
          <p:cNvPr id="12" name="object 12"/>
          <p:cNvSpPr txBox="1"/>
          <p:nvPr/>
        </p:nvSpPr>
        <p:spPr>
          <a:xfrm>
            <a:off x="2012570" y="1001466"/>
            <a:ext cx="7349913" cy="914845"/>
          </a:xfrm>
          <a:prstGeom prst="rect">
            <a:avLst/>
          </a:prstGeom>
        </p:spPr>
        <p:txBody>
          <a:bodyPr vert="horz" wrap="square" lIns="0" tIns="47413" rIns="0" bIns="0" rtlCol="0">
            <a:spAutoFit/>
          </a:bodyPr>
          <a:lstStyle/>
          <a:p>
            <a:pPr marL="8467">
              <a:spcBef>
                <a:spcPts val="373"/>
              </a:spcBef>
            </a:pPr>
            <a:r>
              <a:rPr sz="3200" b="1" spc="93" dirty="0">
                <a:solidFill>
                  <a:srgbClr val="FFFFFF"/>
                </a:solidFill>
                <a:latin typeface="Arial"/>
                <a:cs typeface="Arial"/>
              </a:rPr>
              <a:t>1</a:t>
            </a:r>
            <a:endParaRPr sz="3200">
              <a:latin typeface="Arial"/>
              <a:cs typeface="Arial"/>
            </a:endParaRPr>
          </a:p>
          <a:p>
            <a:pPr marL="1306472">
              <a:spcBef>
                <a:spcPts val="223"/>
              </a:spcBef>
            </a:pPr>
            <a:r>
              <a:rPr sz="2267" spc="97" dirty="0">
                <a:solidFill>
                  <a:srgbClr val="317E53"/>
                </a:solidFill>
                <a:latin typeface="Arial"/>
                <a:cs typeface="Arial"/>
              </a:rPr>
              <a:t>Studying</a:t>
            </a:r>
            <a:r>
              <a:rPr sz="2267" spc="-3" dirty="0">
                <a:solidFill>
                  <a:srgbClr val="317E53"/>
                </a:solidFill>
                <a:latin typeface="Arial"/>
                <a:cs typeface="Arial"/>
              </a:rPr>
              <a:t> </a:t>
            </a:r>
            <a:r>
              <a:rPr sz="2267" spc="110" dirty="0">
                <a:solidFill>
                  <a:srgbClr val="317E53"/>
                </a:solidFill>
                <a:latin typeface="Arial"/>
                <a:cs typeface="Arial"/>
              </a:rPr>
              <a:t>farming</a:t>
            </a:r>
            <a:r>
              <a:rPr sz="2267" dirty="0">
                <a:solidFill>
                  <a:srgbClr val="317E53"/>
                </a:solidFill>
                <a:latin typeface="Arial"/>
                <a:cs typeface="Arial"/>
              </a:rPr>
              <a:t> </a:t>
            </a:r>
            <a:r>
              <a:rPr sz="2267" spc="76" dirty="0">
                <a:solidFill>
                  <a:srgbClr val="317E53"/>
                </a:solidFill>
                <a:latin typeface="Arial"/>
                <a:cs typeface="Arial"/>
              </a:rPr>
              <a:t>practices</a:t>
            </a:r>
            <a:r>
              <a:rPr sz="2267" dirty="0">
                <a:solidFill>
                  <a:srgbClr val="317E53"/>
                </a:solidFill>
                <a:latin typeface="Arial"/>
                <a:cs typeface="Arial"/>
              </a:rPr>
              <a:t> </a:t>
            </a:r>
            <a:r>
              <a:rPr sz="2267" spc="110" dirty="0">
                <a:solidFill>
                  <a:srgbClr val="317E53"/>
                </a:solidFill>
                <a:latin typeface="Arial"/>
                <a:cs typeface="Arial"/>
              </a:rPr>
              <a:t>in</a:t>
            </a:r>
            <a:r>
              <a:rPr sz="2267" dirty="0">
                <a:solidFill>
                  <a:srgbClr val="317E53"/>
                </a:solidFill>
                <a:latin typeface="Arial"/>
                <a:cs typeface="Arial"/>
              </a:rPr>
              <a:t> </a:t>
            </a:r>
            <a:r>
              <a:rPr sz="2267" spc="93" dirty="0">
                <a:solidFill>
                  <a:srgbClr val="317E53"/>
                </a:solidFill>
                <a:latin typeface="Arial"/>
                <a:cs typeface="Arial"/>
              </a:rPr>
              <a:t>Jawadhu</a:t>
            </a:r>
            <a:r>
              <a:rPr sz="2267" dirty="0">
                <a:solidFill>
                  <a:srgbClr val="317E53"/>
                </a:solidFill>
                <a:latin typeface="Arial"/>
                <a:cs typeface="Arial"/>
              </a:rPr>
              <a:t> </a:t>
            </a:r>
            <a:r>
              <a:rPr sz="2267" spc="73" dirty="0">
                <a:solidFill>
                  <a:srgbClr val="317E53"/>
                </a:solidFill>
                <a:latin typeface="Arial"/>
                <a:cs typeface="Arial"/>
              </a:rPr>
              <a:t>Hills</a:t>
            </a:r>
            <a:endParaRPr sz="2267">
              <a:latin typeface="Arial"/>
              <a:cs typeface="Arial"/>
            </a:endParaRPr>
          </a:p>
        </p:txBody>
      </p:sp>
      <p:sp>
        <p:nvSpPr>
          <p:cNvPr id="13" name="object 13"/>
          <p:cNvSpPr txBox="1"/>
          <p:nvPr/>
        </p:nvSpPr>
        <p:spPr>
          <a:xfrm>
            <a:off x="2835257" y="3128718"/>
            <a:ext cx="7002780" cy="825140"/>
          </a:xfrm>
          <a:prstGeom prst="rect">
            <a:avLst/>
          </a:prstGeom>
        </p:spPr>
        <p:txBody>
          <a:bodyPr vert="horz" wrap="square" lIns="0" tIns="8043" rIns="0" bIns="0" rtlCol="0">
            <a:spAutoFit/>
          </a:bodyPr>
          <a:lstStyle/>
          <a:p>
            <a:pPr marL="1110882" marR="3387" indent="-1102838">
              <a:lnSpc>
                <a:spcPct val="123200"/>
              </a:lnSpc>
              <a:spcBef>
                <a:spcPts val="63"/>
              </a:spcBef>
            </a:pPr>
            <a:r>
              <a:rPr sz="2267" spc="80" dirty="0">
                <a:solidFill>
                  <a:srgbClr val="317E53"/>
                </a:solidFill>
                <a:latin typeface="Arial"/>
                <a:cs typeface="Arial"/>
              </a:rPr>
              <a:t>Characterising</a:t>
            </a:r>
            <a:r>
              <a:rPr sz="2267" spc="-10" dirty="0">
                <a:solidFill>
                  <a:srgbClr val="317E53"/>
                </a:solidFill>
                <a:latin typeface="Arial"/>
                <a:cs typeface="Arial"/>
              </a:rPr>
              <a:t> </a:t>
            </a:r>
            <a:r>
              <a:rPr sz="2267" spc="117" dirty="0">
                <a:solidFill>
                  <a:srgbClr val="317E53"/>
                </a:solidFill>
                <a:latin typeface="Arial"/>
                <a:cs typeface="Arial"/>
              </a:rPr>
              <a:t>the</a:t>
            </a:r>
            <a:r>
              <a:rPr sz="2267" spc="-7" dirty="0">
                <a:solidFill>
                  <a:srgbClr val="317E53"/>
                </a:solidFill>
                <a:latin typeface="Arial"/>
                <a:cs typeface="Arial"/>
              </a:rPr>
              <a:t> </a:t>
            </a:r>
            <a:r>
              <a:rPr sz="2267" spc="76" dirty="0">
                <a:solidFill>
                  <a:srgbClr val="317E53"/>
                </a:solidFill>
                <a:latin typeface="Arial"/>
                <a:cs typeface="Arial"/>
              </a:rPr>
              <a:t>spread</a:t>
            </a:r>
            <a:r>
              <a:rPr sz="2267" spc="-10" dirty="0">
                <a:solidFill>
                  <a:srgbClr val="317E53"/>
                </a:solidFill>
                <a:latin typeface="Arial"/>
                <a:cs typeface="Arial"/>
              </a:rPr>
              <a:t> </a:t>
            </a:r>
            <a:r>
              <a:rPr sz="2267" spc="130" dirty="0">
                <a:solidFill>
                  <a:srgbClr val="317E53"/>
                </a:solidFill>
                <a:latin typeface="Arial"/>
                <a:cs typeface="Arial"/>
              </a:rPr>
              <a:t>of</a:t>
            </a:r>
            <a:r>
              <a:rPr sz="2267" spc="-7" dirty="0">
                <a:solidFill>
                  <a:srgbClr val="317E53"/>
                </a:solidFill>
                <a:latin typeface="Arial"/>
                <a:cs typeface="Arial"/>
              </a:rPr>
              <a:t> </a:t>
            </a:r>
            <a:r>
              <a:rPr sz="2267" spc="93" dirty="0">
                <a:solidFill>
                  <a:srgbClr val="317E53"/>
                </a:solidFill>
                <a:latin typeface="Arial"/>
                <a:cs typeface="Arial"/>
              </a:rPr>
              <a:t>millets</a:t>
            </a:r>
            <a:r>
              <a:rPr sz="2267" spc="-10" dirty="0">
                <a:solidFill>
                  <a:srgbClr val="317E53"/>
                </a:solidFill>
                <a:latin typeface="Arial"/>
                <a:cs typeface="Arial"/>
              </a:rPr>
              <a:t> </a:t>
            </a:r>
            <a:r>
              <a:rPr sz="2267" spc="110" dirty="0">
                <a:solidFill>
                  <a:srgbClr val="317E53"/>
                </a:solidFill>
                <a:latin typeface="Arial"/>
                <a:cs typeface="Arial"/>
              </a:rPr>
              <a:t>in</a:t>
            </a:r>
            <a:r>
              <a:rPr sz="2267" spc="-7" dirty="0">
                <a:solidFill>
                  <a:srgbClr val="317E53"/>
                </a:solidFill>
                <a:latin typeface="Arial"/>
                <a:cs typeface="Arial"/>
              </a:rPr>
              <a:t> </a:t>
            </a:r>
            <a:r>
              <a:rPr sz="2267" spc="117" dirty="0">
                <a:solidFill>
                  <a:srgbClr val="317E53"/>
                </a:solidFill>
                <a:latin typeface="Arial"/>
                <a:cs typeface="Arial"/>
              </a:rPr>
              <a:t>the</a:t>
            </a:r>
            <a:r>
              <a:rPr sz="2267" spc="-7" dirty="0">
                <a:solidFill>
                  <a:srgbClr val="317E53"/>
                </a:solidFill>
                <a:latin typeface="Arial"/>
                <a:cs typeface="Arial"/>
              </a:rPr>
              <a:t> </a:t>
            </a:r>
            <a:r>
              <a:rPr sz="2267" spc="76" dirty="0">
                <a:solidFill>
                  <a:srgbClr val="317E53"/>
                </a:solidFill>
                <a:latin typeface="Arial"/>
                <a:cs typeface="Arial"/>
              </a:rPr>
              <a:t>agrarian </a:t>
            </a:r>
            <a:r>
              <a:rPr sz="2267" spc="97" dirty="0">
                <a:solidFill>
                  <a:srgbClr val="317E53"/>
                </a:solidFill>
                <a:latin typeface="Arial"/>
                <a:cs typeface="Arial"/>
              </a:rPr>
              <a:t>and</a:t>
            </a:r>
            <a:r>
              <a:rPr sz="2267" spc="-10" dirty="0">
                <a:solidFill>
                  <a:srgbClr val="317E53"/>
                </a:solidFill>
                <a:latin typeface="Arial"/>
                <a:cs typeface="Arial"/>
              </a:rPr>
              <a:t> </a:t>
            </a:r>
            <a:r>
              <a:rPr sz="2267" spc="127" dirty="0">
                <a:solidFill>
                  <a:srgbClr val="317E53"/>
                </a:solidFill>
                <a:latin typeface="Arial"/>
                <a:cs typeface="Arial"/>
              </a:rPr>
              <a:t>food</a:t>
            </a:r>
            <a:r>
              <a:rPr sz="2267" spc="-10" dirty="0">
                <a:solidFill>
                  <a:srgbClr val="317E53"/>
                </a:solidFill>
                <a:latin typeface="Arial"/>
                <a:cs typeface="Arial"/>
              </a:rPr>
              <a:t> </a:t>
            </a:r>
            <a:r>
              <a:rPr sz="2267" spc="63" dirty="0">
                <a:solidFill>
                  <a:srgbClr val="317E53"/>
                </a:solidFill>
                <a:latin typeface="Arial"/>
                <a:cs typeface="Arial"/>
              </a:rPr>
              <a:t>systems</a:t>
            </a:r>
            <a:r>
              <a:rPr sz="2267" spc="-10" dirty="0">
                <a:solidFill>
                  <a:srgbClr val="317E53"/>
                </a:solidFill>
                <a:latin typeface="Arial"/>
                <a:cs typeface="Arial"/>
              </a:rPr>
              <a:t> </a:t>
            </a:r>
            <a:r>
              <a:rPr sz="2267" spc="130" dirty="0">
                <a:solidFill>
                  <a:srgbClr val="317E53"/>
                </a:solidFill>
                <a:latin typeface="Arial"/>
                <a:cs typeface="Arial"/>
              </a:rPr>
              <a:t>of</a:t>
            </a:r>
            <a:r>
              <a:rPr sz="2267" spc="-10" dirty="0">
                <a:solidFill>
                  <a:srgbClr val="317E53"/>
                </a:solidFill>
                <a:latin typeface="Arial"/>
                <a:cs typeface="Arial"/>
              </a:rPr>
              <a:t> </a:t>
            </a:r>
            <a:r>
              <a:rPr sz="2267" spc="93" dirty="0">
                <a:solidFill>
                  <a:srgbClr val="317E53"/>
                </a:solidFill>
                <a:latin typeface="Arial"/>
                <a:cs typeface="Arial"/>
              </a:rPr>
              <a:t>Jawadhu</a:t>
            </a:r>
            <a:r>
              <a:rPr sz="2267" spc="-7" dirty="0">
                <a:solidFill>
                  <a:srgbClr val="317E53"/>
                </a:solidFill>
                <a:latin typeface="Arial"/>
                <a:cs typeface="Arial"/>
              </a:rPr>
              <a:t> </a:t>
            </a:r>
            <a:r>
              <a:rPr sz="2267" spc="73" dirty="0">
                <a:solidFill>
                  <a:srgbClr val="317E53"/>
                </a:solidFill>
                <a:latin typeface="Arial"/>
                <a:cs typeface="Arial"/>
              </a:rPr>
              <a:t>Hills</a:t>
            </a:r>
            <a:endParaRPr sz="2267">
              <a:latin typeface="Arial"/>
              <a:cs typeface="Arial"/>
            </a:endParaRPr>
          </a:p>
        </p:txBody>
      </p:sp>
      <p:sp>
        <p:nvSpPr>
          <p:cNvPr id="14" name="object 14"/>
          <p:cNvSpPr txBox="1"/>
          <p:nvPr/>
        </p:nvSpPr>
        <p:spPr>
          <a:xfrm>
            <a:off x="3432618" y="5227792"/>
            <a:ext cx="5808133" cy="825140"/>
          </a:xfrm>
          <a:prstGeom prst="rect">
            <a:avLst/>
          </a:prstGeom>
        </p:spPr>
        <p:txBody>
          <a:bodyPr vert="horz" wrap="square" lIns="0" tIns="8043" rIns="0" bIns="0" rtlCol="0">
            <a:spAutoFit/>
          </a:bodyPr>
          <a:lstStyle/>
          <a:p>
            <a:pPr marL="822578" marR="3387" indent="-814534">
              <a:lnSpc>
                <a:spcPct val="123200"/>
              </a:lnSpc>
              <a:spcBef>
                <a:spcPts val="63"/>
              </a:spcBef>
            </a:pPr>
            <a:r>
              <a:rPr sz="2267" spc="97" dirty="0">
                <a:solidFill>
                  <a:srgbClr val="317E53"/>
                </a:solidFill>
                <a:latin typeface="Arial"/>
                <a:cs typeface="Arial"/>
              </a:rPr>
              <a:t>Studying</a:t>
            </a:r>
            <a:r>
              <a:rPr sz="2267" dirty="0">
                <a:solidFill>
                  <a:srgbClr val="317E53"/>
                </a:solidFill>
                <a:latin typeface="Arial"/>
                <a:cs typeface="Arial"/>
              </a:rPr>
              <a:t> </a:t>
            </a:r>
            <a:r>
              <a:rPr sz="2267" spc="93" dirty="0">
                <a:solidFill>
                  <a:srgbClr val="317E53"/>
                </a:solidFill>
                <a:latin typeface="Arial"/>
                <a:cs typeface="Arial"/>
              </a:rPr>
              <a:t>millets</a:t>
            </a:r>
            <a:r>
              <a:rPr sz="2267" spc="3" dirty="0">
                <a:solidFill>
                  <a:srgbClr val="317E53"/>
                </a:solidFill>
                <a:latin typeface="Arial"/>
                <a:cs typeface="Arial"/>
              </a:rPr>
              <a:t> </a:t>
            </a:r>
            <a:r>
              <a:rPr sz="2267" dirty="0">
                <a:solidFill>
                  <a:srgbClr val="317E53"/>
                </a:solidFill>
                <a:latin typeface="Arial"/>
                <a:cs typeface="Arial"/>
              </a:rPr>
              <a:t>as </a:t>
            </a:r>
            <a:r>
              <a:rPr sz="2267" spc="110" dirty="0">
                <a:solidFill>
                  <a:srgbClr val="317E53"/>
                </a:solidFill>
                <a:latin typeface="Arial"/>
                <a:cs typeface="Arial"/>
              </a:rPr>
              <a:t>potential</a:t>
            </a:r>
            <a:r>
              <a:rPr sz="2267" spc="3" dirty="0">
                <a:solidFill>
                  <a:srgbClr val="317E53"/>
                </a:solidFill>
                <a:latin typeface="Arial"/>
                <a:cs typeface="Arial"/>
              </a:rPr>
              <a:t> </a:t>
            </a:r>
            <a:r>
              <a:rPr sz="2267" spc="87" dirty="0">
                <a:solidFill>
                  <a:srgbClr val="317E53"/>
                </a:solidFill>
                <a:latin typeface="Arial"/>
                <a:cs typeface="Arial"/>
              </a:rPr>
              <a:t>factors</a:t>
            </a:r>
            <a:r>
              <a:rPr sz="2267" spc="3" dirty="0">
                <a:solidFill>
                  <a:srgbClr val="317E53"/>
                </a:solidFill>
                <a:latin typeface="Arial"/>
                <a:cs typeface="Arial"/>
              </a:rPr>
              <a:t> </a:t>
            </a:r>
            <a:r>
              <a:rPr sz="2267" spc="110" dirty="0">
                <a:solidFill>
                  <a:srgbClr val="317E53"/>
                </a:solidFill>
                <a:latin typeface="Arial"/>
                <a:cs typeface="Arial"/>
              </a:rPr>
              <a:t>in</a:t>
            </a:r>
            <a:r>
              <a:rPr sz="2267" dirty="0">
                <a:solidFill>
                  <a:srgbClr val="317E53"/>
                </a:solidFill>
                <a:latin typeface="Arial"/>
                <a:cs typeface="Arial"/>
              </a:rPr>
              <a:t> </a:t>
            </a:r>
            <a:r>
              <a:rPr sz="2267" spc="100" dirty="0">
                <a:solidFill>
                  <a:srgbClr val="317E53"/>
                </a:solidFill>
                <a:latin typeface="Arial"/>
                <a:cs typeface="Arial"/>
              </a:rPr>
              <a:t>the </a:t>
            </a:r>
            <a:r>
              <a:rPr sz="2267" spc="107" dirty="0">
                <a:solidFill>
                  <a:srgbClr val="317E53"/>
                </a:solidFill>
                <a:latin typeface="Arial"/>
                <a:cs typeface="Arial"/>
              </a:rPr>
              <a:t>development</a:t>
            </a:r>
            <a:r>
              <a:rPr sz="2267" spc="-7" dirty="0">
                <a:solidFill>
                  <a:srgbClr val="317E53"/>
                </a:solidFill>
                <a:latin typeface="Arial"/>
                <a:cs typeface="Arial"/>
              </a:rPr>
              <a:t> </a:t>
            </a:r>
            <a:r>
              <a:rPr sz="2267" spc="130" dirty="0">
                <a:solidFill>
                  <a:srgbClr val="317E53"/>
                </a:solidFill>
                <a:latin typeface="Arial"/>
                <a:cs typeface="Arial"/>
              </a:rPr>
              <a:t>of</a:t>
            </a:r>
            <a:r>
              <a:rPr sz="2267" spc="-7" dirty="0">
                <a:solidFill>
                  <a:srgbClr val="317E53"/>
                </a:solidFill>
                <a:latin typeface="Arial"/>
                <a:cs typeface="Arial"/>
              </a:rPr>
              <a:t> </a:t>
            </a:r>
            <a:r>
              <a:rPr sz="2267" spc="93" dirty="0">
                <a:solidFill>
                  <a:srgbClr val="317E53"/>
                </a:solidFill>
                <a:latin typeface="Arial"/>
                <a:cs typeface="Arial"/>
              </a:rPr>
              <a:t>Jawadhu</a:t>
            </a:r>
            <a:r>
              <a:rPr sz="2267" spc="-7" dirty="0">
                <a:solidFill>
                  <a:srgbClr val="317E53"/>
                </a:solidFill>
                <a:latin typeface="Arial"/>
                <a:cs typeface="Arial"/>
              </a:rPr>
              <a:t> </a:t>
            </a:r>
            <a:r>
              <a:rPr sz="2267" spc="73" dirty="0">
                <a:solidFill>
                  <a:srgbClr val="317E53"/>
                </a:solidFill>
                <a:latin typeface="Arial"/>
                <a:cs typeface="Arial"/>
              </a:rPr>
              <a:t>Hills</a:t>
            </a:r>
            <a:endParaRPr sz="2267">
              <a:latin typeface="Arial"/>
              <a:cs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1504652" y="1271328"/>
            <a:ext cx="5780219" cy="1536653"/>
            <a:chOff x="2256978" y="1906993"/>
            <a:chExt cx="8703945" cy="2171700"/>
          </a:xfrm>
        </p:grpSpPr>
        <p:sp>
          <p:nvSpPr>
            <p:cNvPr id="4" name="object 4"/>
            <p:cNvSpPr/>
            <p:nvPr/>
          </p:nvSpPr>
          <p:spPr>
            <a:xfrm>
              <a:off x="2294911" y="1945093"/>
              <a:ext cx="8628380" cy="2099310"/>
            </a:xfrm>
            <a:custGeom>
              <a:avLst/>
              <a:gdLst/>
              <a:ahLst/>
              <a:cxnLst/>
              <a:rect l="l" t="t" r="r" b="b"/>
              <a:pathLst>
                <a:path w="8628380" h="2099310">
                  <a:moveTo>
                    <a:pt x="8627905" y="2098716"/>
                  </a:moveTo>
                  <a:lnTo>
                    <a:pt x="0" y="2098716"/>
                  </a:lnTo>
                  <a:lnTo>
                    <a:pt x="0" y="0"/>
                  </a:lnTo>
                  <a:lnTo>
                    <a:pt x="8627905" y="0"/>
                  </a:lnTo>
                  <a:lnTo>
                    <a:pt x="8627905" y="2098716"/>
                  </a:lnTo>
                  <a:close/>
                </a:path>
              </a:pathLst>
            </a:custGeom>
            <a:solidFill>
              <a:srgbClr val="FFFFFF">
                <a:alpha val="75000"/>
              </a:srgbClr>
            </a:solidFill>
          </p:spPr>
          <p:txBody>
            <a:bodyPr wrap="square" lIns="0" tIns="0" rIns="0" bIns="0" rtlCol="0"/>
            <a:lstStyle/>
            <a:p>
              <a:endParaRPr sz="1200"/>
            </a:p>
          </p:txBody>
        </p:sp>
        <p:sp>
          <p:nvSpPr>
            <p:cNvPr id="5" name="object 5"/>
            <p:cNvSpPr/>
            <p:nvPr/>
          </p:nvSpPr>
          <p:spPr>
            <a:xfrm>
              <a:off x="2295078" y="1945093"/>
              <a:ext cx="8627745" cy="2095500"/>
            </a:xfrm>
            <a:custGeom>
              <a:avLst/>
              <a:gdLst/>
              <a:ahLst/>
              <a:cxnLst/>
              <a:rect l="l" t="t" r="r" b="b"/>
              <a:pathLst>
                <a:path w="8627745" h="2095500">
                  <a:moveTo>
                    <a:pt x="0" y="0"/>
                  </a:moveTo>
                  <a:lnTo>
                    <a:pt x="8627528" y="0"/>
                  </a:lnTo>
                  <a:lnTo>
                    <a:pt x="8627528" y="2095499"/>
                  </a:lnTo>
                </a:path>
              </a:pathLst>
            </a:custGeom>
            <a:ln w="76199">
              <a:solidFill>
                <a:srgbClr val="FD873F"/>
              </a:solidFill>
            </a:ln>
          </p:spPr>
          <p:txBody>
            <a:bodyPr wrap="square" lIns="0" tIns="0" rIns="0" bIns="0" rtlCol="0"/>
            <a:lstStyle/>
            <a:p>
              <a:endParaRPr sz="1200"/>
            </a:p>
          </p:txBody>
        </p:sp>
      </p:grpSp>
      <p:sp>
        <p:nvSpPr>
          <p:cNvPr id="6" name="object 6"/>
          <p:cNvSpPr txBox="1">
            <a:spLocks noGrp="1"/>
          </p:cNvSpPr>
          <p:nvPr>
            <p:ph type="title"/>
          </p:nvPr>
        </p:nvSpPr>
        <p:spPr>
          <a:xfrm>
            <a:off x="-701618" y="-9428"/>
            <a:ext cx="11633201" cy="611099"/>
          </a:xfrm>
          <a:prstGeom prst="rect">
            <a:avLst/>
          </a:prstGeom>
        </p:spPr>
        <p:txBody>
          <a:bodyPr vert="horz" wrap="square" lIns="0" tIns="56549" rIns="0" bIns="0" rtlCol="0" anchor="ctr">
            <a:spAutoFit/>
          </a:bodyPr>
          <a:lstStyle/>
          <a:p>
            <a:pPr marL="2761541">
              <a:lnSpc>
                <a:spcPct val="100000"/>
              </a:lnSpc>
              <a:spcBef>
                <a:spcPts val="83"/>
              </a:spcBef>
            </a:pPr>
            <a:r>
              <a:rPr sz="3600" b="1" spc="57" dirty="0">
                <a:solidFill>
                  <a:srgbClr val="FF930E"/>
                </a:solidFill>
                <a:latin typeface="+mn-lt"/>
              </a:rPr>
              <a:t>Research</a:t>
            </a:r>
            <a:r>
              <a:rPr sz="3600" b="1" spc="-17" dirty="0">
                <a:solidFill>
                  <a:srgbClr val="FF930E"/>
                </a:solidFill>
                <a:latin typeface="+mn-lt"/>
              </a:rPr>
              <a:t> </a:t>
            </a:r>
            <a:r>
              <a:rPr sz="3600" b="1" spc="130" dirty="0">
                <a:solidFill>
                  <a:srgbClr val="FF930E"/>
                </a:solidFill>
                <a:latin typeface="+mn-lt"/>
              </a:rPr>
              <a:t>strategy</a:t>
            </a:r>
            <a:r>
              <a:rPr sz="3600" b="1" spc="-13" dirty="0">
                <a:solidFill>
                  <a:srgbClr val="FF930E"/>
                </a:solidFill>
                <a:latin typeface="+mn-lt"/>
              </a:rPr>
              <a:t> </a:t>
            </a:r>
            <a:r>
              <a:rPr sz="3600" b="1" spc="127" dirty="0">
                <a:solidFill>
                  <a:srgbClr val="FF930E"/>
                </a:solidFill>
                <a:latin typeface="+mn-lt"/>
              </a:rPr>
              <a:t>and</a:t>
            </a:r>
            <a:r>
              <a:rPr sz="3600" b="1" spc="-13" dirty="0">
                <a:solidFill>
                  <a:srgbClr val="FF930E"/>
                </a:solidFill>
                <a:latin typeface="+mn-lt"/>
              </a:rPr>
              <a:t> </a:t>
            </a:r>
            <a:r>
              <a:rPr sz="3600" b="1" spc="147" dirty="0">
                <a:solidFill>
                  <a:srgbClr val="FF930E"/>
                </a:solidFill>
                <a:latin typeface="+mn-lt"/>
              </a:rPr>
              <a:t>methodology</a:t>
            </a:r>
          </a:p>
        </p:txBody>
      </p:sp>
      <p:grpSp>
        <p:nvGrpSpPr>
          <p:cNvPr id="7" name="object 7"/>
          <p:cNvGrpSpPr/>
          <p:nvPr/>
        </p:nvGrpSpPr>
        <p:grpSpPr>
          <a:xfrm>
            <a:off x="5035711" y="3008327"/>
            <a:ext cx="5593927" cy="1382183"/>
            <a:chOff x="7553566" y="4512490"/>
            <a:chExt cx="8390890" cy="2073275"/>
          </a:xfrm>
        </p:grpSpPr>
        <p:sp>
          <p:nvSpPr>
            <p:cNvPr id="8" name="object 8"/>
            <p:cNvSpPr/>
            <p:nvPr/>
          </p:nvSpPr>
          <p:spPr>
            <a:xfrm>
              <a:off x="7591501" y="4550590"/>
              <a:ext cx="8315325" cy="1997075"/>
            </a:xfrm>
            <a:custGeom>
              <a:avLst/>
              <a:gdLst/>
              <a:ahLst/>
              <a:cxnLst/>
              <a:rect l="l" t="t" r="r" b="b"/>
              <a:pathLst>
                <a:path w="8315325" h="1997075">
                  <a:moveTo>
                    <a:pt x="8315009" y="1996788"/>
                  </a:moveTo>
                  <a:lnTo>
                    <a:pt x="0" y="1996788"/>
                  </a:lnTo>
                  <a:lnTo>
                    <a:pt x="0" y="0"/>
                  </a:lnTo>
                  <a:lnTo>
                    <a:pt x="8315009" y="0"/>
                  </a:lnTo>
                  <a:lnTo>
                    <a:pt x="8315009" y="1996788"/>
                  </a:lnTo>
                  <a:close/>
                </a:path>
              </a:pathLst>
            </a:custGeom>
            <a:solidFill>
              <a:srgbClr val="FFFFFF">
                <a:alpha val="75000"/>
              </a:srgbClr>
            </a:solidFill>
          </p:spPr>
          <p:txBody>
            <a:bodyPr wrap="square" lIns="0" tIns="0" rIns="0" bIns="0" rtlCol="0"/>
            <a:lstStyle/>
            <a:p>
              <a:endParaRPr sz="1200"/>
            </a:p>
          </p:txBody>
        </p:sp>
        <p:sp>
          <p:nvSpPr>
            <p:cNvPr id="9" name="object 9"/>
            <p:cNvSpPr/>
            <p:nvPr/>
          </p:nvSpPr>
          <p:spPr>
            <a:xfrm>
              <a:off x="7591666" y="4550590"/>
              <a:ext cx="8314690" cy="1997075"/>
            </a:xfrm>
            <a:custGeom>
              <a:avLst/>
              <a:gdLst/>
              <a:ahLst/>
              <a:cxnLst/>
              <a:rect l="l" t="t" r="r" b="b"/>
              <a:pathLst>
                <a:path w="8314690" h="1997075">
                  <a:moveTo>
                    <a:pt x="0" y="0"/>
                  </a:moveTo>
                  <a:lnTo>
                    <a:pt x="8314548" y="0"/>
                  </a:lnTo>
                  <a:lnTo>
                    <a:pt x="8314548" y="1996677"/>
                  </a:lnTo>
                  <a:lnTo>
                    <a:pt x="0" y="1996677"/>
                  </a:lnTo>
                  <a:lnTo>
                    <a:pt x="0" y="0"/>
                  </a:lnTo>
                  <a:close/>
                </a:path>
              </a:pathLst>
            </a:custGeom>
            <a:ln w="76199">
              <a:solidFill>
                <a:srgbClr val="FD873F"/>
              </a:solidFill>
            </a:ln>
          </p:spPr>
          <p:txBody>
            <a:bodyPr wrap="square" lIns="0" tIns="0" rIns="0" bIns="0" rtlCol="0"/>
            <a:lstStyle/>
            <a:p>
              <a:endParaRPr sz="1200"/>
            </a:p>
          </p:txBody>
        </p:sp>
      </p:grpSp>
      <p:sp>
        <p:nvSpPr>
          <p:cNvPr id="10" name="object 10"/>
          <p:cNvSpPr txBox="1"/>
          <p:nvPr/>
        </p:nvSpPr>
        <p:spPr>
          <a:xfrm>
            <a:off x="5768774" y="3007513"/>
            <a:ext cx="4362873" cy="1206697"/>
          </a:xfrm>
          <a:prstGeom prst="rect">
            <a:avLst/>
          </a:prstGeom>
        </p:spPr>
        <p:txBody>
          <a:bodyPr vert="horz" wrap="square" lIns="0" tIns="9736" rIns="0" bIns="0" rtlCol="0">
            <a:spAutoFit/>
          </a:bodyPr>
          <a:lstStyle/>
          <a:p>
            <a:pPr marL="8467" marR="3387" algn="ctr">
              <a:lnSpc>
                <a:spcPct val="123200"/>
              </a:lnSpc>
              <a:spcBef>
                <a:spcPts val="76"/>
              </a:spcBef>
            </a:pPr>
            <a:r>
              <a:rPr sz="2167" spc="76" dirty="0">
                <a:solidFill>
                  <a:srgbClr val="317E53"/>
                </a:solidFill>
                <a:latin typeface="Arial"/>
                <a:cs typeface="Arial"/>
              </a:rPr>
              <a:t>State</a:t>
            </a:r>
            <a:r>
              <a:rPr sz="2167" spc="-13" dirty="0">
                <a:solidFill>
                  <a:srgbClr val="317E53"/>
                </a:solidFill>
                <a:latin typeface="Arial"/>
                <a:cs typeface="Arial"/>
              </a:rPr>
              <a:t> </a:t>
            </a:r>
            <a:r>
              <a:rPr sz="2167" spc="133" dirty="0">
                <a:solidFill>
                  <a:srgbClr val="317E53"/>
                </a:solidFill>
                <a:latin typeface="Arial"/>
                <a:cs typeface="Arial"/>
              </a:rPr>
              <a:t>of</a:t>
            </a:r>
            <a:r>
              <a:rPr sz="2167" spc="-10" dirty="0">
                <a:solidFill>
                  <a:srgbClr val="317E53"/>
                </a:solidFill>
                <a:latin typeface="Arial"/>
                <a:cs typeface="Arial"/>
              </a:rPr>
              <a:t> </a:t>
            </a:r>
            <a:r>
              <a:rPr sz="2167" spc="123" dirty="0">
                <a:solidFill>
                  <a:srgbClr val="317E53"/>
                </a:solidFill>
                <a:latin typeface="Arial"/>
                <a:cs typeface="Arial"/>
              </a:rPr>
              <a:t>the</a:t>
            </a:r>
            <a:r>
              <a:rPr sz="2167" spc="-13" dirty="0">
                <a:solidFill>
                  <a:srgbClr val="317E53"/>
                </a:solidFill>
                <a:latin typeface="Arial"/>
                <a:cs typeface="Arial"/>
              </a:rPr>
              <a:t> </a:t>
            </a:r>
            <a:r>
              <a:rPr sz="2167" spc="107" dirty="0">
                <a:solidFill>
                  <a:srgbClr val="317E53"/>
                </a:solidFill>
                <a:latin typeface="Arial"/>
                <a:cs typeface="Arial"/>
              </a:rPr>
              <a:t>art</a:t>
            </a:r>
            <a:r>
              <a:rPr sz="2167" spc="-10" dirty="0">
                <a:solidFill>
                  <a:srgbClr val="317E53"/>
                </a:solidFill>
                <a:latin typeface="Arial"/>
                <a:cs typeface="Arial"/>
              </a:rPr>
              <a:t> </a:t>
            </a:r>
            <a:r>
              <a:rPr sz="2167" spc="133" dirty="0">
                <a:solidFill>
                  <a:srgbClr val="317E53"/>
                </a:solidFill>
                <a:latin typeface="Arial"/>
                <a:cs typeface="Arial"/>
              </a:rPr>
              <a:t>of</a:t>
            </a:r>
            <a:r>
              <a:rPr sz="2167" spc="-13" dirty="0">
                <a:solidFill>
                  <a:srgbClr val="317E53"/>
                </a:solidFill>
                <a:latin typeface="Arial"/>
                <a:cs typeface="Arial"/>
              </a:rPr>
              <a:t> </a:t>
            </a:r>
            <a:r>
              <a:rPr sz="2167" spc="103" dirty="0">
                <a:solidFill>
                  <a:srgbClr val="317E53"/>
                </a:solidFill>
                <a:latin typeface="Arial"/>
                <a:cs typeface="Arial"/>
              </a:rPr>
              <a:t>current </a:t>
            </a:r>
            <a:r>
              <a:rPr sz="2167" spc="123" dirty="0">
                <a:solidFill>
                  <a:srgbClr val="317E53"/>
                </a:solidFill>
                <a:latin typeface="Arial"/>
                <a:cs typeface="Arial"/>
              </a:rPr>
              <a:t>knowledge</a:t>
            </a:r>
            <a:r>
              <a:rPr sz="2167" spc="-10" dirty="0">
                <a:solidFill>
                  <a:srgbClr val="317E53"/>
                </a:solidFill>
                <a:latin typeface="Arial"/>
                <a:cs typeface="Arial"/>
              </a:rPr>
              <a:t> </a:t>
            </a:r>
            <a:r>
              <a:rPr sz="2167" spc="133" dirty="0">
                <a:solidFill>
                  <a:srgbClr val="317E53"/>
                </a:solidFill>
                <a:latin typeface="Arial"/>
                <a:cs typeface="Arial"/>
              </a:rPr>
              <a:t>of</a:t>
            </a:r>
            <a:r>
              <a:rPr sz="2167" spc="-7" dirty="0">
                <a:solidFill>
                  <a:srgbClr val="317E53"/>
                </a:solidFill>
                <a:latin typeface="Arial"/>
                <a:cs typeface="Arial"/>
              </a:rPr>
              <a:t> </a:t>
            </a:r>
            <a:r>
              <a:rPr sz="2167" spc="100" dirty="0">
                <a:solidFill>
                  <a:srgbClr val="317E53"/>
                </a:solidFill>
                <a:latin typeface="Arial"/>
                <a:cs typeface="Arial"/>
              </a:rPr>
              <a:t>millets</a:t>
            </a:r>
            <a:r>
              <a:rPr sz="2167" spc="-7" dirty="0">
                <a:solidFill>
                  <a:srgbClr val="317E53"/>
                </a:solidFill>
                <a:latin typeface="Arial"/>
                <a:cs typeface="Arial"/>
              </a:rPr>
              <a:t> </a:t>
            </a:r>
            <a:r>
              <a:rPr sz="2167" spc="117" dirty="0">
                <a:solidFill>
                  <a:srgbClr val="317E53"/>
                </a:solidFill>
                <a:latin typeface="Arial"/>
                <a:cs typeface="Arial"/>
              </a:rPr>
              <a:t>in</a:t>
            </a:r>
            <a:r>
              <a:rPr sz="2167" spc="-7" dirty="0">
                <a:solidFill>
                  <a:srgbClr val="317E53"/>
                </a:solidFill>
                <a:latin typeface="Arial"/>
                <a:cs typeface="Arial"/>
              </a:rPr>
              <a:t> </a:t>
            </a:r>
            <a:r>
              <a:rPr sz="2167" spc="93" dirty="0">
                <a:solidFill>
                  <a:srgbClr val="317E53"/>
                </a:solidFill>
                <a:latin typeface="Arial"/>
                <a:cs typeface="Arial"/>
              </a:rPr>
              <a:t>Jawadhu </a:t>
            </a:r>
            <a:r>
              <a:rPr sz="2167" spc="63" dirty="0">
                <a:solidFill>
                  <a:srgbClr val="317E53"/>
                </a:solidFill>
                <a:latin typeface="Arial"/>
                <a:cs typeface="Arial"/>
              </a:rPr>
              <a:t>Hills</a:t>
            </a:r>
            <a:r>
              <a:rPr sz="2200" spc="63" dirty="0">
                <a:solidFill>
                  <a:srgbClr val="317E53"/>
                </a:solidFill>
                <a:latin typeface="Arial"/>
                <a:cs typeface="Arial"/>
              </a:rPr>
              <a:t>,</a:t>
            </a:r>
            <a:r>
              <a:rPr sz="2200" spc="-17" dirty="0">
                <a:solidFill>
                  <a:srgbClr val="317E53"/>
                </a:solidFill>
                <a:latin typeface="Arial"/>
                <a:cs typeface="Arial"/>
              </a:rPr>
              <a:t> </a:t>
            </a:r>
            <a:r>
              <a:rPr sz="2167" spc="117" dirty="0">
                <a:solidFill>
                  <a:srgbClr val="317E53"/>
                </a:solidFill>
                <a:latin typeface="Arial"/>
                <a:cs typeface="Arial"/>
              </a:rPr>
              <a:t>in</a:t>
            </a:r>
            <a:r>
              <a:rPr sz="2167" spc="-7" dirty="0">
                <a:solidFill>
                  <a:srgbClr val="317E53"/>
                </a:solidFill>
                <a:latin typeface="Arial"/>
                <a:cs typeface="Arial"/>
              </a:rPr>
              <a:t> </a:t>
            </a:r>
            <a:r>
              <a:rPr sz="2167" spc="90" dirty="0">
                <a:solidFill>
                  <a:srgbClr val="317E53"/>
                </a:solidFill>
                <a:latin typeface="Arial"/>
                <a:cs typeface="Arial"/>
              </a:rPr>
              <a:t>India</a:t>
            </a:r>
            <a:r>
              <a:rPr sz="2167" spc="-10" dirty="0">
                <a:solidFill>
                  <a:srgbClr val="317E53"/>
                </a:solidFill>
                <a:latin typeface="Arial"/>
                <a:cs typeface="Arial"/>
              </a:rPr>
              <a:t> </a:t>
            </a:r>
            <a:r>
              <a:rPr sz="2167" spc="103" dirty="0">
                <a:solidFill>
                  <a:srgbClr val="317E53"/>
                </a:solidFill>
                <a:latin typeface="Arial"/>
                <a:cs typeface="Arial"/>
              </a:rPr>
              <a:t>and</a:t>
            </a:r>
            <a:r>
              <a:rPr sz="2167" spc="-7" dirty="0">
                <a:solidFill>
                  <a:srgbClr val="317E53"/>
                </a:solidFill>
                <a:latin typeface="Arial"/>
                <a:cs typeface="Arial"/>
              </a:rPr>
              <a:t> </a:t>
            </a:r>
            <a:r>
              <a:rPr sz="2167" spc="123" dirty="0">
                <a:solidFill>
                  <a:srgbClr val="317E53"/>
                </a:solidFill>
                <a:latin typeface="Arial"/>
                <a:cs typeface="Arial"/>
              </a:rPr>
              <a:t>worldwide</a:t>
            </a:r>
            <a:endParaRPr sz="2167">
              <a:latin typeface="Arial"/>
              <a:cs typeface="Arial"/>
            </a:endParaRPr>
          </a:p>
        </p:txBody>
      </p:sp>
      <p:sp>
        <p:nvSpPr>
          <p:cNvPr id="11" name="object 11"/>
          <p:cNvSpPr txBox="1"/>
          <p:nvPr/>
        </p:nvSpPr>
        <p:spPr>
          <a:xfrm>
            <a:off x="2054796" y="1303549"/>
            <a:ext cx="4928870" cy="1210951"/>
          </a:xfrm>
          <a:prstGeom prst="rect">
            <a:avLst/>
          </a:prstGeom>
        </p:spPr>
        <p:txBody>
          <a:bodyPr vert="horz" wrap="square" lIns="0" tIns="4233" rIns="0" bIns="0" rtlCol="0">
            <a:spAutoFit/>
          </a:bodyPr>
          <a:lstStyle/>
          <a:p>
            <a:pPr marL="8467" marR="3387" algn="ctr">
              <a:lnSpc>
                <a:spcPct val="123500"/>
              </a:lnSpc>
              <a:spcBef>
                <a:spcPts val="33"/>
              </a:spcBef>
            </a:pPr>
            <a:r>
              <a:rPr sz="2167" spc="113" dirty="0">
                <a:solidFill>
                  <a:srgbClr val="317E53"/>
                </a:solidFill>
                <a:latin typeface="Arial"/>
                <a:cs typeface="Arial"/>
              </a:rPr>
              <a:t>Definition</a:t>
            </a:r>
            <a:r>
              <a:rPr sz="2167" spc="-3" dirty="0">
                <a:solidFill>
                  <a:srgbClr val="317E53"/>
                </a:solidFill>
                <a:latin typeface="Arial"/>
                <a:cs typeface="Arial"/>
              </a:rPr>
              <a:t> </a:t>
            </a:r>
            <a:r>
              <a:rPr sz="2167" spc="133" dirty="0">
                <a:solidFill>
                  <a:srgbClr val="317E53"/>
                </a:solidFill>
                <a:latin typeface="Arial"/>
                <a:cs typeface="Arial"/>
              </a:rPr>
              <a:t>of</a:t>
            </a:r>
            <a:r>
              <a:rPr sz="2167" spc="-3" dirty="0">
                <a:solidFill>
                  <a:srgbClr val="317E53"/>
                </a:solidFill>
                <a:latin typeface="Arial"/>
                <a:cs typeface="Arial"/>
              </a:rPr>
              <a:t> </a:t>
            </a:r>
            <a:r>
              <a:rPr sz="2167" spc="123" dirty="0">
                <a:solidFill>
                  <a:srgbClr val="317E53"/>
                </a:solidFill>
                <a:latin typeface="Arial"/>
                <a:cs typeface="Arial"/>
              </a:rPr>
              <a:t>the</a:t>
            </a:r>
            <a:r>
              <a:rPr sz="2167" spc="-3" dirty="0">
                <a:solidFill>
                  <a:srgbClr val="317E53"/>
                </a:solidFill>
                <a:latin typeface="Arial"/>
                <a:cs typeface="Arial"/>
              </a:rPr>
              <a:t> </a:t>
            </a:r>
            <a:r>
              <a:rPr sz="2167" spc="83" dirty="0">
                <a:solidFill>
                  <a:srgbClr val="317E53"/>
                </a:solidFill>
                <a:latin typeface="Arial"/>
                <a:cs typeface="Arial"/>
              </a:rPr>
              <a:t>geographical</a:t>
            </a:r>
            <a:r>
              <a:rPr sz="2200" spc="83" dirty="0">
                <a:solidFill>
                  <a:srgbClr val="317E53"/>
                </a:solidFill>
                <a:latin typeface="Arial"/>
                <a:cs typeface="Arial"/>
              </a:rPr>
              <a:t>, </a:t>
            </a:r>
            <a:r>
              <a:rPr sz="2167" spc="87" dirty="0">
                <a:solidFill>
                  <a:srgbClr val="317E53"/>
                </a:solidFill>
                <a:latin typeface="Arial"/>
                <a:cs typeface="Arial"/>
              </a:rPr>
              <a:t>sociological</a:t>
            </a:r>
            <a:r>
              <a:rPr sz="2167" dirty="0">
                <a:solidFill>
                  <a:srgbClr val="317E53"/>
                </a:solidFill>
                <a:latin typeface="Arial"/>
                <a:cs typeface="Arial"/>
              </a:rPr>
              <a:t> </a:t>
            </a:r>
            <a:r>
              <a:rPr sz="2167" spc="103" dirty="0">
                <a:solidFill>
                  <a:srgbClr val="317E53"/>
                </a:solidFill>
                <a:latin typeface="Arial"/>
                <a:cs typeface="Arial"/>
              </a:rPr>
              <a:t>and</a:t>
            </a:r>
            <a:r>
              <a:rPr sz="2167" spc="3" dirty="0">
                <a:solidFill>
                  <a:srgbClr val="317E53"/>
                </a:solidFill>
                <a:latin typeface="Arial"/>
                <a:cs typeface="Arial"/>
              </a:rPr>
              <a:t> </a:t>
            </a:r>
            <a:r>
              <a:rPr sz="2167" spc="100" dirty="0">
                <a:solidFill>
                  <a:srgbClr val="317E53"/>
                </a:solidFill>
                <a:latin typeface="Arial"/>
                <a:cs typeface="Arial"/>
              </a:rPr>
              <a:t>economic</a:t>
            </a:r>
            <a:r>
              <a:rPr sz="2167" spc="3" dirty="0">
                <a:solidFill>
                  <a:srgbClr val="317E53"/>
                </a:solidFill>
                <a:latin typeface="Arial"/>
                <a:cs typeface="Arial"/>
              </a:rPr>
              <a:t> </a:t>
            </a:r>
            <a:r>
              <a:rPr sz="2167" spc="113" dirty="0">
                <a:solidFill>
                  <a:srgbClr val="317E53"/>
                </a:solidFill>
                <a:latin typeface="Arial"/>
                <a:cs typeface="Arial"/>
              </a:rPr>
              <a:t>context</a:t>
            </a:r>
            <a:r>
              <a:rPr sz="2167" dirty="0">
                <a:solidFill>
                  <a:srgbClr val="317E53"/>
                </a:solidFill>
                <a:latin typeface="Arial"/>
                <a:cs typeface="Arial"/>
              </a:rPr>
              <a:t> </a:t>
            </a:r>
            <a:r>
              <a:rPr sz="2167" spc="117" dirty="0">
                <a:solidFill>
                  <a:srgbClr val="317E53"/>
                </a:solidFill>
                <a:latin typeface="Arial"/>
                <a:cs typeface="Arial"/>
              </a:rPr>
              <a:t>of </a:t>
            </a:r>
            <a:r>
              <a:rPr sz="2167" spc="100" dirty="0">
                <a:solidFill>
                  <a:srgbClr val="317E53"/>
                </a:solidFill>
                <a:latin typeface="Arial"/>
                <a:cs typeface="Arial"/>
              </a:rPr>
              <a:t>Jawadhu</a:t>
            </a:r>
            <a:r>
              <a:rPr sz="2167" spc="7" dirty="0">
                <a:solidFill>
                  <a:srgbClr val="317E53"/>
                </a:solidFill>
                <a:latin typeface="Arial"/>
                <a:cs typeface="Arial"/>
              </a:rPr>
              <a:t> </a:t>
            </a:r>
            <a:r>
              <a:rPr sz="2167" spc="70" dirty="0">
                <a:solidFill>
                  <a:srgbClr val="317E53"/>
                </a:solidFill>
                <a:latin typeface="Arial"/>
                <a:cs typeface="Arial"/>
              </a:rPr>
              <a:t>Hills</a:t>
            </a:r>
            <a:endParaRPr sz="2167" dirty="0">
              <a:latin typeface="Arial"/>
              <a:cs typeface="Arial"/>
            </a:endParaRPr>
          </a:p>
        </p:txBody>
      </p:sp>
      <p:grpSp>
        <p:nvGrpSpPr>
          <p:cNvPr id="12" name="object 12"/>
          <p:cNvGrpSpPr/>
          <p:nvPr/>
        </p:nvGrpSpPr>
        <p:grpSpPr>
          <a:xfrm>
            <a:off x="1507641" y="4677127"/>
            <a:ext cx="5802630" cy="1028700"/>
            <a:chOff x="2261461" y="7015691"/>
            <a:chExt cx="8703945" cy="1543050"/>
          </a:xfrm>
        </p:grpSpPr>
        <p:sp>
          <p:nvSpPr>
            <p:cNvPr id="13" name="object 13"/>
            <p:cNvSpPr/>
            <p:nvPr/>
          </p:nvSpPr>
          <p:spPr>
            <a:xfrm>
              <a:off x="2337661" y="7053791"/>
              <a:ext cx="8551545" cy="1470025"/>
            </a:xfrm>
            <a:custGeom>
              <a:avLst/>
              <a:gdLst/>
              <a:ahLst/>
              <a:cxnLst/>
              <a:rect l="l" t="t" r="r" b="b"/>
              <a:pathLst>
                <a:path w="8551545" h="1470025">
                  <a:moveTo>
                    <a:pt x="0" y="1470005"/>
                  </a:moveTo>
                  <a:lnTo>
                    <a:pt x="8551527" y="1470005"/>
                  </a:lnTo>
                  <a:lnTo>
                    <a:pt x="8551527" y="0"/>
                  </a:lnTo>
                  <a:lnTo>
                    <a:pt x="0" y="0"/>
                  </a:lnTo>
                  <a:lnTo>
                    <a:pt x="0" y="1470005"/>
                  </a:lnTo>
                  <a:close/>
                </a:path>
              </a:pathLst>
            </a:custGeom>
            <a:solidFill>
              <a:srgbClr val="FFFFFF">
                <a:alpha val="75000"/>
              </a:srgbClr>
            </a:solidFill>
          </p:spPr>
          <p:txBody>
            <a:bodyPr wrap="square" lIns="0" tIns="0" rIns="0" bIns="0" rtlCol="0"/>
            <a:lstStyle/>
            <a:p>
              <a:endParaRPr sz="1200"/>
            </a:p>
          </p:txBody>
        </p:sp>
        <p:sp>
          <p:nvSpPr>
            <p:cNvPr id="14" name="object 14"/>
            <p:cNvSpPr/>
            <p:nvPr/>
          </p:nvSpPr>
          <p:spPr>
            <a:xfrm>
              <a:off x="2299561" y="7053791"/>
              <a:ext cx="8627745" cy="1466850"/>
            </a:xfrm>
            <a:custGeom>
              <a:avLst/>
              <a:gdLst/>
              <a:ahLst/>
              <a:cxnLst/>
              <a:rect l="l" t="t" r="r" b="b"/>
              <a:pathLst>
                <a:path w="8627745" h="1466850">
                  <a:moveTo>
                    <a:pt x="8627727" y="0"/>
                  </a:moveTo>
                  <a:lnTo>
                    <a:pt x="8627727" y="1466849"/>
                  </a:lnTo>
                </a:path>
                <a:path w="8627745" h="1466850">
                  <a:moveTo>
                    <a:pt x="0" y="1466849"/>
                  </a:moveTo>
                  <a:lnTo>
                    <a:pt x="0" y="0"/>
                  </a:lnTo>
                </a:path>
              </a:pathLst>
            </a:custGeom>
            <a:ln w="76199">
              <a:solidFill>
                <a:srgbClr val="FD873F"/>
              </a:solidFill>
            </a:ln>
          </p:spPr>
          <p:txBody>
            <a:bodyPr wrap="square" lIns="0" tIns="0" rIns="0" bIns="0" rtlCol="0"/>
            <a:lstStyle/>
            <a:p>
              <a:endParaRPr sz="1200"/>
            </a:p>
          </p:txBody>
        </p:sp>
      </p:grpSp>
      <p:sp>
        <p:nvSpPr>
          <p:cNvPr id="15" name="object 15"/>
          <p:cNvSpPr txBox="1"/>
          <p:nvPr/>
        </p:nvSpPr>
        <p:spPr>
          <a:xfrm>
            <a:off x="2531215" y="4705120"/>
            <a:ext cx="3755390" cy="794576"/>
          </a:xfrm>
          <a:prstGeom prst="rect">
            <a:avLst/>
          </a:prstGeom>
        </p:spPr>
        <p:txBody>
          <a:bodyPr vert="horz" wrap="square" lIns="0" tIns="7620" rIns="0" bIns="0" rtlCol="0">
            <a:spAutoFit/>
          </a:bodyPr>
          <a:lstStyle/>
          <a:p>
            <a:pPr marL="951701" marR="3387" indent="-943657">
              <a:lnSpc>
                <a:spcPct val="123800"/>
              </a:lnSpc>
              <a:spcBef>
                <a:spcPts val="60"/>
              </a:spcBef>
            </a:pPr>
            <a:r>
              <a:rPr sz="2167" spc="93" dirty="0">
                <a:solidFill>
                  <a:srgbClr val="317E53"/>
                </a:solidFill>
                <a:latin typeface="Arial"/>
                <a:cs typeface="Arial"/>
              </a:rPr>
              <a:t>Questionnaire</a:t>
            </a:r>
            <a:r>
              <a:rPr sz="2167" dirty="0">
                <a:solidFill>
                  <a:srgbClr val="317E53"/>
                </a:solidFill>
                <a:latin typeface="Arial"/>
                <a:cs typeface="Arial"/>
              </a:rPr>
              <a:t> </a:t>
            </a:r>
            <a:r>
              <a:rPr sz="2167" spc="123" dirty="0">
                <a:solidFill>
                  <a:srgbClr val="317E53"/>
                </a:solidFill>
                <a:latin typeface="Arial"/>
                <a:cs typeface="Arial"/>
              </a:rPr>
              <a:t>for</a:t>
            </a:r>
            <a:r>
              <a:rPr sz="2167" dirty="0">
                <a:solidFill>
                  <a:srgbClr val="317E53"/>
                </a:solidFill>
                <a:latin typeface="Arial"/>
                <a:cs typeface="Arial"/>
              </a:rPr>
              <a:t> </a:t>
            </a:r>
            <a:r>
              <a:rPr sz="2167" spc="90" dirty="0">
                <a:solidFill>
                  <a:srgbClr val="317E53"/>
                </a:solidFill>
                <a:latin typeface="Arial"/>
                <a:cs typeface="Arial"/>
              </a:rPr>
              <a:t>farmers</a:t>
            </a:r>
            <a:r>
              <a:rPr sz="2167" dirty="0">
                <a:solidFill>
                  <a:srgbClr val="317E53"/>
                </a:solidFill>
                <a:latin typeface="Arial"/>
                <a:cs typeface="Arial"/>
              </a:rPr>
              <a:t> </a:t>
            </a:r>
            <a:r>
              <a:rPr sz="2167" spc="100" dirty="0">
                <a:solidFill>
                  <a:srgbClr val="317E53"/>
                </a:solidFill>
                <a:latin typeface="Arial"/>
                <a:cs typeface="Arial"/>
              </a:rPr>
              <a:t>in Jawadhu</a:t>
            </a:r>
            <a:r>
              <a:rPr sz="2167" spc="7" dirty="0">
                <a:solidFill>
                  <a:srgbClr val="317E53"/>
                </a:solidFill>
                <a:latin typeface="Arial"/>
                <a:cs typeface="Arial"/>
              </a:rPr>
              <a:t> </a:t>
            </a:r>
            <a:r>
              <a:rPr sz="2167" spc="76" dirty="0">
                <a:solidFill>
                  <a:srgbClr val="317E53"/>
                </a:solidFill>
                <a:latin typeface="Arial"/>
                <a:cs typeface="Arial"/>
              </a:rPr>
              <a:t>Hills</a:t>
            </a:r>
            <a:endParaRPr sz="2167">
              <a:latin typeface="Arial"/>
              <a:cs typeface="Arial"/>
            </a:endParaRPr>
          </a:p>
        </p:txBody>
      </p:sp>
      <p:sp>
        <p:nvSpPr>
          <p:cNvPr id="16" name="object 16"/>
          <p:cNvSpPr/>
          <p:nvPr/>
        </p:nvSpPr>
        <p:spPr>
          <a:xfrm>
            <a:off x="1076791" y="959300"/>
            <a:ext cx="906357" cy="906357"/>
          </a:xfrm>
          <a:custGeom>
            <a:avLst/>
            <a:gdLst/>
            <a:ahLst/>
            <a:cxnLst/>
            <a:rect l="l" t="t" r="r" b="b"/>
            <a:pathLst>
              <a:path w="1359535" h="1359535">
                <a:moveTo>
                  <a:pt x="679725" y="1359450"/>
                </a:moveTo>
                <a:lnTo>
                  <a:pt x="631182" y="1357743"/>
                </a:lnTo>
                <a:lnTo>
                  <a:pt x="583560" y="1352700"/>
                </a:lnTo>
                <a:lnTo>
                  <a:pt x="536974" y="1344435"/>
                </a:lnTo>
                <a:lnTo>
                  <a:pt x="491539" y="1333063"/>
                </a:lnTo>
                <a:lnTo>
                  <a:pt x="447371" y="1318700"/>
                </a:lnTo>
                <a:lnTo>
                  <a:pt x="404584" y="1301460"/>
                </a:lnTo>
                <a:lnTo>
                  <a:pt x="363293" y="1281459"/>
                </a:lnTo>
                <a:lnTo>
                  <a:pt x="323614" y="1258811"/>
                </a:lnTo>
                <a:lnTo>
                  <a:pt x="285661" y="1233632"/>
                </a:lnTo>
                <a:lnTo>
                  <a:pt x="249550" y="1206036"/>
                </a:lnTo>
                <a:lnTo>
                  <a:pt x="215394" y="1176139"/>
                </a:lnTo>
                <a:lnTo>
                  <a:pt x="183311" y="1144055"/>
                </a:lnTo>
                <a:lnTo>
                  <a:pt x="153413" y="1109900"/>
                </a:lnTo>
                <a:lnTo>
                  <a:pt x="125818" y="1073788"/>
                </a:lnTo>
                <a:lnTo>
                  <a:pt x="100638" y="1035835"/>
                </a:lnTo>
                <a:lnTo>
                  <a:pt x="77990" y="996156"/>
                </a:lnTo>
                <a:lnTo>
                  <a:pt x="57989" y="954865"/>
                </a:lnTo>
                <a:lnTo>
                  <a:pt x="40749" y="912078"/>
                </a:lnTo>
                <a:lnTo>
                  <a:pt x="26386" y="867910"/>
                </a:lnTo>
                <a:lnTo>
                  <a:pt x="15014" y="822475"/>
                </a:lnTo>
                <a:lnTo>
                  <a:pt x="6749" y="775890"/>
                </a:lnTo>
                <a:lnTo>
                  <a:pt x="1706" y="728268"/>
                </a:lnTo>
                <a:lnTo>
                  <a:pt x="0" y="679724"/>
                </a:lnTo>
                <a:lnTo>
                  <a:pt x="1706" y="631181"/>
                </a:lnTo>
                <a:lnTo>
                  <a:pt x="6749" y="583559"/>
                </a:lnTo>
                <a:lnTo>
                  <a:pt x="15014" y="536973"/>
                </a:lnTo>
                <a:lnTo>
                  <a:pt x="26386" y="491539"/>
                </a:lnTo>
                <a:lnTo>
                  <a:pt x="40749" y="447371"/>
                </a:lnTo>
                <a:lnTo>
                  <a:pt x="57989" y="404584"/>
                </a:lnTo>
                <a:lnTo>
                  <a:pt x="77990" y="363293"/>
                </a:lnTo>
                <a:lnTo>
                  <a:pt x="100638" y="323614"/>
                </a:lnTo>
                <a:lnTo>
                  <a:pt x="125818" y="285661"/>
                </a:lnTo>
                <a:lnTo>
                  <a:pt x="153413" y="249549"/>
                </a:lnTo>
                <a:lnTo>
                  <a:pt x="183311" y="215394"/>
                </a:lnTo>
                <a:lnTo>
                  <a:pt x="215394" y="183310"/>
                </a:lnTo>
                <a:lnTo>
                  <a:pt x="249550" y="153413"/>
                </a:lnTo>
                <a:lnTo>
                  <a:pt x="285661" y="125817"/>
                </a:lnTo>
                <a:lnTo>
                  <a:pt x="323614" y="100638"/>
                </a:lnTo>
                <a:lnTo>
                  <a:pt x="363293" y="77990"/>
                </a:lnTo>
                <a:lnTo>
                  <a:pt x="404584" y="57989"/>
                </a:lnTo>
                <a:lnTo>
                  <a:pt x="447371" y="40749"/>
                </a:lnTo>
                <a:lnTo>
                  <a:pt x="491539" y="26386"/>
                </a:lnTo>
                <a:lnTo>
                  <a:pt x="536974" y="15014"/>
                </a:lnTo>
                <a:lnTo>
                  <a:pt x="583560" y="6749"/>
                </a:lnTo>
                <a:lnTo>
                  <a:pt x="631182" y="1706"/>
                </a:lnTo>
                <a:lnTo>
                  <a:pt x="679713" y="0"/>
                </a:lnTo>
                <a:lnTo>
                  <a:pt x="728268" y="1706"/>
                </a:lnTo>
                <a:lnTo>
                  <a:pt x="775890" y="6749"/>
                </a:lnTo>
                <a:lnTo>
                  <a:pt x="822476" y="15014"/>
                </a:lnTo>
                <a:lnTo>
                  <a:pt x="867910" y="26386"/>
                </a:lnTo>
                <a:lnTo>
                  <a:pt x="912079" y="40749"/>
                </a:lnTo>
                <a:lnTo>
                  <a:pt x="954866" y="57989"/>
                </a:lnTo>
                <a:lnTo>
                  <a:pt x="996156" y="77990"/>
                </a:lnTo>
                <a:lnTo>
                  <a:pt x="1035836" y="100638"/>
                </a:lnTo>
                <a:lnTo>
                  <a:pt x="1073789" y="125817"/>
                </a:lnTo>
                <a:lnTo>
                  <a:pt x="1109900" y="153413"/>
                </a:lnTo>
                <a:lnTo>
                  <a:pt x="1144055" y="183310"/>
                </a:lnTo>
                <a:lnTo>
                  <a:pt x="1176139" y="215394"/>
                </a:lnTo>
                <a:lnTo>
                  <a:pt x="1206036" y="249549"/>
                </a:lnTo>
                <a:lnTo>
                  <a:pt x="1233632" y="285661"/>
                </a:lnTo>
                <a:lnTo>
                  <a:pt x="1258812" y="323614"/>
                </a:lnTo>
                <a:lnTo>
                  <a:pt x="1281459" y="363293"/>
                </a:lnTo>
                <a:lnTo>
                  <a:pt x="1301461" y="404584"/>
                </a:lnTo>
                <a:lnTo>
                  <a:pt x="1318701" y="447371"/>
                </a:lnTo>
                <a:lnTo>
                  <a:pt x="1333064" y="491539"/>
                </a:lnTo>
                <a:lnTo>
                  <a:pt x="1344435" y="536973"/>
                </a:lnTo>
                <a:lnTo>
                  <a:pt x="1352700" y="583559"/>
                </a:lnTo>
                <a:lnTo>
                  <a:pt x="1357744" y="631181"/>
                </a:lnTo>
                <a:lnTo>
                  <a:pt x="1359450" y="679725"/>
                </a:lnTo>
                <a:lnTo>
                  <a:pt x="1357744" y="728268"/>
                </a:lnTo>
                <a:lnTo>
                  <a:pt x="1352700" y="775890"/>
                </a:lnTo>
                <a:lnTo>
                  <a:pt x="1344435" y="822475"/>
                </a:lnTo>
                <a:lnTo>
                  <a:pt x="1333064" y="867910"/>
                </a:lnTo>
                <a:lnTo>
                  <a:pt x="1318701" y="912078"/>
                </a:lnTo>
                <a:lnTo>
                  <a:pt x="1301461" y="954865"/>
                </a:lnTo>
                <a:lnTo>
                  <a:pt x="1281459" y="996156"/>
                </a:lnTo>
                <a:lnTo>
                  <a:pt x="1258812" y="1035835"/>
                </a:lnTo>
                <a:lnTo>
                  <a:pt x="1233632" y="1073788"/>
                </a:lnTo>
                <a:lnTo>
                  <a:pt x="1206036" y="1109900"/>
                </a:lnTo>
                <a:lnTo>
                  <a:pt x="1176139" y="1144055"/>
                </a:lnTo>
                <a:lnTo>
                  <a:pt x="1144055" y="1176139"/>
                </a:lnTo>
                <a:lnTo>
                  <a:pt x="1109900" y="1206036"/>
                </a:lnTo>
                <a:lnTo>
                  <a:pt x="1073789" y="1233632"/>
                </a:lnTo>
                <a:lnTo>
                  <a:pt x="1035836" y="1258811"/>
                </a:lnTo>
                <a:lnTo>
                  <a:pt x="996156" y="1281459"/>
                </a:lnTo>
                <a:lnTo>
                  <a:pt x="954866" y="1301460"/>
                </a:lnTo>
                <a:lnTo>
                  <a:pt x="912079" y="1318700"/>
                </a:lnTo>
                <a:lnTo>
                  <a:pt x="867910" y="1333063"/>
                </a:lnTo>
                <a:lnTo>
                  <a:pt x="822476" y="1344435"/>
                </a:lnTo>
                <a:lnTo>
                  <a:pt x="775890" y="1352700"/>
                </a:lnTo>
                <a:lnTo>
                  <a:pt x="728268" y="1357743"/>
                </a:lnTo>
                <a:lnTo>
                  <a:pt x="679725" y="1359450"/>
                </a:lnTo>
                <a:close/>
              </a:path>
            </a:pathLst>
          </a:custGeom>
          <a:solidFill>
            <a:srgbClr val="FF904D"/>
          </a:solidFill>
        </p:spPr>
        <p:txBody>
          <a:bodyPr wrap="square" lIns="0" tIns="0" rIns="0" bIns="0" rtlCol="0"/>
          <a:lstStyle/>
          <a:p>
            <a:endParaRPr sz="1200"/>
          </a:p>
        </p:txBody>
      </p:sp>
      <p:sp>
        <p:nvSpPr>
          <p:cNvPr id="17" name="object 17"/>
          <p:cNvSpPr txBox="1"/>
          <p:nvPr/>
        </p:nvSpPr>
        <p:spPr>
          <a:xfrm>
            <a:off x="1409736" y="1166733"/>
            <a:ext cx="240453" cy="470215"/>
          </a:xfrm>
          <a:prstGeom prst="rect">
            <a:avLst/>
          </a:prstGeom>
        </p:spPr>
        <p:txBody>
          <a:bodyPr vert="horz" wrap="square" lIns="0" tIns="8467" rIns="0" bIns="0" rtlCol="0">
            <a:spAutoFit/>
          </a:bodyPr>
          <a:lstStyle/>
          <a:p>
            <a:pPr marL="8467">
              <a:spcBef>
                <a:spcPts val="67"/>
              </a:spcBef>
            </a:pPr>
            <a:r>
              <a:rPr sz="3000" b="1" spc="87" dirty="0">
                <a:solidFill>
                  <a:srgbClr val="FFFFFF"/>
                </a:solidFill>
                <a:latin typeface="Arial"/>
                <a:cs typeface="Arial"/>
              </a:rPr>
              <a:t>1</a:t>
            </a:r>
            <a:endParaRPr sz="3000">
              <a:latin typeface="Arial"/>
              <a:cs typeface="Arial"/>
            </a:endParaRPr>
          </a:p>
        </p:txBody>
      </p:sp>
      <p:sp>
        <p:nvSpPr>
          <p:cNvPr id="18" name="object 18"/>
          <p:cNvSpPr/>
          <p:nvPr/>
        </p:nvSpPr>
        <p:spPr>
          <a:xfrm>
            <a:off x="10026073" y="2523536"/>
            <a:ext cx="905510" cy="905510"/>
          </a:xfrm>
          <a:custGeom>
            <a:avLst/>
            <a:gdLst/>
            <a:ahLst/>
            <a:cxnLst/>
            <a:rect l="l" t="t" r="r" b="b"/>
            <a:pathLst>
              <a:path w="1358265" h="1358264">
                <a:moveTo>
                  <a:pt x="679102" y="1358195"/>
                </a:moveTo>
                <a:lnTo>
                  <a:pt x="630599" y="1356490"/>
                </a:lnTo>
                <a:lnTo>
                  <a:pt x="583021" y="1351452"/>
                </a:lnTo>
                <a:lnTo>
                  <a:pt x="536478" y="1343194"/>
                </a:lnTo>
                <a:lnTo>
                  <a:pt x="491086" y="1331833"/>
                </a:lnTo>
                <a:lnTo>
                  <a:pt x="446958" y="1317483"/>
                </a:lnTo>
                <a:lnTo>
                  <a:pt x="404211" y="1300260"/>
                </a:lnTo>
                <a:lnTo>
                  <a:pt x="362958" y="1280277"/>
                </a:lnTo>
                <a:lnTo>
                  <a:pt x="323315" y="1257650"/>
                </a:lnTo>
                <a:lnTo>
                  <a:pt x="285397" y="1232494"/>
                </a:lnTo>
                <a:lnTo>
                  <a:pt x="249319" y="1204923"/>
                </a:lnTo>
                <a:lnTo>
                  <a:pt x="215195" y="1175053"/>
                </a:lnTo>
                <a:lnTo>
                  <a:pt x="183141" y="1142999"/>
                </a:lnTo>
                <a:lnTo>
                  <a:pt x="153272" y="1108876"/>
                </a:lnTo>
                <a:lnTo>
                  <a:pt x="125701" y="1072797"/>
                </a:lnTo>
                <a:lnTo>
                  <a:pt x="100545" y="1034879"/>
                </a:lnTo>
                <a:lnTo>
                  <a:pt x="77918" y="995237"/>
                </a:lnTo>
                <a:lnTo>
                  <a:pt x="57935" y="953984"/>
                </a:lnTo>
                <a:lnTo>
                  <a:pt x="40711" y="911237"/>
                </a:lnTo>
                <a:lnTo>
                  <a:pt x="26361" y="867109"/>
                </a:lnTo>
                <a:lnTo>
                  <a:pt x="15000" y="821717"/>
                </a:lnTo>
                <a:lnTo>
                  <a:pt x="6743" y="775174"/>
                </a:lnTo>
                <a:lnTo>
                  <a:pt x="1704" y="727596"/>
                </a:lnTo>
                <a:lnTo>
                  <a:pt x="0" y="679105"/>
                </a:lnTo>
                <a:lnTo>
                  <a:pt x="1704" y="630599"/>
                </a:lnTo>
                <a:lnTo>
                  <a:pt x="6743" y="583021"/>
                </a:lnTo>
                <a:lnTo>
                  <a:pt x="15000" y="536478"/>
                </a:lnTo>
                <a:lnTo>
                  <a:pt x="26361" y="491086"/>
                </a:lnTo>
                <a:lnTo>
                  <a:pt x="40711" y="446958"/>
                </a:lnTo>
                <a:lnTo>
                  <a:pt x="57935" y="404211"/>
                </a:lnTo>
                <a:lnTo>
                  <a:pt x="77918" y="362958"/>
                </a:lnTo>
                <a:lnTo>
                  <a:pt x="100545" y="323315"/>
                </a:lnTo>
                <a:lnTo>
                  <a:pt x="125701" y="285397"/>
                </a:lnTo>
                <a:lnTo>
                  <a:pt x="153272" y="249319"/>
                </a:lnTo>
                <a:lnTo>
                  <a:pt x="183141" y="215196"/>
                </a:lnTo>
                <a:lnTo>
                  <a:pt x="215195" y="183141"/>
                </a:lnTo>
                <a:lnTo>
                  <a:pt x="249319" y="153272"/>
                </a:lnTo>
                <a:lnTo>
                  <a:pt x="285397" y="125701"/>
                </a:lnTo>
                <a:lnTo>
                  <a:pt x="323315" y="100545"/>
                </a:lnTo>
                <a:lnTo>
                  <a:pt x="362958" y="77918"/>
                </a:lnTo>
                <a:lnTo>
                  <a:pt x="404211" y="57935"/>
                </a:lnTo>
                <a:lnTo>
                  <a:pt x="446958" y="40712"/>
                </a:lnTo>
                <a:lnTo>
                  <a:pt x="491086" y="26362"/>
                </a:lnTo>
                <a:lnTo>
                  <a:pt x="536478" y="15001"/>
                </a:lnTo>
                <a:lnTo>
                  <a:pt x="583021" y="6743"/>
                </a:lnTo>
                <a:lnTo>
                  <a:pt x="630599" y="1705"/>
                </a:lnTo>
                <a:lnTo>
                  <a:pt x="679097" y="0"/>
                </a:lnTo>
                <a:lnTo>
                  <a:pt x="727596" y="1705"/>
                </a:lnTo>
                <a:lnTo>
                  <a:pt x="775174" y="6743"/>
                </a:lnTo>
                <a:lnTo>
                  <a:pt x="821717" y="15001"/>
                </a:lnTo>
                <a:lnTo>
                  <a:pt x="867109" y="26362"/>
                </a:lnTo>
                <a:lnTo>
                  <a:pt x="911237" y="40712"/>
                </a:lnTo>
                <a:lnTo>
                  <a:pt x="953984" y="57935"/>
                </a:lnTo>
                <a:lnTo>
                  <a:pt x="995237" y="77918"/>
                </a:lnTo>
                <a:lnTo>
                  <a:pt x="1034880" y="100545"/>
                </a:lnTo>
                <a:lnTo>
                  <a:pt x="1072798" y="125701"/>
                </a:lnTo>
                <a:lnTo>
                  <a:pt x="1108876" y="153272"/>
                </a:lnTo>
                <a:lnTo>
                  <a:pt x="1143000" y="183141"/>
                </a:lnTo>
                <a:lnTo>
                  <a:pt x="1175054" y="215196"/>
                </a:lnTo>
                <a:lnTo>
                  <a:pt x="1204923" y="249319"/>
                </a:lnTo>
                <a:lnTo>
                  <a:pt x="1232494" y="285397"/>
                </a:lnTo>
                <a:lnTo>
                  <a:pt x="1257650" y="323315"/>
                </a:lnTo>
                <a:lnTo>
                  <a:pt x="1280277" y="362958"/>
                </a:lnTo>
                <a:lnTo>
                  <a:pt x="1300260" y="404211"/>
                </a:lnTo>
                <a:lnTo>
                  <a:pt x="1317483" y="446958"/>
                </a:lnTo>
                <a:lnTo>
                  <a:pt x="1331833" y="491086"/>
                </a:lnTo>
                <a:lnTo>
                  <a:pt x="1343194" y="536478"/>
                </a:lnTo>
                <a:lnTo>
                  <a:pt x="1351452" y="583021"/>
                </a:lnTo>
                <a:lnTo>
                  <a:pt x="1356490" y="630599"/>
                </a:lnTo>
                <a:lnTo>
                  <a:pt x="1358195" y="679105"/>
                </a:lnTo>
                <a:lnTo>
                  <a:pt x="1356490" y="727596"/>
                </a:lnTo>
                <a:lnTo>
                  <a:pt x="1351452" y="775174"/>
                </a:lnTo>
                <a:lnTo>
                  <a:pt x="1343194" y="821717"/>
                </a:lnTo>
                <a:lnTo>
                  <a:pt x="1331833" y="867109"/>
                </a:lnTo>
                <a:lnTo>
                  <a:pt x="1317483" y="911237"/>
                </a:lnTo>
                <a:lnTo>
                  <a:pt x="1300260" y="953984"/>
                </a:lnTo>
                <a:lnTo>
                  <a:pt x="1280277" y="995237"/>
                </a:lnTo>
                <a:lnTo>
                  <a:pt x="1257650" y="1034879"/>
                </a:lnTo>
                <a:lnTo>
                  <a:pt x="1232494" y="1072797"/>
                </a:lnTo>
                <a:lnTo>
                  <a:pt x="1204923" y="1108876"/>
                </a:lnTo>
                <a:lnTo>
                  <a:pt x="1175054" y="1142999"/>
                </a:lnTo>
                <a:lnTo>
                  <a:pt x="1143000" y="1175053"/>
                </a:lnTo>
                <a:lnTo>
                  <a:pt x="1108876" y="1204923"/>
                </a:lnTo>
                <a:lnTo>
                  <a:pt x="1072798" y="1232494"/>
                </a:lnTo>
                <a:lnTo>
                  <a:pt x="1034880" y="1257650"/>
                </a:lnTo>
                <a:lnTo>
                  <a:pt x="995237" y="1280277"/>
                </a:lnTo>
                <a:lnTo>
                  <a:pt x="953984" y="1300260"/>
                </a:lnTo>
                <a:lnTo>
                  <a:pt x="911237" y="1317483"/>
                </a:lnTo>
                <a:lnTo>
                  <a:pt x="867109" y="1331833"/>
                </a:lnTo>
                <a:lnTo>
                  <a:pt x="821717" y="1343194"/>
                </a:lnTo>
                <a:lnTo>
                  <a:pt x="775174" y="1351452"/>
                </a:lnTo>
                <a:lnTo>
                  <a:pt x="727596" y="1356490"/>
                </a:lnTo>
                <a:lnTo>
                  <a:pt x="679102" y="1358195"/>
                </a:lnTo>
                <a:close/>
              </a:path>
            </a:pathLst>
          </a:custGeom>
          <a:solidFill>
            <a:srgbClr val="FF904D"/>
          </a:solidFill>
        </p:spPr>
        <p:txBody>
          <a:bodyPr wrap="square" lIns="0" tIns="0" rIns="0" bIns="0" rtlCol="0"/>
          <a:lstStyle/>
          <a:p>
            <a:endParaRPr sz="1200"/>
          </a:p>
        </p:txBody>
      </p:sp>
      <p:sp>
        <p:nvSpPr>
          <p:cNvPr id="19" name="object 19"/>
          <p:cNvSpPr txBox="1"/>
          <p:nvPr/>
        </p:nvSpPr>
        <p:spPr>
          <a:xfrm>
            <a:off x="10358622" y="2730969"/>
            <a:ext cx="240453" cy="470215"/>
          </a:xfrm>
          <a:prstGeom prst="rect">
            <a:avLst/>
          </a:prstGeom>
        </p:spPr>
        <p:txBody>
          <a:bodyPr vert="horz" wrap="square" lIns="0" tIns="8467" rIns="0" bIns="0" rtlCol="0">
            <a:spAutoFit/>
          </a:bodyPr>
          <a:lstStyle/>
          <a:p>
            <a:pPr marL="8467">
              <a:spcBef>
                <a:spcPts val="67"/>
              </a:spcBef>
            </a:pPr>
            <a:r>
              <a:rPr sz="3000" b="1" spc="87" dirty="0">
                <a:solidFill>
                  <a:srgbClr val="FFFFFF"/>
                </a:solidFill>
                <a:latin typeface="Arial"/>
                <a:cs typeface="Arial"/>
              </a:rPr>
              <a:t>2</a:t>
            </a:r>
            <a:endParaRPr sz="3000">
              <a:latin typeface="Arial"/>
              <a:cs typeface="Arial"/>
            </a:endParaRPr>
          </a:p>
        </p:txBody>
      </p:sp>
      <p:sp>
        <p:nvSpPr>
          <p:cNvPr id="20" name="object 20"/>
          <p:cNvSpPr/>
          <p:nvPr/>
        </p:nvSpPr>
        <p:spPr>
          <a:xfrm>
            <a:off x="1076791" y="4283175"/>
            <a:ext cx="909743" cy="909743"/>
          </a:xfrm>
          <a:custGeom>
            <a:avLst/>
            <a:gdLst/>
            <a:ahLst/>
            <a:cxnLst/>
            <a:rect l="l" t="t" r="r" b="b"/>
            <a:pathLst>
              <a:path w="1364614" h="1364615">
                <a:moveTo>
                  <a:pt x="682017" y="1364032"/>
                </a:moveTo>
                <a:lnTo>
                  <a:pt x="633309" y="1362319"/>
                </a:lnTo>
                <a:lnTo>
                  <a:pt x="585526" y="1357259"/>
                </a:lnTo>
                <a:lnTo>
                  <a:pt x="538784" y="1348966"/>
                </a:lnTo>
                <a:lnTo>
                  <a:pt x="493196" y="1337556"/>
                </a:lnTo>
                <a:lnTo>
                  <a:pt x="448879" y="1323145"/>
                </a:lnTo>
                <a:lnTo>
                  <a:pt x="405948" y="1305847"/>
                </a:lnTo>
                <a:lnTo>
                  <a:pt x="364518" y="1285778"/>
                </a:lnTo>
                <a:lnTo>
                  <a:pt x="324705" y="1263054"/>
                </a:lnTo>
                <a:lnTo>
                  <a:pt x="286624" y="1237790"/>
                </a:lnTo>
                <a:lnTo>
                  <a:pt x="250391" y="1210101"/>
                </a:lnTo>
                <a:lnTo>
                  <a:pt x="216120" y="1180103"/>
                </a:lnTo>
                <a:lnTo>
                  <a:pt x="183928" y="1147911"/>
                </a:lnTo>
                <a:lnTo>
                  <a:pt x="153930" y="1113641"/>
                </a:lnTo>
                <a:lnTo>
                  <a:pt x="126242" y="1077408"/>
                </a:lnTo>
                <a:lnTo>
                  <a:pt x="100977" y="1039327"/>
                </a:lnTo>
                <a:lnTo>
                  <a:pt x="78253" y="999514"/>
                </a:lnTo>
                <a:lnTo>
                  <a:pt x="58184" y="958084"/>
                </a:lnTo>
                <a:lnTo>
                  <a:pt x="40887" y="915153"/>
                </a:lnTo>
                <a:lnTo>
                  <a:pt x="26475" y="870836"/>
                </a:lnTo>
                <a:lnTo>
                  <a:pt x="15065" y="825248"/>
                </a:lnTo>
                <a:lnTo>
                  <a:pt x="6772" y="778505"/>
                </a:lnTo>
                <a:lnTo>
                  <a:pt x="1712" y="730723"/>
                </a:lnTo>
                <a:lnTo>
                  <a:pt x="0" y="682017"/>
                </a:lnTo>
                <a:lnTo>
                  <a:pt x="1712" y="633309"/>
                </a:lnTo>
                <a:lnTo>
                  <a:pt x="6772" y="585526"/>
                </a:lnTo>
                <a:lnTo>
                  <a:pt x="15065" y="538784"/>
                </a:lnTo>
                <a:lnTo>
                  <a:pt x="26475" y="493196"/>
                </a:lnTo>
                <a:lnTo>
                  <a:pt x="40887" y="448879"/>
                </a:lnTo>
                <a:lnTo>
                  <a:pt x="58184" y="405948"/>
                </a:lnTo>
                <a:lnTo>
                  <a:pt x="78253" y="364518"/>
                </a:lnTo>
                <a:lnTo>
                  <a:pt x="100977" y="324705"/>
                </a:lnTo>
                <a:lnTo>
                  <a:pt x="126242" y="286624"/>
                </a:lnTo>
                <a:lnTo>
                  <a:pt x="153930" y="250391"/>
                </a:lnTo>
                <a:lnTo>
                  <a:pt x="183928" y="216120"/>
                </a:lnTo>
                <a:lnTo>
                  <a:pt x="216120" y="183929"/>
                </a:lnTo>
                <a:lnTo>
                  <a:pt x="250391" y="153930"/>
                </a:lnTo>
                <a:lnTo>
                  <a:pt x="286624" y="126242"/>
                </a:lnTo>
                <a:lnTo>
                  <a:pt x="324705" y="100977"/>
                </a:lnTo>
                <a:lnTo>
                  <a:pt x="364518" y="78253"/>
                </a:lnTo>
                <a:lnTo>
                  <a:pt x="405948" y="58184"/>
                </a:lnTo>
                <a:lnTo>
                  <a:pt x="448879" y="40887"/>
                </a:lnTo>
                <a:lnTo>
                  <a:pt x="493196" y="26475"/>
                </a:lnTo>
                <a:lnTo>
                  <a:pt x="538784" y="15065"/>
                </a:lnTo>
                <a:lnTo>
                  <a:pt x="585526" y="6772"/>
                </a:lnTo>
                <a:lnTo>
                  <a:pt x="633309" y="1712"/>
                </a:lnTo>
                <a:lnTo>
                  <a:pt x="682016" y="0"/>
                </a:lnTo>
                <a:lnTo>
                  <a:pt x="730722" y="1712"/>
                </a:lnTo>
                <a:lnTo>
                  <a:pt x="778505" y="6772"/>
                </a:lnTo>
                <a:lnTo>
                  <a:pt x="825248" y="15065"/>
                </a:lnTo>
                <a:lnTo>
                  <a:pt x="870835" y="26475"/>
                </a:lnTo>
                <a:lnTo>
                  <a:pt x="915153" y="40887"/>
                </a:lnTo>
                <a:lnTo>
                  <a:pt x="958084" y="58184"/>
                </a:lnTo>
                <a:lnTo>
                  <a:pt x="999513" y="78253"/>
                </a:lnTo>
                <a:lnTo>
                  <a:pt x="1039327" y="100977"/>
                </a:lnTo>
                <a:lnTo>
                  <a:pt x="1077407" y="126242"/>
                </a:lnTo>
                <a:lnTo>
                  <a:pt x="1113641" y="153930"/>
                </a:lnTo>
                <a:lnTo>
                  <a:pt x="1147911" y="183929"/>
                </a:lnTo>
                <a:lnTo>
                  <a:pt x="1180103" y="216120"/>
                </a:lnTo>
                <a:lnTo>
                  <a:pt x="1210101" y="250391"/>
                </a:lnTo>
                <a:lnTo>
                  <a:pt x="1237790" y="286624"/>
                </a:lnTo>
                <a:lnTo>
                  <a:pt x="1263054" y="324705"/>
                </a:lnTo>
                <a:lnTo>
                  <a:pt x="1285778" y="364518"/>
                </a:lnTo>
                <a:lnTo>
                  <a:pt x="1305847" y="405948"/>
                </a:lnTo>
                <a:lnTo>
                  <a:pt x="1323145" y="448879"/>
                </a:lnTo>
                <a:lnTo>
                  <a:pt x="1337556" y="493196"/>
                </a:lnTo>
                <a:lnTo>
                  <a:pt x="1348966" y="538784"/>
                </a:lnTo>
                <a:lnTo>
                  <a:pt x="1357259" y="585526"/>
                </a:lnTo>
                <a:lnTo>
                  <a:pt x="1362320" y="633309"/>
                </a:lnTo>
                <a:lnTo>
                  <a:pt x="1364032" y="682014"/>
                </a:lnTo>
                <a:lnTo>
                  <a:pt x="1362320" y="730723"/>
                </a:lnTo>
                <a:lnTo>
                  <a:pt x="1357259" y="778505"/>
                </a:lnTo>
                <a:lnTo>
                  <a:pt x="1348966" y="825248"/>
                </a:lnTo>
                <a:lnTo>
                  <a:pt x="1337556" y="870836"/>
                </a:lnTo>
                <a:lnTo>
                  <a:pt x="1323145" y="915153"/>
                </a:lnTo>
                <a:lnTo>
                  <a:pt x="1305847" y="958084"/>
                </a:lnTo>
                <a:lnTo>
                  <a:pt x="1285778" y="999514"/>
                </a:lnTo>
                <a:lnTo>
                  <a:pt x="1263054" y="1039327"/>
                </a:lnTo>
                <a:lnTo>
                  <a:pt x="1237790" y="1077408"/>
                </a:lnTo>
                <a:lnTo>
                  <a:pt x="1210101" y="1113641"/>
                </a:lnTo>
                <a:lnTo>
                  <a:pt x="1180103" y="1147911"/>
                </a:lnTo>
                <a:lnTo>
                  <a:pt x="1147911" y="1180103"/>
                </a:lnTo>
                <a:lnTo>
                  <a:pt x="1113641" y="1210101"/>
                </a:lnTo>
                <a:lnTo>
                  <a:pt x="1077407" y="1237790"/>
                </a:lnTo>
                <a:lnTo>
                  <a:pt x="1039327" y="1263054"/>
                </a:lnTo>
                <a:lnTo>
                  <a:pt x="999513" y="1285778"/>
                </a:lnTo>
                <a:lnTo>
                  <a:pt x="958084" y="1305847"/>
                </a:lnTo>
                <a:lnTo>
                  <a:pt x="915153" y="1323145"/>
                </a:lnTo>
                <a:lnTo>
                  <a:pt x="870835" y="1337556"/>
                </a:lnTo>
                <a:lnTo>
                  <a:pt x="825248" y="1348966"/>
                </a:lnTo>
                <a:lnTo>
                  <a:pt x="778505" y="1357259"/>
                </a:lnTo>
                <a:lnTo>
                  <a:pt x="730722" y="1362319"/>
                </a:lnTo>
                <a:lnTo>
                  <a:pt x="682017" y="1364032"/>
                </a:lnTo>
                <a:close/>
              </a:path>
            </a:pathLst>
          </a:custGeom>
          <a:solidFill>
            <a:srgbClr val="FF904D"/>
          </a:solidFill>
        </p:spPr>
        <p:txBody>
          <a:bodyPr wrap="square" lIns="0" tIns="0" rIns="0" bIns="0" rtlCol="0"/>
          <a:lstStyle/>
          <a:p>
            <a:endParaRPr sz="1200"/>
          </a:p>
        </p:txBody>
      </p:sp>
      <p:sp>
        <p:nvSpPr>
          <p:cNvPr id="21" name="object 21"/>
          <p:cNvSpPr txBox="1"/>
          <p:nvPr/>
        </p:nvSpPr>
        <p:spPr>
          <a:xfrm>
            <a:off x="1411323" y="4496958"/>
            <a:ext cx="240453" cy="470215"/>
          </a:xfrm>
          <a:prstGeom prst="rect">
            <a:avLst/>
          </a:prstGeom>
        </p:spPr>
        <p:txBody>
          <a:bodyPr vert="horz" wrap="square" lIns="0" tIns="8467" rIns="0" bIns="0" rtlCol="0">
            <a:spAutoFit/>
          </a:bodyPr>
          <a:lstStyle/>
          <a:p>
            <a:pPr marL="8467">
              <a:spcBef>
                <a:spcPts val="67"/>
              </a:spcBef>
            </a:pPr>
            <a:r>
              <a:rPr sz="3000" b="1" spc="87" dirty="0">
                <a:solidFill>
                  <a:srgbClr val="FFFFFF"/>
                </a:solidFill>
                <a:latin typeface="Arial"/>
                <a:cs typeface="Arial"/>
              </a:rPr>
              <a:t>3</a:t>
            </a:r>
            <a:endParaRPr sz="3000">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43679" y="821485"/>
            <a:ext cx="4605443" cy="5834803"/>
          </a:xfrm>
          <a:custGeom>
            <a:avLst/>
            <a:gdLst/>
            <a:ahLst/>
            <a:cxnLst/>
            <a:rect l="l" t="t" r="r" b="b"/>
            <a:pathLst>
              <a:path w="6908165" h="8752205">
                <a:moveTo>
                  <a:pt x="6907646" y="8751653"/>
                </a:moveTo>
                <a:lnTo>
                  <a:pt x="0" y="8751653"/>
                </a:lnTo>
                <a:lnTo>
                  <a:pt x="0" y="0"/>
                </a:lnTo>
                <a:lnTo>
                  <a:pt x="6907646" y="0"/>
                </a:lnTo>
                <a:lnTo>
                  <a:pt x="6907646" y="8751653"/>
                </a:lnTo>
                <a:close/>
              </a:path>
            </a:pathLst>
          </a:custGeom>
          <a:solidFill>
            <a:srgbClr val="FD873F">
              <a:alpha val="75000"/>
            </a:srgbClr>
          </a:solidFill>
        </p:spPr>
        <p:txBody>
          <a:bodyPr wrap="square" lIns="0" tIns="0" rIns="0" bIns="0" rtlCol="0"/>
          <a:lstStyle/>
          <a:p>
            <a:endParaRPr sz="1200"/>
          </a:p>
        </p:txBody>
      </p:sp>
      <p:sp>
        <p:nvSpPr>
          <p:cNvPr id="3" name="object 3"/>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4" name="object 4"/>
          <p:cNvSpPr/>
          <p:nvPr/>
        </p:nvSpPr>
        <p:spPr>
          <a:xfrm>
            <a:off x="2114883" y="2071183"/>
            <a:ext cx="3099647" cy="978323"/>
          </a:xfrm>
          <a:custGeom>
            <a:avLst/>
            <a:gdLst/>
            <a:ahLst/>
            <a:cxnLst/>
            <a:rect l="l" t="t" r="r" b="b"/>
            <a:pathLst>
              <a:path w="4649470" h="1467485">
                <a:moveTo>
                  <a:pt x="0" y="0"/>
                </a:moveTo>
                <a:lnTo>
                  <a:pt x="4649175" y="0"/>
                </a:lnTo>
                <a:lnTo>
                  <a:pt x="4649175" y="1467147"/>
                </a:lnTo>
                <a:lnTo>
                  <a:pt x="0" y="1467147"/>
                </a:lnTo>
                <a:lnTo>
                  <a:pt x="0" y="0"/>
                </a:lnTo>
                <a:close/>
              </a:path>
            </a:pathLst>
          </a:custGeom>
          <a:ln w="76200">
            <a:solidFill>
              <a:srgbClr val="245B3C"/>
            </a:solidFill>
          </a:ln>
        </p:spPr>
        <p:txBody>
          <a:bodyPr wrap="square" lIns="0" tIns="0" rIns="0" bIns="0" rtlCol="0"/>
          <a:lstStyle/>
          <a:p>
            <a:endParaRPr sz="1200"/>
          </a:p>
        </p:txBody>
      </p:sp>
      <p:pic>
        <p:nvPicPr>
          <p:cNvPr id="5" name="object 5"/>
          <p:cNvPicPr/>
          <p:nvPr/>
        </p:nvPicPr>
        <p:blipFill>
          <a:blip r:embed="rId2" cstate="print"/>
          <a:stretch>
            <a:fillRect/>
          </a:stretch>
        </p:blipFill>
        <p:spPr>
          <a:xfrm>
            <a:off x="7330413" y="934642"/>
            <a:ext cx="4432299" cy="5607049"/>
          </a:xfrm>
          <a:prstGeom prst="rect">
            <a:avLst/>
          </a:prstGeom>
        </p:spPr>
      </p:pic>
      <p:pic>
        <p:nvPicPr>
          <p:cNvPr id="6" name="object 6"/>
          <p:cNvPicPr/>
          <p:nvPr/>
        </p:nvPicPr>
        <p:blipFill>
          <a:blip r:embed="rId3" cstate="print"/>
          <a:stretch>
            <a:fillRect/>
          </a:stretch>
        </p:blipFill>
        <p:spPr>
          <a:xfrm>
            <a:off x="1468996" y="4122097"/>
            <a:ext cx="70217" cy="70217"/>
          </a:xfrm>
          <a:prstGeom prst="rect">
            <a:avLst/>
          </a:prstGeom>
        </p:spPr>
      </p:pic>
      <p:pic>
        <p:nvPicPr>
          <p:cNvPr id="7" name="object 7"/>
          <p:cNvPicPr/>
          <p:nvPr/>
        </p:nvPicPr>
        <p:blipFill>
          <a:blip r:embed="rId3" cstate="print"/>
          <a:stretch>
            <a:fillRect/>
          </a:stretch>
        </p:blipFill>
        <p:spPr>
          <a:xfrm>
            <a:off x="1468996" y="4794172"/>
            <a:ext cx="70217" cy="70217"/>
          </a:xfrm>
          <a:prstGeom prst="rect">
            <a:avLst/>
          </a:prstGeom>
        </p:spPr>
      </p:pic>
      <p:pic>
        <p:nvPicPr>
          <p:cNvPr id="8" name="object 8"/>
          <p:cNvPicPr/>
          <p:nvPr/>
        </p:nvPicPr>
        <p:blipFill>
          <a:blip r:embed="rId3" cstate="print"/>
          <a:stretch>
            <a:fillRect/>
          </a:stretch>
        </p:blipFill>
        <p:spPr>
          <a:xfrm>
            <a:off x="1468996" y="5466247"/>
            <a:ext cx="70217" cy="70216"/>
          </a:xfrm>
          <a:prstGeom prst="rect">
            <a:avLst/>
          </a:prstGeom>
        </p:spPr>
      </p:pic>
      <p:pic>
        <p:nvPicPr>
          <p:cNvPr id="9" name="object 9"/>
          <p:cNvPicPr/>
          <p:nvPr/>
        </p:nvPicPr>
        <p:blipFill>
          <a:blip r:embed="rId3" cstate="print"/>
          <a:stretch>
            <a:fillRect/>
          </a:stretch>
        </p:blipFill>
        <p:spPr>
          <a:xfrm>
            <a:off x="1468996" y="6138323"/>
            <a:ext cx="70217" cy="70216"/>
          </a:xfrm>
          <a:prstGeom prst="rect">
            <a:avLst/>
          </a:prstGeom>
        </p:spPr>
      </p:pic>
      <p:sp>
        <p:nvSpPr>
          <p:cNvPr id="10" name="object 10"/>
          <p:cNvSpPr txBox="1">
            <a:spLocks noGrp="1"/>
          </p:cNvSpPr>
          <p:nvPr>
            <p:ph type="title"/>
          </p:nvPr>
        </p:nvSpPr>
        <p:spPr>
          <a:xfrm>
            <a:off x="0" y="85611"/>
            <a:ext cx="12192000" cy="550365"/>
          </a:xfrm>
          <a:prstGeom prst="rect">
            <a:avLst/>
          </a:prstGeom>
        </p:spPr>
        <p:txBody>
          <a:bodyPr vert="horz" wrap="square" lIns="0" tIns="57362" rIns="0" bIns="0" rtlCol="0" anchor="ctr">
            <a:spAutoFit/>
          </a:bodyPr>
          <a:lstStyle/>
          <a:p>
            <a:pPr marL="2401267">
              <a:lnSpc>
                <a:spcPct val="100000"/>
              </a:lnSpc>
              <a:spcBef>
                <a:spcPts val="63"/>
              </a:spcBef>
            </a:pPr>
            <a:r>
              <a:rPr sz="3200" b="1" spc="133" dirty="0">
                <a:solidFill>
                  <a:srgbClr val="FF930E"/>
                </a:solidFill>
                <a:latin typeface="+mn-lt"/>
              </a:rPr>
              <a:t>Agriculture</a:t>
            </a:r>
            <a:r>
              <a:rPr sz="3200" b="1" spc="-13" dirty="0">
                <a:solidFill>
                  <a:srgbClr val="FF930E"/>
                </a:solidFill>
                <a:latin typeface="+mn-lt"/>
              </a:rPr>
              <a:t> </a:t>
            </a:r>
            <a:r>
              <a:rPr sz="3200" b="1" spc="133" dirty="0">
                <a:solidFill>
                  <a:srgbClr val="FF930E"/>
                </a:solidFill>
                <a:latin typeface="+mn-lt"/>
              </a:rPr>
              <a:t>in</a:t>
            </a:r>
            <a:r>
              <a:rPr sz="3200" b="1" spc="-13" dirty="0">
                <a:solidFill>
                  <a:srgbClr val="FF930E"/>
                </a:solidFill>
                <a:latin typeface="+mn-lt"/>
              </a:rPr>
              <a:t> </a:t>
            </a:r>
            <a:r>
              <a:rPr sz="3200" b="1" spc="120" dirty="0">
                <a:solidFill>
                  <a:srgbClr val="FF930E"/>
                </a:solidFill>
                <a:latin typeface="+mn-lt"/>
              </a:rPr>
              <a:t>Jawadhu</a:t>
            </a:r>
            <a:r>
              <a:rPr sz="3200" b="1" spc="-13" dirty="0">
                <a:solidFill>
                  <a:srgbClr val="FF930E"/>
                </a:solidFill>
                <a:latin typeface="+mn-lt"/>
              </a:rPr>
              <a:t> </a:t>
            </a:r>
            <a:r>
              <a:rPr sz="3200" b="1" spc="76" dirty="0">
                <a:solidFill>
                  <a:srgbClr val="FF930E"/>
                </a:solidFill>
                <a:latin typeface="+mn-lt"/>
              </a:rPr>
              <a:t>Hills:</a:t>
            </a:r>
            <a:r>
              <a:rPr sz="3200" b="1" spc="-23" dirty="0">
                <a:solidFill>
                  <a:srgbClr val="FF930E"/>
                </a:solidFill>
                <a:latin typeface="+mn-lt"/>
              </a:rPr>
              <a:t> </a:t>
            </a:r>
            <a:r>
              <a:rPr sz="3200" b="1" spc="43" dirty="0">
                <a:solidFill>
                  <a:srgbClr val="FF930E"/>
                </a:solidFill>
                <a:latin typeface="+mn-lt"/>
              </a:rPr>
              <a:t>a</a:t>
            </a:r>
            <a:r>
              <a:rPr sz="3200" b="1" spc="-10" dirty="0">
                <a:solidFill>
                  <a:srgbClr val="FF930E"/>
                </a:solidFill>
                <a:latin typeface="+mn-lt"/>
              </a:rPr>
              <a:t> </a:t>
            </a:r>
            <a:r>
              <a:rPr sz="3200" b="1" spc="127" dirty="0">
                <a:solidFill>
                  <a:srgbClr val="FF930E"/>
                </a:solidFill>
                <a:latin typeface="+mn-lt"/>
              </a:rPr>
              <a:t>mixed</a:t>
            </a:r>
            <a:r>
              <a:rPr sz="3200" b="1" spc="-13" dirty="0">
                <a:solidFill>
                  <a:srgbClr val="FF930E"/>
                </a:solidFill>
                <a:latin typeface="+mn-lt"/>
              </a:rPr>
              <a:t> </a:t>
            </a:r>
            <a:r>
              <a:rPr sz="3200" b="1" spc="123" dirty="0">
                <a:solidFill>
                  <a:srgbClr val="FF930E"/>
                </a:solidFill>
                <a:latin typeface="+mn-lt"/>
              </a:rPr>
              <a:t>picture</a:t>
            </a:r>
            <a:endParaRPr sz="3200" b="1" dirty="0">
              <a:solidFill>
                <a:srgbClr val="FF930E"/>
              </a:solidFill>
              <a:latin typeface="+mn-lt"/>
            </a:endParaRPr>
          </a:p>
        </p:txBody>
      </p:sp>
      <p:sp>
        <p:nvSpPr>
          <p:cNvPr id="11" name="object 11"/>
          <p:cNvSpPr/>
          <p:nvPr/>
        </p:nvSpPr>
        <p:spPr>
          <a:xfrm>
            <a:off x="191234" y="934642"/>
            <a:ext cx="405977" cy="405977"/>
          </a:xfrm>
          <a:custGeom>
            <a:avLst/>
            <a:gdLst/>
            <a:ahLst/>
            <a:cxnLst/>
            <a:rect l="l" t="t" r="r" b="b"/>
            <a:pathLst>
              <a:path w="608965" h="608964">
                <a:moveTo>
                  <a:pt x="304205" y="608410"/>
                </a:moveTo>
                <a:lnTo>
                  <a:pt x="0" y="608410"/>
                </a:lnTo>
                <a:lnTo>
                  <a:pt x="304205" y="304205"/>
                </a:lnTo>
                <a:lnTo>
                  <a:pt x="0" y="0"/>
                </a:lnTo>
                <a:lnTo>
                  <a:pt x="304205" y="0"/>
                </a:lnTo>
                <a:lnTo>
                  <a:pt x="608410" y="304205"/>
                </a:lnTo>
                <a:lnTo>
                  <a:pt x="304205" y="608410"/>
                </a:lnTo>
                <a:close/>
              </a:path>
            </a:pathLst>
          </a:custGeom>
          <a:solidFill>
            <a:srgbClr val="FD873F"/>
          </a:solidFill>
        </p:spPr>
        <p:txBody>
          <a:bodyPr wrap="square" lIns="0" tIns="0" rIns="0" bIns="0" rtlCol="0"/>
          <a:lstStyle/>
          <a:p>
            <a:endParaRPr sz="1200"/>
          </a:p>
        </p:txBody>
      </p:sp>
      <p:sp>
        <p:nvSpPr>
          <p:cNvPr id="12" name="object 12"/>
          <p:cNvSpPr txBox="1"/>
          <p:nvPr/>
        </p:nvSpPr>
        <p:spPr>
          <a:xfrm>
            <a:off x="721724" y="728476"/>
            <a:ext cx="5783157" cy="5561331"/>
          </a:xfrm>
          <a:prstGeom prst="rect">
            <a:avLst/>
          </a:prstGeom>
        </p:spPr>
        <p:txBody>
          <a:bodyPr vert="horz" wrap="square" lIns="0" tIns="5080" rIns="0" bIns="0" rtlCol="0">
            <a:spAutoFit/>
          </a:bodyPr>
          <a:lstStyle/>
          <a:p>
            <a:pPr marL="8467" marR="3387">
              <a:lnSpc>
                <a:spcPct val="122300"/>
              </a:lnSpc>
              <a:spcBef>
                <a:spcPts val="40"/>
              </a:spcBef>
            </a:pPr>
            <a:r>
              <a:rPr sz="2000" spc="153" dirty="0">
                <a:solidFill>
                  <a:srgbClr val="317E53"/>
                </a:solidFill>
                <a:latin typeface="Arial"/>
                <a:cs typeface="Arial"/>
              </a:rPr>
              <a:t>4</a:t>
            </a:r>
            <a:r>
              <a:rPr sz="2000" spc="-7" dirty="0">
                <a:solidFill>
                  <a:srgbClr val="317E53"/>
                </a:solidFill>
                <a:latin typeface="Arial"/>
                <a:cs typeface="Arial"/>
              </a:rPr>
              <a:t> </a:t>
            </a:r>
            <a:r>
              <a:rPr sz="2000" spc="110" dirty="0">
                <a:solidFill>
                  <a:srgbClr val="317E53"/>
                </a:solidFill>
                <a:latin typeface="Arial"/>
                <a:cs typeface="Arial"/>
              </a:rPr>
              <a:t>months</a:t>
            </a:r>
            <a:r>
              <a:rPr sz="2000" spc="-3" dirty="0">
                <a:solidFill>
                  <a:srgbClr val="317E53"/>
                </a:solidFill>
                <a:latin typeface="Arial"/>
                <a:cs typeface="Arial"/>
              </a:rPr>
              <a:t> </a:t>
            </a:r>
            <a:r>
              <a:rPr sz="2000" spc="97" dirty="0">
                <a:solidFill>
                  <a:srgbClr val="317E53"/>
                </a:solidFill>
                <a:latin typeface="Arial"/>
                <a:cs typeface="Arial"/>
              </a:rPr>
              <a:t>intership</a:t>
            </a:r>
            <a:r>
              <a:rPr sz="2000" spc="-7" dirty="0">
                <a:solidFill>
                  <a:srgbClr val="317E53"/>
                </a:solidFill>
                <a:latin typeface="Arial"/>
                <a:cs typeface="Arial"/>
              </a:rPr>
              <a:t> </a:t>
            </a:r>
            <a:r>
              <a:rPr sz="2000" spc="103" dirty="0">
                <a:solidFill>
                  <a:srgbClr val="317E53"/>
                </a:solidFill>
                <a:latin typeface="Arial"/>
                <a:cs typeface="Arial"/>
              </a:rPr>
              <a:t>in</a:t>
            </a:r>
            <a:r>
              <a:rPr sz="2000" spc="-3" dirty="0">
                <a:solidFill>
                  <a:srgbClr val="317E53"/>
                </a:solidFill>
                <a:latin typeface="Arial"/>
                <a:cs typeface="Arial"/>
              </a:rPr>
              <a:t> </a:t>
            </a:r>
            <a:r>
              <a:rPr sz="2000" spc="93" dirty="0">
                <a:solidFill>
                  <a:srgbClr val="317E53"/>
                </a:solidFill>
                <a:latin typeface="Arial"/>
                <a:cs typeface="Arial"/>
              </a:rPr>
              <a:t>Jawadhu</a:t>
            </a:r>
            <a:r>
              <a:rPr sz="2000" spc="-7" dirty="0">
                <a:solidFill>
                  <a:srgbClr val="317E53"/>
                </a:solidFill>
                <a:latin typeface="Arial"/>
                <a:cs typeface="Arial"/>
              </a:rPr>
              <a:t> </a:t>
            </a:r>
            <a:r>
              <a:rPr sz="2000" spc="50" dirty="0">
                <a:solidFill>
                  <a:srgbClr val="317E53"/>
                </a:solidFill>
                <a:latin typeface="Arial"/>
                <a:cs typeface="Arial"/>
              </a:rPr>
              <a:t>Hills</a:t>
            </a:r>
            <a:r>
              <a:rPr sz="2033" spc="50" dirty="0">
                <a:solidFill>
                  <a:srgbClr val="317E53"/>
                </a:solidFill>
                <a:latin typeface="Arial"/>
                <a:cs typeface="Arial"/>
              </a:rPr>
              <a:t>, </a:t>
            </a:r>
            <a:r>
              <a:rPr sz="2000" spc="76" dirty="0">
                <a:solidFill>
                  <a:srgbClr val="317E53"/>
                </a:solidFill>
                <a:latin typeface="Arial"/>
                <a:cs typeface="Arial"/>
              </a:rPr>
              <a:t>supervised</a:t>
            </a:r>
            <a:r>
              <a:rPr sz="2000" spc="-3" dirty="0">
                <a:solidFill>
                  <a:srgbClr val="317E53"/>
                </a:solidFill>
                <a:latin typeface="Arial"/>
                <a:cs typeface="Arial"/>
              </a:rPr>
              <a:t> </a:t>
            </a:r>
            <a:r>
              <a:rPr sz="2000" spc="110" dirty="0">
                <a:solidFill>
                  <a:srgbClr val="317E53"/>
                </a:solidFill>
                <a:latin typeface="Arial"/>
                <a:cs typeface="Arial"/>
              </a:rPr>
              <a:t>by</a:t>
            </a:r>
            <a:r>
              <a:rPr sz="2000" dirty="0">
                <a:solidFill>
                  <a:srgbClr val="317E53"/>
                </a:solidFill>
                <a:latin typeface="Arial"/>
                <a:cs typeface="Arial"/>
              </a:rPr>
              <a:t> </a:t>
            </a:r>
            <a:r>
              <a:rPr sz="2000" spc="57" dirty="0">
                <a:solidFill>
                  <a:srgbClr val="317E53"/>
                </a:solidFill>
                <a:latin typeface="Arial"/>
                <a:cs typeface="Arial"/>
              </a:rPr>
              <a:t>PATAMIL</a:t>
            </a:r>
            <a:r>
              <a:rPr sz="2000" dirty="0">
                <a:solidFill>
                  <a:srgbClr val="317E53"/>
                </a:solidFill>
                <a:latin typeface="Arial"/>
                <a:cs typeface="Arial"/>
              </a:rPr>
              <a:t> </a:t>
            </a:r>
            <a:r>
              <a:rPr sz="2000" spc="97" dirty="0">
                <a:solidFill>
                  <a:srgbClr val="317E53"/>
                </a:solidFill>
                <a:latin typeface="Arial"/>
                <a:cs typeface="Arial"/>
              </a:rPr>
              <a:t>and</a:t>
            </a:r>
            <a:r>
              <a:rPr sz="2000" spc="-3" dirty="0">
                <a:solidFill>
                  <a:srgbClr val="317E53"/>
                </a:solidFill>
                <a:latin typeface="Arial"/>
                <a:cs typeface="Arial"/>
              </a:rPr>
              <a:t> </a:t>
            </a:r>
            <a:r>
              <a:rPr sz="2000" spc="97" dirty="0">
                <a:solidFill>
                  <a:srgbClr val="317E53"/>
                </a:solidFill>
                <a:latin typeface="Arial"/>
                <a:cs typeface="Arial"/>
              </a:rPr>
              <a:t>DHAN</a:t>
            </a:r>
            <a:r>
              <a:rPr sz="2000" dirty="0">
                <a:solidFill>
                  <a:srgbClr val="317E53"/>
                </a:solidFill>
                <a:latin typeface="Arial"/>
                <a:cs typeface="Arial"/>
              </a:rPr>
              <a:t> </a:t>
            </a:r>
            <a:r>
              <a:rPr sz="2000" spc="90" dirty="0">
                <a:solidFill>
                  <a:srgbClr val="317E53"/>
                </a:solidFill>
                <a:latin typeface="Arial"/>
                <a:cs typeface="Arial"/>
              </a:rPr>
              <a:t>Foundation</a:t>
            </a: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marL="41065" algn="ctr">
              <a:spcBef>
                <a:spcPts val="1263"/>
              </a:spcBef>
            </a:pPr>
            <a:r>
              <a:rPr spc="130" dirty="0">
                <a:solidFill>
                  <a:srgbClr val="317E53"/>
                </a:solidFill>
                <a:latin typeface="Arial"/>
                <a:cs typeface="Arial"/>
              </a:rPr>
              <a:t>4</a:t>
            </a:r>
            <a:r>
              <a:rPr spc="-17" dirty="0">
                <a:solidFill>
                  <a:srgbClr val="317E53"/>
                </a:solidFill>
                <a:latin typeface="Arial"/>
                <a:cs typeface="Arial"/>
              </a:rPr>
              <a:t> </a:t>
            </a:r>
            <a:r>
              <a:rPr spc="50" dirty="0">
                <a:solidFill>
                  <a:srgbClr val="317E53"/>
                </a:solidFill>
                <a:latin typeface="Arial"/>
                <a:cs typeface="Arial"/>
              </a:rPr>
              <a:t>farmers</a:t>
            </a:r>
            <a:endParaRPr dirty="0">
              <a:latin typeface="Arial"/>
              <a:cs typeface="Arial"/>
            </a:endParaRPr>
          </a:p>
          <a:p>
            <a:pPr marL="1579536">
              <a:spcBef>
                <a:spcPts val="487"/>
              </a:spcBef>
            </a:pPr>
            <a:r>
              <a:rPr spc="130" dirty="0">
                <a:solidFill>
                  <a:srgbClr val="317E53"/>
                </a:solidFill>
                <a:latin typeface="Arial"/>
                <a:cs typeface="Arial"/>
              </a:rPr>
              <a:t>2</a:t>
            </a:r>
            <a:r>
              <a:rPr spc="-10" dirty="0">
                <a:solidFill>
                  <a:srgbClr val="317E53"/>
                </a:solidFill>
                <a:latin typeface="Arial"/>
                <a:cs typeface="Arial"/>
              </a:rPr>
              <a:t> </a:t>
            </a:r>
            <a:r>
              <a:rPr spc="90" dirty="0">
                <a:solidFill>
                  <a:srgbClr val="317E53"/>
                </a:solidFill>
                <a:latin typeface="Arial"/>
                <a:cs typeface="Arial"/>
              </a:rPr>
              <a:t>women</a:t>
            </a:r>
            <a:r>
              <a:rPr spc="-7" dirty="0">
                <a:solidFill>
                  <a:srgbClr val="317E53"/>
                </a:solidFill>
                <a:latin typeface="Arial"/>
                <a:cs typeface="Arial"/>
              </a:rPr>
              <a:t> </a:t>
            </a:r>
            <a:r>
              <a:rPr spc="57" dirty="0">
                <a:solidFill>
                  <a:srgbClr val="317E53"/>
                </a:solidFill>
                <a:latin typeface="Arial"/>
                <a:cs typeface="Arial"/>
              </a:rPr>
              <a:t>farmers</a:t>
            </a:r>
            <a:r>
              <a:rPr spc="-7" dirty="0">
                <a:solidFill>
                  <a:srgbClr val="317E53"/>
                </a:solidFill>
                <a:latin typeface="Arial"/>
                <a:cs typeface="Arial"/>
              </a:rPr>
              <a:t> </a:t>
            </a:r>
            <a:r>
              <a:rPr spc="63" dirty="0">
                <a:solidFill>
                  <a:srgbClr val="317E53"/>
                </a:solidFill>
                <a:latin typeface="Arial"/>
                <a:cs typeface="Arial"/>
              </a:rPr>
              <a:t>groups</a:t>
            </a:r>
            <a:endParaRPr dirty="0">
              <a:latin typeface="Arial"/>
              <a:cs typeface="Arial"/>
            </a:endParaRPr>
          </a:p>
          <a:p>
            <a:pPr>
              <a:lnSpc>
                <a:spcPct val="100000"/>
              </a:lnSpc>
            </a:pPr>
            <a:endParaRPr dirty="0">
              <a:latin typeface="Arial"/>
              <a:cs typeface="Arial"/>
            </a:endParaRPr>
          </a:p>
          <a:p>
            <a:pPr>
              <a:spcBef>
                <a:spcPts val="27"/>
              </a:spcBef>
            </a:pPr>
            <a:endParaRPr sz="1500" dirty="0">
              <a:latin typeface="Arial"/>
              <a:cs typeface="Arial"/>
            </a:endParaRPr>
          </a:p>
          <a:p>
            <a:pPr marL="1647696"/>
            <a:r>
              <a:rPr spc="50" dirty="0">
                <a:solidFill>
                  <a:srgbClr val="317E53"/>
                </a:solidFill>
                <a:latin typeface="Arial"/>
                <a:cs typeface="Arial"/>
              </a:rPr>
              <a:t>Representative</a:t>
            </a:r>
            <a:r>
              <a:rPr spc="13" dirty="0">
                <a:solidFill>
                  <a:srgbClr val="317E53"/>
                </a:solidFill>
                <a:latin typeface="Arial"/>
                <a:cs typeface="Arial"/>
              </a:rPr>
              <a:t> </a:t>
            </a:r>
            <a:r>
              <a:rPr spc="63" dirty="0">
                <a:solidFill>
                  <a:srgbClr val="317E53"/>
                </a:solidFill>
                <a:latin typeface="Arial"/>
                <a:cs typeface="Arial"/>
              </a:rPr>
              <a:t>criteria</a:t>
            </a:r>
            <a:r>
              <a:rPr spc="17" dirty="0">
                <a:solidFill>
                  <a:srgbClr val="317E53"/>
                </a:solidFill>
                <a:latin typeface="Arial"/>
                <a:cs typeface="Arial"/>
              </a:rPr>
              <a:t> </a:t>
            </a:r>
            <a:r>
              <a:rPr spc="-33" dirty="0">
                <a:solidFill>
                  <a:srgbClr val="317E53"/>
                </a:solidFill>
                <a:latin typeface="Arial"/>
                <a:cs typeface="Arial"/>
              </a:rPr>
              <a:t>:</a:t>
            </a:r>
            <a:endParaRPr dirty="0">
              <a:latin typeface="Arial"/>
              <a:cs typeface="Arial"/>
            </a:endParaRPr>
          </a:p>
          <a:p>
            <a:pPr>
              <a:lnSpc>
                <a:spcPct val="100000"/>
              </a:lnSpc>
            </a:pPr>
            <a:endParaRPr dirty="0">
              <a:latin typeface="Arial"/>
              <a:cs typeface="Arial"/>
            </a:endParaRPr>
          </a:p>
          <a:p>
            <a:pPr marL="920796">
              <a:spcBef>
                <a:spcPts val="1060"/>
              </a:spcBef>
            </a:pPr>
            <a:r>
              <a:rPr dirty="0">
                <a:solidFill>
                  <a:srgbClr val="317E53"/>
                </a:solidFill>
                <a:latin typeface="Arial"/>
                <a:cs typeface="Arial"/>
              </a:rPr>
              <a:t>Farm</a:t>
            </a:r>
            <a:r>
              <a:rPr spc="-47" dirty="0">
                <a:solidFill>
                  <a:srgbClr val="317E53"/>
                </a:solidFill>
                <a:latin typeface="Arial"/>
                <a:cs typeface="Arial"/>
              </a:rPr>
              <a:t> </a:t>
            </a:r>
            <a:r>
              <a:rPr spc="-13" dirty="0">
                <a:solidFill>
                  <a:srgbClr val="317E53"/>
                </a:solidFill>
                <a:latin typeface="Arial"/>
                <a:cs typeface="Arial"/>
              </a:rPr>
              <a:t>size</a:t>
            </a:r>
            <a:endParaRPr dirty="0">
              <a:latin typeface="Arial"/>
              <a:cs typeface="Arial"/>
            </a:endParaRPr>
          </a:p>
          <a:p>
            <a:pPr marL="920796" marR="1334413">
              <a:lnSpc>
                <a:spcPct val="245000"/>
              </a:lnSpc>
            </a:pPr>
            <a:r>
              <a:rPr spc="50" dirty="0">
                <a:solidFill>
                  <a:srgbClr val="317E53"/>
                </a:solidFill>
                <a:latin typeface="Arial"/>
                <a:cs typeface="Arial"/>
              </a:rPr>
              <a:t>type</a:t>
            </a:r>
            <a:r>
              <a:rPr spc="70" dirty="0">
                <a:solidFill>
                  <a:srgbClr val="317E53"/>
                </a:solidFill>
                <a:latin typeface="Arial"/>
                <a:cs typeface="Arial"/>
              </a:rPr>
              <a:t> </a:t>
            </a:r>
            <a:r>
              <a:rPr spc="53" dirty="0">
                <a:solidFill>
                  <a:srgbClr val="317E53"/>
                </a:solidFill>
                <a:latin typeface="Arial"/>
                <a:cs typeface="Arial"/>
              </a:rPr>
              <a:t>of</a:t>
            </a:r>
            <a:r>
              <a:rPr spc="70" dirty="0">
                <a:solidFill>
                  <a:srgbClr val="317E53"/>
                </a:solidFill>
                <a:latin typeface="Arial"/>
                <a:cs typeface="Arial"/>
              </a:rPr>
              <a:t> </a:t>
            </a:r>
            <a:r>
              <a:rPr dirty="0">
                <a:solidFill>
                  <a:srgbClr val="317E53"/>
                </a:solidFill>
                <a:latin typeface="Arial"/>
                <a:cs typeface="Arial"/>
              </a:rPr>
              <a:t>farming</a:t>
            </a:r>
            <a:r>
              <a:rPr spc="70" dirty="0">
                <a:solidFill>
                  <a:srgbClr val="317E53"/>
                </a:solidFill>
                <a:latin typeface="Arial"/>
                <a:cs typeface="Arial"/>
              </a:rPr>
              <a:t> </a:t>
            </a:r>
            <a:r>
              <a:rPr spc="-23" dirty="0">
                <a:solidFill>
                  <a:srgbClr val="317E53"/>
                </a:solidFill>
                <a:latin typeface="Arial"/>
                <a:cs typeface="Arial"/>
              </a:rPr>
              <a:t>(rain-</a:t>
            </a:r>
            <a:r>
              <a:rPr spc="27" dirty="0">
                <a:solidFill>
                  <a:srgbClr val="317E53"/>
                </a:solidFill>
                <a:latin typeface="Arial"/>
                <a:cs typeface="Arial"/>
              </a:rPr>
              <a:t>fed</a:t>
            </a:r>
            <a:r>
              <a:rPr sz="1600" spc="27" dirty="0">
                <a:solidFill>
                  <a:srgbClr val="317E53"/>
                </a:solidFill>
                <a:latin typeface="Arial"/>
                <a:cs typeface="Arial"/>
              </a:rPr>
              <a:t>/</a:t>
            </a:r>
            <a:r>
              <a:rPr spc="27" dirty="0">
                <a:solidFill>
                  <a:srgbClr val="317E53"/>
                </a:solidFill>
                <a:latin typeface="Arial"/>
                <a:cs typeface="Arial"/>
              </a:rPr>
              <a:t>irrigated) </a:t>
            </a:r>
            <a:r>
              <a:rPr spc="50" dirty="0">
                <a:solidFill>
                  <a:srgbClr val="317E53"/>
                </a:solidFill>
                <a:latin typeface="Arial"/>
                <a:cs typeface="Arial"/>
              </a:rPr>
              <a:t>topography</a:t>
            </a:r>
            <a:r>
              <a:rPr spc="-10" dirty="0">
                <a:solidFill>
                  <a:srgbClr val="317E53"/>
                </a:solidFill>
                <a:latin typeface="Arial"/>
                <a:cs typeface="Arial"/>
              </a:rPr>
              <a:t> </a:t>
            </a:r>
            <a:r>
              <a:rPr spc="-7" dirty="0">
                <a:solidFill>
                  <a:srgbClr val="317E53"/>
                </a:solidFill>
                <a:latin typeface="Arial"/>
                <a:cs typeface="Arial"/>
              </a:rPr>
              <a:t>(plateau</a:t>
            </a:r>
            <a:r>
              <a:rPr sz="1600" spc="-7" dirty="0">
                <a:solidFill>
                  <a:srgbClr val="317E53"/>
                </a:solidFill>
                <a:latin typeface="Arial"/>
                <a:cs typeface="Arial"/>
              </a:rPr>
              <a:t>/</a:t>
            </a:r>
            <a:r>
              <a:rPr spc="-7" dirty="0">
                <a:solidFill>
                  <a:srgbClr val="317E53"/>
                </a:solidFill>
                <a:latin typeface="Arial"/>
                <a:cs typeface="Arial"/>
              </a:rPr>
              <a:t>slope) </a:t>
            </a:r>
            <a:r>
              <a:rPr spc="27" dirty="0">
                <a:solidFill>
                  <a:srgbClr val="317E53"/>
                </a:solidFill>
                <a:latin typeface="Arial"/>
                <a:cs typeface="Arial"/>
              </a:rPr>
              <a:t>migration</a:t>
            </a:r>
            <a:endParaRPr dirty="0">
              <a:latin typeface="Arial"/>
              <a:cs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3" name="object 3"/>
          <p:cNvSpPr txBox="1">
            <a:spLocks noGrp="1"/>
          </p:cNvSpPr>
          <p:nvPr>
            <p:ph type="title"/>
          </p:nvPr>
        </p:nvSpPr>
        <p:spPr>
          <a:xfrm>
            <a:off x="414444" y="99993"/>
            <a:ext cx="7010400" cy="487986"/>
          </a:xfrm>
          <a:prstGeom prst="rect">
            <a:avLst/>
          </a:prstGeom>
        </p:spPr>
        <p:txBody>
          <a:bodyPr vert="horz" wrap="square" lIns="0" tIns="56547" rIns="0" bIns="0" rtlCol="0" anchor="ctr">
            <a:spAutoFit/>
          </a:bodyPr>
          <a:lstStyle/>
          <a:p>
            <a:pPr marL="5023948">
              <a:lnSpc>
                <a:spcPct val="100000"/>
              </a:lnSpc>
              <a:spcBef>
                <a:spcPts val="83"/>
              </a:spcBef>
            </a:pPr>
            <a:r>
              <a:rPr sz="2800" b="1" spc="103" dirty="0">
                <a:solidFill>
                  <a:srgbClr val="FF930E"/>
                </a:solidFill>
                <a:latin typeface="+mn-lt"/>
              </a:rPr>
              <a:t>Conclusion</a:t>
            </a:r>
          </a:p>
        </p:txBody>
      </p:sp>
      <p:grpSp>
        <p:nvGrpSpPr>
          <p:cNvPr id="4" name="object 4"/>
          <p:cNvGrpSpPr/>
          <p:nvPr/>
        </p:nvGrpSpPr>
        <p:grpSpPr>
          <a:xfrm>
            <a:off x="7794406" y="841245"/>
            <a:ext cx="4178723" cy="5529156"/>
            <a:chOff x="11691608" y="1261867"/>
            <a:chExt cx="6268085" cy="8293734"/>
          </a:xfrm>
        </p:grpSpPr>
        <p:pic>
          <p:nvPicPr>
            <p:cNvPr id="5" name="object 5"/>
            <p:cNvPicPr/>
            <p:nvPr/>
          </p:nvPicPr>
          <p:blipFill>
            <a:blip r:embed="rId2" cstate="print"/>
            <a:stretch>
              <a:fillRect/>
            </a:stretch>
          </p:blipFill>
          <p:spPr>
            <a:xfrm>
              <a:off x="11798288" y="1368547"/>
              <a:ext cx="6054347" cy="8080084"/>
            </a:xfrm>
            <a:prstGeom prst="rect">
              <a:avLst/>
            </a:prstGeom>
          </p:spPr>
        </p:pic>
        <p:sp>
          <p:nvSpPr>
            <p:cNvPr id="6" name="object 6"/>
            <p:cNvSpPr/>
            <p:nvPr/>
          </p:nvSpPr>
          <p:spPr>
            <a:xfrm>
              <a:off x="11786858" y="1357117"/>
              <a:ext cx="6077585" cy="8103234"/>
            </a:xfrm>
            <a:custGeom>
              <a:avLst/>
              <a:gdLst/>
              <a:ahLst/>
              <a:cxnLst/>
              <a:rect l="l" t="t" r="r" b="b"/>
              <a:pathLst>
                <a:path w="6077584" h="8103234">
                  <a:moveTo>
                    <a:pt x="0" y="0"/>
                  </a:moveTo>
                  <a:lnTo>
                    <a:pt x="0" y="8102797"/>
                  </a:lnTo>
                  <a:lnTo>
                    <a:pt x="6077098" y="8102797"/>
                  </a:lnTo>
                  <a:lnTo>
                    <a:pt x="6077098" y="0"/>
                  </a:lnTo>
                  <a:lnTo>
                    <a:pt x="0" y="0"/>
                  </a:lnTo>
                </a:path>
              </a:pathLst>
            </a:custGeom>
            <a:ln w="190499">
              <a:solidFill>
                <a:srgbClr val="FD873F"/>
              </a:solidFill>
            </a:ln>
          </p:spPr>
          <p:txBody>
            <a:bodyPr wrap="square" lIns="0" tIns="0" rIns="0" bIns="0" rtlCol="0"/>
            <a:lstStyle/>
            <a:p>
              <a:endParaRPr sz="1200"/>
            </a:p>
          </p:txBody>
        </p:sp>
      </p:grpSp>
      <p:sp>
        <p:nvSpPr>
          <p:cNvPr id="7" name="object 7"/>
          <p:cNvSpPr txBox="1"/>
          <p:nvPr/>
        </p:nvSpPr>
        <p:spPr>
          <a:xfrm>
            <a:off x="7870762" y="6402386"/>
            <a:ext cx="4025900" cy="203111"/>
          </a:xfrm>
          <a:prstGeom prst="rect">
            <a:avLst/>
          </a:prstGeom>
        </p:spPr>
        <p:txBody>
          <a:bodyPr vert="horz" wrap="square" lIns="0" tIns="8043" rIns="0" bIns="0" rtlCol="0">
            <a:spAutoFit/>
          </a:bodyPr>
          <a:lstStyle/>
          <a:p>
            <a:pPr marL="8467">
              <a:spcBef>
                <a:spcPts val="63"/>
              </a:spcBef>
              <a:tabLst>
                <a:tab pos="2167152" algn="l"/>
              </a:tabLst>
            </a:pPr>
            <a:r>
              <a:rPr sz="1267" dirty="0">
                <a:solidFill>
                  <a:srgbClr val="317E53"/>
                </a:solidFill>
                <a:latin typeface="Arial"/>
                <a:cs typeface="Arial"/>
              </a:rPr>
              <a:t>Farm</a:t>
            </a:r>
            <a:r>
              <a:rPr sz="1267" spc="63" dirty="0">
                <a:solidFill>
                  <a:srgbClr val="317E53"/>
                </a:solidFill>
                <a:latin typeface="Arial"/>
                <a:cs typeface="Arial"/>
              </a:rPr>
              <a:t> </a:t>
            </a:r>
            <a:r>
              <a:rPr sz="1267" spc="40" dirty="0">
                <a:solidFill>
                  <a:srgbClr val="317E53"/>
                </a:solidFill>
                <a:latin typeface="Arial"/>
                <a:cs typeface="Arial"/>
              </a:rPr>
              <a:t>n</a:t>
            </a:r>
            <a:r>
              <a:rPr sz="1100" spc="40" dirty="0">
                <a:solidFill>
                  <a:srgbClr val="317E53"/>
                </a:solidFill>
                <a:latin typeface="Arial"/>
                <a:cs typeface="Arial"/>
              </a:rPr>
              <a:t>°</a:t>
            </a:r>
            <a:r>
              <a:rPr sz="1267" spc="40" dirty="0">
                <a:solidFill>
                  <a:srgbClr val="317E53"/>
                </a:solidFill>
                <a:latin typeface="Arial"/>
                <a:cs typeface="Arial"/>
              </a:rPr>
              <a:t>2</a:t>
            </a:r>
            <a:r>
              <a:rPr sz="1267" spc="63" dirty="0">
                <a:solidFill>
                  <a:srgbClr val="317E53"/>
                </a:solidFill>
                <a:latin typeface="Arial"/>
                <a:cs typeface="Arial"/>
              </a:rPr>
              <a:t> </a:t>
            </a:r>
            <a:r>
              <a:rPr sz="1267" spc="33" dirty="0">
                <a:solidFill>
                  <a:srgbClr val="317E53"/>
                </a:solidFill>
                <a:latin typeface="Arial"/>
                <a:cs typeface="Arial"/>
              </a:rPr>
              <a:t>(Jawadhu</a:t>
            </a:r>
            <a:r>
              <a:rPr sz="1267" spc="63" dirty="0">
                <a:solidFill>
                  <a:srgbClr val="317E53"/>
                </a:solidFill>
                <a:latin typeface="Arial"/>
                <a:cs typeface="Arial"/>
              </a:rPr>
              <a:t> </a:t>
            </a:r>
            <a:r>
              <a:rPr sz="1267" dirty="0">
                <a:solidFill>
                  <a:srgbClr val="317E53"/>
                </a:solidFill>
                <a:latin typeface="Arial"/>
                <a:cs typeface="Arial"/>
              </a:rPr>
              <a:t>Hills)</a:t>
            </a:r>
            <a:r>
              <a:rPr sz="1267" spc="63" dirty="0">
                <a:solidFill>
                  <a:srgbClr val="317E53"/>
                </a:solidFill>
                <a:latin typeface="Arial"/>
                <a:cs typeface="Arial"/>
              </a:rPr>
              <a:t> </a:t>
            </a:r>
            <a:r>
              <a:rPr sz="1100" spc="183" dirty="0">
                <a:solidFill>
                  <a:srgbClr val="317E53"/>
                </a:solidFill>
                <a:latin typeface="Arial"/>
                <a:cs typeface="Arial"/>
              </a:rPr>
              <a:t>©</a:t>
            </a:r>
            <a:r>
              <a:rPr sz="1100" dirty="0">
                <a:solidFill>
                  <a:srgbClr val="317E53"/>
                </a:solidFill>
                <a:latin typeface="Arial"/>
                <a:cs typeface="Arial"/>
              </a:rPr>
              <a:t>	</a:t>
            </a:r>
            <a:r>
              <a:rPr sz="1267" dirty="0">
                <a:solidFill>
                  <a:srgbClr val="317E53"/>
                </a:solidFill>
                <a:latin typeface="Arial"/>
                <a:cs typeface="Arial"/>
              </a:rPr>
              <a:t>Rzegoczan,</a:t>
            </a:r>
            <a:r>
              <a:rPr sz="1267" spc="60" dirty="0">
                <a:solidFill>
                  <a:srgbClr val="317E53"/>
                </a:solidFill>
                <a:latin typeface="Arial"/>
                <a:cs typeface="Arial"/>
              </a:rPr>
              <a:t> </a:t>
            </a:r>
            <a:r>
              <a:rPr sz="1267" spc="43" dirty="0">
                <a:solidFill>
                  <a:srgbClr val="317E53"/>
                </a:solidFill>
                <a:latin typeface="Arial"/>
                <a:cs typeface="Arial"/>
              </a:rPr>
              <a:t>March</a:t>
            </a:r>
            <a:r>
              <a:rPr sz="1267" spc="63" dirty="0">
                <a:solidFill>
                  <a:srgbClr val="317E53"/>
                </a:solidFill>
                <a:latin typeface="Arial"/>
                <a:cs typeface="Arial"/>
              </a:rPr>
              <a:t> </a:t>
            </a:r>
            <a:r>
              <a:rPr sz="1267" spc="76" dirty="0">
                <a:solidFill>
                  <a:srgbClr val="317E53"/>
                </a:solidFill>
                <a:latin typeface="Arial"/>
                <a:cs typeface="Arial"/>
              </a:rPr>
              <a:t>2023</a:t>
            </a:r>
            <a:endParaRPr sz="1267">
              <a:latin typeface="Arial"/>
              <a:cs typeface="Arial"/>
            </a:endParaRPr>
          </a:p>
        </p:txBody>
      </p:sp>
      <p:sp>
        <p:nvSpPr>
          <p:cNvPr id="8" name="object 8"/>
          <p:cNvSpPr txBox="1"/>
          <p:nvPr/>
        </p:nvSpPr>
        <p:spPr>
          <a:xfrm>
            <a:off x="593870" y="807000"/>
            <a:ext cx="6105737" cy="1580304"/>
          </a:xfrm>
          <a:prstGeom prst="rect">
            <a:avLst/>
          </a:prstGeom>
        </p:spPr>
        <p:txBody>
          <a:bodyPr vert="horz" wrap="square" lIns="0" tIns="7620" rIns="0" bIns="0" rtlCol="0">
            <a:spAutoFit/>
          </a:bodyPr>
          <a:lstStyle/>
          <a:p>
            <a:pPr marL="8044" marR="3387" algn="ctr">
              <a:lnSpc>
                <a:spcPct val="123000"/>
              </a:lnSpc>
              <a:spcBef>
                <a:spcPts val="60"/>
              </a:spcBef>
              <a:tabLst>
                <a:tab pos="3131977" algn="l"/>
              </a:tabLst>
            </a:pPr>
            <a:r>
              <a:rPr sz="2067" spc="53" dirty="0">
                <a:solidFill>
                  <a:srgbClr val="317E53"/>
                </a:solidFill>
                <a:latin typeface="Arial"/>
                <a:cs typeface="Arial"/>
              </a:rPr>
              <a:t>A</a:t>
            </a:r>
            <a:r>
              <a:rPr sz="2067" dirty="0">
                <a:solidFill>
                  <a:srgbClr val="317E53"/>
                </a:solidFill>
                <a:latin typeface="Arial"/>
                <a:cs typeface="Arial"/>
              </a:rPr>
              <a:t> </a:t>
            </a:r>
            <a:r>
              <a:rPr sz="2067" spc="57" dirty="0">
                <a:solidFill>
                  <a:srgbClr val="317E53"/>
                </a:solidFill>
                <a:latin typeface="Arial"/>
                <a:cs typeface="Arial"/>
              </a:rPr>
              <a:t>mixed</a:t>
            </a:r>
            <a:r>
              <a:rPr sz="2067" dirty="0">
                <a:solidFill>
                  <a:srgbClr val="317E53"/>
                </a:solidFill>
                <a:latin typeface="Arial"/>
                <a:cs typeface="Arial"/>
              </a:rPr>
              <a:t> </a:t>
            </a:r>
            <a:r>
              <a:rPr sz="2067" spc="57" dirty="0">
                <a:solidFill>
                  <a:srgbClr val="317E53"/>
                </a:solidFill>
                <a:latin typeface="Arial"/>
                <a:cs typeface="Arial"/>
              </a:rPr>
              <a:t>picture</a:t>
            </a:r>
            <a:r>
              <a:rPr sz="2067" dirty="0">
                <a:solidFill>
                  <a:srgbClr val="317E53"/>
                </a:solidFill>
                <a:latin typeface="Arial"/>
                <a:cs typeface="Arial"/>
              </a:rPr>
              <a:t> </a:t>
            </a:r>
            <a:r>
              <a:rPr sz="2067" spc="70" dirty="0">
                <a:solidFill>
                  <a:srgbClr val="317E53"/>
                </a:solidFill>
                <a:latin typeface="Arial"/>
                <a:cs typeface="Arial"/>
              </a:rPr>
              <a:t>of</a:t>
            </a:r>
            <a:r>
              <a:rPr sz="2067" dirty="0">
                <a:solidFill>
                  <a:srgbClr val="317E53"/>
                </a:solidFill>
                <a:latin typeface="Arial"/>
                <a:cs typeface="Arial"/>
              </a:rPr>
              <a:t> </a:t>
            </a:r>
            <a:r>
              <a:rPr sz="2067" spc="70" dirty="0">
                <a:solidFill>
                  <a:srgbClr val="317E53"/>
                </a:solidFill>
                <a:latin typeface="Arial"/>
                <a:cs typeface="Arial"/>
              </a:rPr>
              <a:t>development</a:t>
            </a:r>
            <a:r>
              <a:rPr sz="2067" spc="3" dirty="0">
                <a:solidFill>
                  <a:srgbClr val="317E53"/>
                </a:solidFill>
                <a:latin typeface="Arial"/>
                <a:cs typeface="Arial"/>
              </a:rPr>
              <a:t> </a:t>
            </a:r>
            <a:r>
              <a:rPr sz="2067" spc="63" dirty="0">
                <a:solidFill>
                  <a:srgbClr val="317E53"/>
                </a:solidFill>
                <a:latin typeface="Arial"/>
                <a:cs typeface="Arial"/>
              </a:rPr>
              <a:t>generated</a:t>
            </a:r>
            <a:r>
              <a:rPr sz="2067" dirty="0">
                <a:solidFill>
                  <a:srgbClr val="317E53"/>
                </a:solidFill>
                <a:latin typeface="Arial"/>
                <a:cs typeface="Arial"/>
              </a:rPr>
              <a:t> </a:t>
            </a:r>
            <a:r>
              <a:rPr sz="2067" spc="73" dirty="0">
                <a:solidFill>
                  <a:srgbClr val="317E53"/>
                </a:solidFill>
                <a:latin typeface="Arial"/>
                <a:cs typeface="Arial"/>
              </a:rPr>
              <a:t>by</a:t>
            </a:r>
            <a:r>
              <a:rPr sz="2067" dirty="0">
                <a:solidFill>
                  <a:srgbClr val="317E53"/>
                </a:solidFill>
                <a:latin typeface="Arial"/>
                <a:cs typeface="Arial"/>
              </a:rPr>
              <a:t> </a:t>
            </a:r>
            <a:r>
              <a:rPr sz="2067" spc="50" dirty="0">
                <a:solidFill>
                  <a:srgbClr val="317E53"/>
                </a:solidFill>
                <a:latin typeface="Arial"/>
                <a:cs typeface="Arial"/>
              </a:rPr>
              <a:t>the </a:t>
            </a:r>
            <a:r>
              <a:rPr sz="2067" spc="43" dirty="0">
                <a:solidFill>
                  <a:srgbClr val="317E53"/>
                </a:solidFill>
                <a:latin typeface="Arial"/>
                <a:cs typeface="Arial"/>
              </a:rPr>
              <a:t>cultivation</a:t>
            </a:r>
            <a:r>
              <a:rPr sz="2067" spc="30" dirty="0">
                <a:solidFill>
                  <a:srgbClr val="317E53"/>
                </a:solidFill>
                <a:latin typeface="Arial"/>
                <a:cs typeface="Arial"/>
              </a:rPr>
              <a:t> </a:t>
            </a:r>
            <a:r>
              <a:rPr sz="2067" spc="70" dirty="0">
                <a:solidFill>
                  <a:srgbClr val="317E53"/>
                </a:solidFill>
                <a:latin typeface="Arial"/>
                <a:cs typeface="Arial"/>
              </a:rPr>
              <a:t>of</a:t>
            </a:r>
            <a:r>
              <a:rPr sz="2067" spc="30" dirty="0">
                <a:solidFill>
                  <a:srgbClr val="317E53"/>
                </a:solidFill>
                <a:latin typeface="Arial"/>
                <a:cs typeface="Arial"/>
              </a:rPr>
              <a:t> </a:t>
            </a:r>
            <a:r>
              <a:rPr sz="2067" dirty="0">
                <a:solidFill>
                  <a:srgbClr val="317E53"/>
                </a:solidFill>
                <a:latin typeface="Arial"/>
                <a:cs typeface="Arial"/>
              </a:rPr>
              <a:t>small</a:t>
            </a:r>
            <a:r>
              <a:rPr sz="2067" spc="33" dirty="0">
                <a:solidFill>
                  <a:srgbClr val="317E53"/>
                </a:solidFill>
                <a:latin typeface="Arial"/>
                <a:cs typeface="Arial"/>
              </a:rPr>
              <a:t> </a:t>
            </a:r>
            <a:r>
              <a:rPr sz="2067" spc="40" dirty="0">
                <a:solidFill>
                  <a:srgbClr val="317E53"/>
                </a:solidFill>
                <a:latin typeface="Arial"/>
                <a:cs typeface="Arial"/>
              </a:rPr>
              <a:t>millet</a:t>
            </a:r>
            <a:r>
              <a:rPr sz="2067" dirty="0">
                <a:solidFill>
                  <a:srgbClr val="317E53"/>
                </a:solidFill>
                <a:latin typeface="Arial"/>
                <a:cs typeface="Arial"/>
              </a:rPr>
              <a:t>	</a:t>
            </a:r>
            <a:r>
              <a:rPr sz="2067" spc="40" dirty="0">
                <a:solidFill>
                  <a:srgbClr val="317E53"/>
                </a:solidFill>
                <a:latin typeface="Arial"/>
                <a:cs typeface="Arial"/>
              </a:rPr>
              <a:t>in</a:t>
            </a:r>
            <a:r>
              <a:rPr sz="2067" spc="-3" dirty="0">
                <a:solidFill>
                  <a:srgbClr val="317E53"/>
                </a:solidFill>
                <a:latin typeface="Arial"/>
                <a:cs typeface="Arial"/>
              </a:rPr>
              <a:t> </a:t>
            </a:r>
            <a:r>
              <a:rPr sz="2067" spc="47" dirty="0">
                <a:solidFill>
                  <a:srgbClr val="317E53"/>
                </a:solidFill>
                <a:latin typeface="Arial"/>
                <a:cs typeface="Arial"/>
              </a:rPr>
              <a:t>Jawadhu</a:t>
            </a:r>
            <a:r>
              <a:rPr sz="2067" dirty="0">
                <a:solidFill>
                  <a:srgbClr val="317E53"/>
                </a:solidFill>
                <a:latin typeface="Arial"/>
                <a:cs typeface="Arial"/>
              </a:rPr>
              <a:t> </a:t>
            </a:r>
            <a:r>
              <a:rPr sz="2067" spc="-7" dirty="0">
                <a:solidFill>
                  <a:srgbClr val="317E53"/>
                </a:solidFill>
                <a:latin typeface="Arial"/>
                <a:cs typeface="Arial"/>
              </a:rPr>
              <a:t>Hills</a:t>
            </a:r>
            <a:endParaRPr sz="2067">
              <a:latin typeface="Arial"/>
              <a:cs typeface="Arial"/>
            </a:endParaRPr>
          </a:p>
          <a:p>
            <a:pPr>
              <a:lnSpc>
                <a:spcPct val="100000"/>
              </a:lnSpc>
            </a:pPr>
            <a:endParaRPr sz="2067">
              <a:latin typeface="Arial"/>
              <a:cs typeface="Arial"/>
            </a:endParaRPr>
          </a:p>
          <a:p>
            <a:pPr algn="ctr">
              <a:spcBef>
                <a:spcPts val="1247"/>
              </a:spcBef>
            </a:pPr>
            <a:r>
              <a:rPr sz="2067" spc="33" dirty="0">
                <a:solidFill>
                  <a:srgbClr val="317E53"/>
                </a:solidFill>
                <a:latin typeface="Arial"/>
                <a:cs typeface="Arial"/>
              </a:rPr>
              <a:t>Potential</a:t>
            </a:r>
            <a:r>
              <a:rPr sz="2067" spc="10" dirty="0">
                <a:solidFill>
                  <a:srgbClr val="317E53"/>
                </a:solidFill>
                <a:latin typeface="Arial"/>
                <a:cs typeface="Arial"/>
              </a:rPr>
              <a:t> </a:t>
            </a:r>
            <a:r>
              <a:rPr sz="2067" spc="40" dirty="0">
                <a:solidFill>
                  <a:srgbClr val="317E53"/>
                </a:solidFill>
                <a:latin typeface="Arial"/>
                <a:cs typeface="Arial"/>
              </a:rPr>
              <a:t>obstacles</a:t>
            </a:r>
            <a:r>
              <a:rPr sz="2067" spc="13" dirty="0">
                <a:solidFill>
                  <a:srgbClr val="317E53"/>
                </a:solidFill>
                <a:latin typeface="Arial"/>
                <a:cs typeface="Arial"/>
              </a:rPr>
              <a:t> </a:t>
            </a:r>
            <a:r>
              <a:rPr sz="2067" spc="-33" dirty="0">
                <a:solidFill>
                  <a:srgbClr val="317E53"/>
                </a:solidFill>
                <a:latin typeface="Arial"/>
                <a:cs typeface="Arial"/>
              </a:rPr>
              <a:t>:</a:t>
            </a:r>
            <a:endParaRPr sz="2067">
              <a:latin typeface="Arial"/>
              <a:cs typeface="Arial"/>
            </a:endParaRPr>
          </a:p>
        </p:txBody>
      </p:sp>
      <p:sp>
        <p:nvSpPr>
          <p:cNvPr id="9" name="object 9"/>
          <p:cNvSpPr/>
          <p:nvPr/>
        </p:nvSpPr>
        <p:spPr>
          <a:xfrm>
            <a:off x="89693" y="5940365"/>
            <a:ext cx="405977" cy="405977"/>
          </a:xfrm>
          <a:custGeom>
            <a:avLst/>
            <a:gdLst/>
            <a:ahLst/>
            <a:cxnLst/>
            <a:rect l="l" t="t" r="r" b="b"/>
            <a:pathLst>
              <a:path w="608965" h="608965">
                <a:moveTo>
                  <a:pt x="304205" y="608410"/>
                </a:moveTo>
                <a:lnTo>
                  <a:pt x="0" y="608410"/>
                </a:lnTo>
                <a:lnTo>
                  <a:pt x="304205" y="304205"/>
                </a:lnTo>
                <a:lnTo>
                  <a:pt x="0" y="0"/>
                </a:lnTo>
                <a:lnTo>
                  <a:pt x="304205" y="0"/>
                </a:lnTo>
                <a:lnTo>
                  <a:pt x="608410" y="304205"/>
                </a:lnTo>
                <a:lnTo>
                  <a:pt x="304205" y="608410"/>
                </a:lnTo>
                <a:close/>
              </a:path>
            </a:pathLst>
          </a:custGeom>
          <a:solidFill>
            <a:srgbClr val="FD873F"/>
          </a:solidFill>
        </p:spPr>
        <p:txBody>
          <a:bodyPr wrap="square" lIns="0" tIns="0" rIns="0" bIns="0" rtlCol="0"/>
          <a:lstStyle/>
          <a:p>
            <a:endParaRPr sz="1200"/>
          </a:p>
        </p:txBody>
      </p:sp>
      <p:sp>
        <p:nvSpPr>
          <p:cNvPr id="10" name="object 10"/>
          <p:cNvSpPr/>
          <p:nvPr/>
        </p:nvSpPr>
        <p:spPr>
          <a:xfrm>
            <a:off x="1127620" y="2790133"/>
            <a:ext cx="2391833" cy="1366520"/>
          </a:xfrm>
          <a:custGeom>
            <a:avLst/>
            <a:gdLst/>
            <a:ahLst/>
            <a:cxnLst/>
            <a:rect l="l" t="t" r="r" b="b"/>
            <a:pathLst>
              <a:path w="3587750" h="2049779">
                <a:moveTo>
                  <a:pt x="46780" y="0"/>
                </a:moveTo>
                <a:lnTo>
                  <a:pt x="3101832" y="0"/>
                </a:lnTo>
                <a:lnTo>
                  <a:pt x="3148613" y="2223"/>
                </a:lnTo>
                <a:lnTo>
                  <a:pt x="3194136" y="8758"/>
                </a:lnTo>
                <a:lnTo>
                  <a:pt x="3238197" y="19401"/>
                </a:lnTo>
                <a:lnTo>
                  <a:pt x="3280593" y="33949"/>
                </a:lnTo>
                <a:lnTo>
                  <a:pt x="3321120" y="52197"/>
                </a:lnTo>
                <a:lnTo>
                  <a:pt x="3359574" y="73943"/>
                </a:lnTo>
                <a:lnTo>
                  <a:pt x="3395753" y="98982"/>
                </a:lnTo>
                <a:lnTo>
                  <a:pt x="3429452" y="127112"/>
                </a:lnTo>
                <a:lnTo>
                  <a:pt x="3460468" y="158128"/>
                </a:lnTo>
                <a:lnTo>
                  <a:pt x="3488598" y="191828"/>
                </a:lnTo>
                <a:lnTo>
                  <a:pt x="3513637" y="228006"/>
                </a:lnTo>
                <a:lnTo>
                  <a:pt x="3535383" y="266461"/>
                </a:lnTo>
                <a:lnTo>
                  <a:pt x="3553631" y="306988"/>
                </a:lnTo>
                <a:lnTo>
                  <a:pt x="3568179" y="349384"/>
                </a:lnTo>
                <a:lnTo>
                  <a:pt x="3578822" y="393445"/>
                </a:lnTo>
                <a:lnTo>
                  <a:pt x="3585357" y="438968"/>
                </a:lnTo>
                <a:lnTo>
                  <a:pt x="3587581" y="485748"/>
                </a:lnTo>
                <a:lnTo>
                  <a:pt x="3587581" y="1637879"/>
                </a:lnTo>
                <a:lnTo>
                  <a:pt x="3585357" y="1684660"/>
                </a:lnTo>
                <a:lnTo>
                  <a:pt x="3578822" y="1730183"/>
                </a:lnTo>
                <a:lnTo>
                  <a:pt x="3568179" y="1774244"/>
                </a:lnTo>
                <a:lnTo>
                  <a:pt x="3553631" y="1816640"/>
                </a:lnTo>
                <a:lnTo>
                  <a:pt x="3535383" y="1857167"/>
                </a:lnTo>
                <a:lnTo>
                  <a:pt x="3513637" y="1895621"/>
                </a:lnTo>
                <a:lnTo>
                  <a:pt x="3488598" y="1931800"/>
                </a:lnTo>
                <a:lnTo>
                  <a:pt x="3460468" y="1965499"/>
                </a:lnTo>
                <a:lnTo>
                  <a:pt x="3429452" y="1996515"/>
                </a:lnTo>
                <a:lnTo>
                  <a:pt x="3395753" y="2024645"/>
                </a:lnTo>
              </a:path>
              <a:path w="3587750" h="2049779">
                <a:moveTo>
                  <a:pt x="3370230" y="2042310"/>
                </a:moveTo>
                <a:lnTo>
                  <a:pt x="3359574" y="2049684"/>
                </a:lnTo>
              </a:path>
              <a:path w="3587750" h="2049779">
                <a:moveTo>
                  <a:pt x="0" y="2223"/>
                </a:moveTo>
                <a:lnTo>
                  <a:pt x="46780" y="0"/>
                </a:lnTo>
              </a:path>
            </a:pathLst>
          </a:custGeom>
          <a:ln w="95249">
            <a:solidFill>
              <a:srgbClr val="FD873F"/>
            </a:solidFill>
          </a:ln>
        </p:spPr>
        <p:txBody>
          <a:bodyPr wrap="square" lIns="0" tIns="0" rIns="0" bIns="0" rtlCol="0"/>
          <a:lstStyle/>
          <a:p>
            <a:endParaRPr sz="1200"/>
          </a:p>
        </p:txBody>
      </p:sp>
      <p:sp>
        <p:nvSpPr>
          <p:cNvPr id="11" name="object 11"/>
          <p:cNvSpPr txBox="1"/>
          <p:nvPr/>
        </p:nvSpPr>
        <p:spPr>
          <a:xfrm>
            <a:off x="1067095" y="2866759"/>
            <a:ext cx="2220383" cy="1144031"/>
          </a:xfrm>
          <a:prstGeom prst="rect">
            <a:avLst/>
          </a:prstGeom>
        </p:spPr>
        <p:txBody>
          <a:bodyPr vert="horz" wrap="square" lIns="0" tIns="7620" rIns="0" bIns="0" rtlCol="0">
            <a:spAutoFit/>
          </a:bodyPr>
          <a:lstStyle/>
          <a:p>
            <a:pPr marL="8044" marR="3387" indent="-423" algn="ctr">
              <a:lnSpc>
                <a:spcPct val="123000"/>
              </a:lnSpc>
              <a:spcBef>
                <a:spcPts val="60"/>
              </a:spcBef>
            </a:pPr>
            <a:r>
              <a:rPr sz="2067" spc="40" dirty="0">
                <a:solidFill>
                  <a:srgbClr val="317E53"/>
                </a:solidFill>
                <a:latin typeface="Arial"/>
                <a:cs typeface="Arial"/>
              </a:rPr>
              <a:t>isolated </a:t>
            </a:r>
            <a:r>
              <a:rPr sz="2067" spc="47" dirty="0">
                <a:solidFill>
                  <a:srgbClr val="317E53"/>
                </a:solidFill>
                <a:latin typeface="Arial"/>
                <a:cs typeface="Arial"/>
              </a:rPr>
              <a:t>mountainous</a:t>
            </a:r>
            <a:r>
              <a:rPr sz="2067" spc="10" dirty="0">
                <a:solidFill>
                  <a:srgbClr val="317E53"/>
                </a:solidFill>
                <a:latin typeface="Arial"/>
                <a:cs typeface="Arial"/>
              </a:rPr>
              <a:t> </a:t>
            </a:r>
            <a:r>
              <a:rPr sz="2067" spc="-13" dirty="0">
                <a:solidFill>
                  <a:srgbClr val="317E53"/>
                </a:solidFill>
                <a:latin typeface="Arial"/>
                <a:cs typeface="Arial"/>
              </a:rPr>
              <a:t>rural area</a:t>
            </a:r>
            <a:endParaRPr sz="2067">
              <a:latin typeface="Arial"/>
              <a:cs typeface="Arial"/>
            </a:endParaRPr>
          </a:p>
        </p:txBody>
      </p:sp>
      <p:sp>
        <p:nvSpPr>
          <p:cNvPr id="12" name="object 12"/>
          <p:cNvSpPr/>
          <p:nvPr/>
        </p:nvSpPr>
        <p:spPr>
          <a:xfrm>
            <a:off x="6422431" y="4192664"/>
            <a:ext cx="60960" cy="11853"/>
          </a:xfrm>
          <a:custGeom>
            <a:avLst/>
            <a:gdLst/>
            <a:ahLst/>
            <a:cxnLst/>
            <a:rect l="l" t="t" r="r" b="b"/>
            <a:pathLst>
              <a:path w="91440" h="17779">
                <a:moveTo>
                  <a:pt x="90837" y="0"/>
                </a:moveTo>
                <a:lnTo>
                  <a:pt x="89583" y="430"/>
                </a:lnTo>
              </a:path>
              <a:path w="91440" h="17779">
                <a:moveTo>
                  <a:pt x="60401" y="7479"/>
                </a:moveTo>
                <a:lnTo>
                  <a:pt x="45522" y="11073"/>
                </a:lnTo>
              </a:path>
              <a:path w="91440" h="17779">
                <a:moveTo>
                  <a:pt x="2750" y="17213"/>
                </a:moveTo>
                <a:lnTo>
                  <a:pt x="0" y="17608"/>
                </a:lnTo>
              </a:path>
            </a:pathLst>
          </a:custGeom>
          <a:ln w="95249">
            <a:solidFill>
              <a:srgbClr val="FD873F"/>
            </a:solidFill>
          </a:ln>
        </p:spPr>
        <p:txBody>
          <a:bodyPr wrap="square" lIns="0" tIns="0" rIns="0" bIns="0" rtlCol="0"/>
          <a:lstStyle/>
          <a:p>
            <a:endParaRPr sz="1200"/>
          </a:p>
        </p:txBody>
      </p:sp>
      <p:sp>
        <p:nvSpPr>
          <p:cNvPr id="13" name="object 13"/>
          <p:cNvSpPr/>
          <p:nvPr/>
        </p:nvSpPr>
        <p:spPr>
          <a:xfrm>
            <a:off x="3855671" y="2790133"/>
            <a:ext cx="2694093" cy="1416050"/>
          </a:xfrm>
          <a:custGeom>
            <a:avLst/>
            <a:gdLst/>
            <a:ahLst/>
            <a:cxnLst/>
            <a:rect l="l" t="t" r="r" b="b"/>
            <a:pathLst>
              <a:path w="4041140" h="2124075">
                <a:moveTo>
                  <a:pt x="485748" y="0"/>
                </a:moveTo>
                <a:lnTo>
                  <a:pt x="3803359" y="0"/>
                </a:lnTo>
                <a:lnTo>
                  <a:pt x="3850139" y="2223"/>
                </a:lnTo>
                <a:lnTo>
                  <a:pt x="3895662" y="8758"/>
                </a:lnTo>
                <a:lnTo>
                  <a:pt x="3939723" y="19401"/>
                </a:lnTo>
                <a:lnTo>
                  <a:pt x="3982119" y="33949"/>
                </a:lnTo>
                <a:lnTo>
                  <a:pt x="4022646" y="52197"/>
                </a:lnTo>
                <a:lnTo>
                  <a:pt x="4040898" y="62519"/>
                </a:lnTo>
              </a:path>
              <a:path w="4041140" h="2124075">
                <a:moveTo>
                  <a:pt x="485748" y="2123628"/>
                </a:moveTo>
                <a:lnTo>
                  <a:pt x="438968" y="2121404"/>
                </a:lnTo>
                <a:lnTo>
                  <a:pt x="393445" y="2114869"/>
                </a:lnTo>
                <a:lnTo>
                  <a:pt x="349384" y="2104226"/>
                </a:lnTo>
                <a:lnTo>
                  <a:pt x="306988" y="2089678"/>
                </a:lnTo>
                <a:lnTo>
                  <a:pt x="266461" y="2071430"/>
                </a:lnTo>
                <a:lnTo>
                  <a:pt x="228006" y="2049684"/>
                </a:lnTo>
                <a:lnTo>
                  <a:pt x="191828" y="2024645"/>
                </a:lnTo>
                <a:lnTo>
                  <a:pt x="158128" y="1996515"/>
                </a:lnTo>
                <a:lnTo>
                  <a:pt x="127112" y="1965499"/>
                </a:lnTo>
                <a:lnTo>
                  <a:pt x="98982" y="1931800"/>
                </a:lnTo>
                <a:lnTo>
                  <a:pt x="73943" y="1895621"/>
                </a:lnTo>
                <a:lnTo>
                  <a:pt x="52197" y="1857167"/>
                </a:lnTo>
                <a:lnTo>
                  <a:pt x="33949" y="1816640"/>
                </a:lnTo>
                <a:lnTo>
                  <a:pt x="19401" y="1774244"/>
                </a:lnTo>
                <a:lnTo>
                  <a:pt x="8758" y="1730183"/>
                </a:lnTo>
                <a:lnTo>
                  <a:pt x="2223" y="1684660"/>
                </a:lnTo>
                <a:lnTo>
                  <a:pt x="0" y="1637879"/>
                </a:lnTo>
                <a:lnTo>
                  <a:pt x="0" y="485748"/>
                </a:lnTo>
                <a:lnTo>
                  <a:pt x="2223" y="438968"/>
                </a:lnTo>
                <a:lnTo>
                  <a:pt x="8758" y="393445"/>
                </a:lnTo>
                <a:lnTo>
                  <a:pt x="19401" y="349384"/>
                </a:lnTo>
                <a:lnTo>
                  <a:pt x="33949" y="306988"/>
                </a:lnTo>
                <a:lnTo>
                  <a:pt x="52197" y="266461"/>
                </a:lnTo>
                <a:lnTo>
                  <a:pt x="73943" y="228006"/>
                </a:lnTo>
                <a:lnTo>
                  <a:pt x="98982" y="191828"/>
                </a:lnTo>
                <a:lnTo>
                  <a:pt x="127112" y="158128"/>
                </a:lnTo>
                <a:lnTo>
                  <a:pt x="158128" y="127112"/>
                </a:lnTo>
                <a:lnTo>
                  <a:pt x="191828" y="98982"/>
                </a:lnTo>
                <a:lnTo>
                  <a:pt x="228006" y="73943"/>
                </a:lnTo>
                <a:lnTo>
                  <a:pt x="266461" y="52197"/>
                </a:lnTo>
                <a:lnTo>
                  <a:pt x="306988" y="33949"/>
                </a:lnTo>
                <a:lnTo>
                  <a:pt x="349384" y="19401"/>
                </a:lnTo>
                <a:lnTo>
                  <a:pt x="393445" y="8758"/>
                </a:lnTo>
                <a:lnTo>
                  <a:pt x="438968" y="2223"/>
                </a:lnTo>
                <a:lnTo>
                  <a:pt x="485748" y="0"/>
                </a:lnTo>
              </a:path>
            </a:pathLst>
          </a:custGeom>
          <a:ln w="95249">
            <a:solidFill>
              <a:srgbClr val="FD873F"/>
            </a:solidFill>
          </a:ln>
        </p:spPr>
        <p:txBody>
          <a:bodyPr wrap="square" lIns="0" tIns="0" rIns="0" bIns="0" rtlCol="0"/>
          <a:lstStyle/>
          <a:p>
            <a:endParaRPr sz="1200"/>
          </a:p>
        </p:txBody>
      </p:sp>
      <p:sp>
        <p:nvSpPr>
          <p:cNvPr id="14" name="object 14"/>
          <p:cNvSpPr txBox="1"/>
          <p:nvPr/>
        </p:nvSpPr>
        <p:spPr>
          <a:xfrm>
            <a:off x="4383973" y="2866759"/>
            <a:ext cx="1802977" cy="1144031"/>
          </a:xfrm>
          <a:prstGeom prst="rect">
            <a:avLst/>
          </a:prstGeom>
        </p:spPr>
        <p:txBody>
          <a:bodyPr vert="horz" wrap="square" lIns="0" tIns="7620" rIns="0" bIns="0" rtlCol="0">
            <a:spAutoFit/>
          </a:bodyPr>
          <a:lstStyle/>
          <a:p>
            <a:pPr marL="8044" marR="3387" algn="ctr">
              <a:lnSpc>
                <a:spcPct val="123000"/>
              </a:lnSpc>
              <a:spcBef>
                <a:spcPts val="60"/>
              </a:spcBef>
            </a:pPr>
            <a:r>
              <a:rPr sz="2067" spc="43" dirty="0">
                <a:solidFill>
                  <a:srgbClr val="317E53"/>
                </a:solidFill>
                <a:latin typeface="Arial"/>
                <a:cs typeface="Arial"/>
              </a:rPr>
              <a:t>plots</a:t>
            </a:r>
            <a:r>
              <a:rPr sz="1833" spc="43" dirty="0">
                <a:solidFill>
                  <a:srgbClr val="317E53"/>
                </a:solidFill>
                <a:latin typeface="Arial"/>
                <a:cs typeface="Arial"/>
              </a:rPr>
              <a:t>/</a:t>
            </a:r>
            <a:r>
              <a:rPr sz="2067" spc="43" dirty="0">
                <a:solidFill>
                  <a:srgbClr val="317E53"/>
                </a:solidFill>
                <a:latin typeface="Arial"/>
                <a:cs typeface="Arial"/>
              </a:rPr>
              <a:t>practices </a:t>
            </a:r>
            <a:r>
              <a:rPr sz="2067" spc="50" dirty="0">
                <a:solidFill>
                  <a:srgbClr val="317E53"/>
                </a:solidFill>
                <a:latin typeface="Arial"/>
                <a:cs typeface="Arial"/>
              </a:rPr>
              <a:t>unsuited</a:t>
            </a:r>
            <a:r>
              <a:rPr sz="2067" spc="13" dirty="0">
                <a:solidFill>
                  <a:srgbClr val="317E53"/>
                </a:solidFill>
                <a:latin typeface="Arial"/>
                <a:cs typeface="Arial"/>
              </a:rPr>
              <a:t> </a:t>
            </a:r>
            <a:r>
              <a:rPr sz="2067" spc="67" dirty="0">
                <a:solidFill>
                  <a:srgbClr val="317E53"/>
                </a:solidFill>
                <a:latin typeface="Arial"/>
                <a:cs typeface="Arial"/>
              </a:rPr>
              <a:t>to </a:t>
            </a:r>
            <a:r>
              <a:rPr sz="2067" spc="33" dirty="0">
                <a:solidFill>
                  <a:srgbClr val="317E53"/>
                </a:solidFill>
                <a:latin typeface="Arial"/>
                <a:cs typeface="Arial"/>
              </a:rPr>
              <a:t>mechanisation</a:t>
            </a:r>
            <a:endParaRPr sz="2067">
              <a:latin typeface="Arial"/>
              <a:cs typeface="Arial"/>
            </a:endParaRPr>
          </a:p>
        </p:txBody>
      </p:sp>
      <p:sp>
        <p:nvSpPr>
          <p:cNvPr id="15" name="object 15"/>
          <p:cNvSpPr/>
          <p:nvPr/>
        </p:nvSpPr>
        <p:spPr>
          <a:xfrm>
            <a:off x="4829469" y="4433242"/>
            <a:ext cx="287867" cy="928793"/>
          </a:xfrm>
          <a:custGeom>
            <a:avLst/>
            <a:gdLst/>
            <a:ahLst/>
            <a:cxnLst/>
            <a:rect l="l" t="t" r="r" b="b"/>
            <a:pathLst>
              <a:path w="431800" h="1393190">
                <a:moveTo>
                  <a:pt x="314056" y="0"/>
                </a:moveTo>
                <a:lnTo>
                  <a:pt x="357715" y="58485"/>
                </a:lnTo>
                <a:lnTo>
                  <a:pt x="379461" y="96940"/>
                </a:lnTo>
                <a:lnTo>
                  <a:pt x="397710" y="137468"/>
                </a:lnTo>
                <a:lnTo>
                  <a:pt x="412258" y="179864"/>
                </a:lnTo>
                <a:lnTo>
                  <a:pt x="422901" y="223926"/>
                </a:lnTo>
                <a:lnTo>
                  <a:pt x="429436" y="269450"/>
                </a:lnTo>
                <a:lnTo>
                  <a:pt x="431660" y="316232"/>
                </a:lnTo>
                <a:lnTo>
                  <a:pt x="431660" y="910090"/>
                </a:lnTo>
                <a:lnTo>
                  <a:pt x="429436" y="956871"/>
                </a:lnTo>
                <a:lnTo>
                  <a:pt x="422901" y="1002395"/>
                </a:lnTo>
                <a:lnTo>
                  <a:pt x="412258" y="1046457"/>
                </a:lnTo>
                <a:lnTo>
                  <a:pt x="397710" y="1088854"/>
                </a:lnTo>
                <a:lnTo>
                  <a:pt x="379461" y="1129381"/>
                </a:lnTo>
                <a:lnTo>
                  <a:pt x="357715" y="1167837"/>
                </a:lnTo>
                <a:lnTo>
                  <a:pt x="332675" y="1204016"/>
                </a:lnTo>
                <a:lnTo>
                  <a:pt x="304545" y="1237716"/>
                </a:lnTo>
                <a:lnTo>
                  <a:pt x="273528" y="1268733"/>
                </a:lnTo>
                <a:lnTo>
                  <a:pt x="239829" y="1296863"/>
                </a:lnTo>
                <a:lnTo>
                  <a:pt x="203649" y="1321903"/>
                </a:lnTo>
                <a:lnTo>
                  <a:pt x="165194" y="1343649"/>
                </a:lnTo>
                <a:lnTo>
                  <a:pt x="124666" y="1361898"/>
                </a:lnTo>
                <a:lnTo>
                  <a:pt x="82269" y="1376445"/>
                </a:lnTo>
                <a:lnTo>
                  <a:pt x="38208" y="1387089"/>
                </a:lnTo>
                <a:lnTo>
                  <a:pt x="0" y="1392574"/>
                </a:lnTo>
              </a:path>
            </a:pathLst>
          </a:custGeom>
          <a:ln w="95249">
            <a:solidFill>
              <a:srgbClr val="FD873F"/>
            </a:solidFill>
          </a:ln>
        </p:spPr>
        <p:txBody>
          <a:bodyPr wrap="square" lIns="0" tIns="0" rIns="0" bIns="0" rtlCol="0"/>
          <a:lstStyle/>
          <a:p>
            <a:endParaRPr sz="1200"/>
          </a:p>
        </p:txBody>
      </p:sp>
      <p:sp>
        <p:nvSpPr>
          <p:cNvPr id="16" name="object 16"/>
          <p:cNvSpPr/>
          <p:nvPr/>
        </p:nvSpPr>
        <p:spPr>
          <a:xfrm>
            <a:off x="2467626" y="5186163"/>
            <a:ext cx="253153" cy="175683"/>
          </a:xfrm>
          <a:custGeom>
            <a:avLst/>
            <a:gdLst/>
            <a:ahLst/>
            <a:cxnLst/>
            <a:rect l="l" t="t" r="r" b="b"/>
            <a:pathLst>
              <a:path w="379729" h="263525">
                <a:moveTo>
                  <a:pt x="379461" y="263191"/>
                </a:moveTo>
                <a:lnTo>
                  <a:pt x="341253" y="257706"/>
                </a:lnTo>
                <a:lnTo>
                  <a:pt x="297191" y="247063"/>
                </a:lnTo>
                <a:lnTo>
                  <a:pt x="254794" y="232515"/>
                </a:lnTo>
                <a:lnTo>
                  <a:pt x="214267" y="214266"/>
                </a:lnTo>
                <a:lnTo>
                  <a:pt x="175811" y="192520"/>
                </a:lnTo>
                <a:lnTo>
                  <a:pt x="139632" y="167480"/>
                </a:lnTo>
                <a:lnTo>
                  <a:pt x="105932" y="139350"/>
                </a:lnTo>
                <a:lnTo>
                  <a:pt x="74915" y="108334"/>
                </a:lnTo>
                <a:lnTo>
                  <a:pt x="46785" y="74634"/>
                </a:lnTo>
                <a:lnTo>
                  <a:pt x="21745" y="38454"/>
                </a:lnTo>
              </a:path>
              <a:path w="379729" h="263525">
                <a:moveTo>
                  <a:pt x="5222" y="9235"/>
                </a:moveTo>
                <a:lnTo>
                  <a:pt x="0" y="0"/>
                </a:lnTo>
              </a:path>
            </a:pathLst>
          </a:custGeom>
          <a:ln w="95249">
            <a:solidFill>
              <a:srgbClr val="FD873F"/>
            </a:solidFill>
          </a:ln>
        </p:spPr>
        <p:txBody>
          <a:bodyPr wrap="square" lIns="0" tIns="0" rIns="0" bIns="0" rtlCol="0"/>
          <a:lstStyle/>
          <a:p>
            <a:endParaRPr sz="1200"/>
          </a:p>
        </p:txBody>
      </p:sp>
      <p:sp>
        <p:nvSpPr>
          <p:cNvPr id="17" name="object 17"/>
          <p:cNvSpPr txBox="1"/>
          <p:nvPr/>
        </p:nvSpPr>
        <p:spPr>
          <a:xfrm>
            <a:off x="677334" y="4397533"/>
            <a:ext cx="6747510" cy="2104679"/>
          </a:xfrm>
          <a:prstGeom prst="rect">
            <a:avLst/>
          </a:prstGeom>
        </p:spPr>
        <p:txBody>
          <a:bodyPr vert="horz" wrap="square" lIns="0" tIns="7620" rIns="0" bIns="0" rtlCol="0">
            <a:spAutoFit/>
          </a:bodyPr>
          <a:lstStyle/>
          <a:p>
            <a:pPr marL="2204830" marR="2695921" algn="ctr">
              <a:lnSpc>
                <a:spcPct val="123000"/>
              </a:lnSpc>
              <a:spcBef>
                <a:spcPts val="60"/>
              </a:spcBef>
            </a:pPr>
            <a:r>
              <a:rPr sz="2067" spc="43" dirty="0">
                <a:solidFill>
                  <a:srgbClr val="317E53"/>
                </a:solidFill>
                <a:latin typeface="Arial"/>
                <a:cs typeface="Arial"/>
              </a:rPr>
              <a:t>specific</a:t>
            </a:r>
            <a:r>
              <a:rPr sz="2067" spc="-3" dirty="0">
                <a:solidFill>
                  <a:srgbClr val="317E53"/>
                </a:solidFill>
                <a:latin typeface="Arial"/>
                <a:cs typeface="Arial"/>
              </a:rPr>
              <a:t> </a:t>
            </a:r>
            <a:r>
              <a:rPr sz="2067" spc="43" dirty="0">
                <a:solidFill>
                  <a:srgbClr val="317E53"/>
                </a:solidFill>
                <a:latin typeface="Arial"/>
                <a:cs typeface="Arial"/>
              </a:rPr>
              <a:t>culture </a:t>
            </a:r>
            <a:r>
              <a:rPr sz="2067" spc="47" dirty="0">
                <a:solidFill>
                  <a:srgbClr val="317E53"/>
                </a:solidFill>
                <a:latin typeface="Arial"/>
                <a:cs typeface="Arial"/>
              </a:rPr>
              <a:t>little</a:t>
            </a:r>
            <a:r>
              <a:rPr sz="2067" spc="10" dirty="0">
                <a:solidFill>
                  <a:srgbClr val="317E53"/>
                </a:solidFill>
                <a:latin typeface="Arial"/>
                <a:cs typeface="Arial"/>
              </a:rPr>
              <a:t> </a:t>
            </a:r>
            <a:r>
              <a:rPr sz="2067" spc="40" dirty="0">
                <a:solidFill>
                  <a:srgbClr val="317E53"/>
                </a:solidFill>
                <a:latin typeface="Arial"/>
                <a:cs typeface="Arial"/>
              </a:rPr>
              <a:t>millet</a:t>
            </a:r>
            <a:endParaRPr sz="2067">
              <a:latin typeface="Arial"/>
              <a:cs typeface="Arial"/>
            </a:endParaRPr>
          </a:p>
          <a:p>
            <a:pPr>
              <a:lnSpc>
                <a:spcPct val="100000"/>
              </a:lnSpc>
            </a:pPr>
            <a:endParaRPr sz="2067">
              <a:latin typeface="Arial"/>
              <a:cs typeface="Arial"/>
            </a:endParaRPr>
          </a:p>
          <a:p>
            <a:pPr>
              <a:spcBef>
                <a:spcPts val="20"/>
              </a:spcBef>
            </a:pPr>
            <a:endParaRPr sz="1633">
              <a:latin typeface="Arial"/>
              <a:cs typeface="Arial"/>
            </a:endParaRPr>
          </a:p>
          <a:p>
            <a:pPr marL="8467" marR="3387">
              <a:lnSpc>
                <a:spcPct val="123000"/>
              </a:lnSpc>
            </a:pPr>
            <a:r>
              <a:rPr sz="2067" spc="83" dirty="0">
                <a:solidFill>
                  <a:srgbClr val="317E53"/>
                </a:solidFill>
                <a:latin typeface="Arial"/>
                <a:cs typeface="Arial"/>
              </a:rPr>
              <a:t>However,</a:t>
            </a:r>
            <a:r>
              <a:rPr sz="2067" spc="-10" dirty="0">
                <a:solidFill>
                  <a:srgbClr val="317E53"/>
                </a:solidFill>
                <a:latin typeface="Arial"/>
                <a:cs typeface="Arial"/>
              </a:rPr>
              <a:t> </a:t>
            </a:r>
            <a:r>
              <a:rPr sz="2067" spc="140" dirty="0">
                <a:solidFill>
                  <a:srgbClr val="317E53"/>
                </a:solidFill>
                <a:latin typeface="Arial"/>
                <a:cs typeface="Arial"/>
              </a:rPr>
              <a:t>with</a:t>
            </a:r>
            <a:r>
              <a:rPr sz="2067" spc="-10" dirty="0">
                <a:solidFill>
                  <a:srgbClr val="317E53"/>
                </a:solidFill>
                <a:latin typeface="Arial"/>
                <a:cs typeface="Arial"/>
              </a:rPr>
              <a:t> </a:t>
            </a:r>
            <a:r>
              <a:rPr sz="2067" spc="110" dirty="0">
                <a:solidFill>
                  <a:srgbClr val="317E53"/>
                </a:solidFill>
                <a:latin typeface="Arial"/>
                <a:cs typeface="Arial"/>
              </a:rPr>
              <a:t>the</a:t>
            </a:r>
            <a:r>
              <a:rPr sz="2067" spc="-10" dirty="0">
                <a:solidFill>
                  <a:srgbClr val="317E53"/>
                </a:solidFill>
                <a:latin typeface="Arial"/>
                <a:cs typeface="Arial"/>
              </a:rPr>
              <a:t> </a:t>
            </a:r>
            <a:r>
              <a:rPr sz="2067" spc="93" dirty="0">
                <a:solidFill>
                  <a:srgbClr val="317E53"/>
                </a:solidFill>
                <a:latin typeface="Arial"/>
                <a:cs typeface="Arial"/>
              </a:rPr>
              <a:t>start</a:t>
            </a:r>
            <a:r>
              <a:rPr sz="2067" spc="-10" dirty="0">
                <a:solidFill>
                  <a:srgbClr val="317E53"/>
                </a:solidFill>
                <a:latin typeface="Arial"/>
                <a:cs typeface="Arial"/>
              </a:rPr>
              <a:t> </a:t>
            </a:r>
            <a:r>
              <a:rPr sz="2067" spc="120" dirty="0">
                <a:solidFill>
                  <a:srgbClr val="317E53"/>
                </a:solidFill>
                <a:latin typeface="Arial"/>
                <a:cs typeface="Arial"/>
              </a:rPr>
              <a:t>of</a:t>
            </a:r>
            <a:r>
              <a:rPr sz="2067" spc="-10" dirty="0">
                <a:solidFill>
                  <a:srgbClr val="317E53"/>
                </a:solidFill>
                <a:latin typeface="Arial"/>
                <a:cs typeface="Arial"/>
              </a:rPr>
              <a:t> </a:t>
            </a:r>
            <a:r>
              <a:rPr sz="2067" spc="110" dirty="0">
                <a:solidFill>
                  <a:srgbClr val="317E53"/>
                </a:solidFill>
                <a:latin typeface="Arial"/>
                <a:cs typeface="Arial"/>
              </a:rPr>
              <a:t>the</a:t>
            </a:r>
            <a:r>
              <a:rPr sz="2067" spc="-10" dirty="0">
                <a:solidFill>
                  <a:srgbClr val="317E53"/>
                </a:solidFill>
                <a:latin typeface="Arial"/>
                <a:cs typeface="Arial"/>
              </a:rPr>
              <a:t> </a:t>
            </a:r>
            <a:r>
              <a:rPr sz="2067" spc="90" dirty="0">
                <a:solidFill>
                  <a:srgbClr val="317E53"/>
                </a:solidFill>
                <a:latin typeface="Arial"/>
                <a:cs typeface="Arial"/>
              </a:rPr>
              <a:t>international </a:t>
            </a:r>
            <a:r>
              <a:rPr sz="2067" spc="87" dirty="0">
                <a:solidFill>
                  <a:srgbClr val="317E53"/>
                </a:solidFill>
                <a:latin typeface="Arial"/>
                <a:cs typeface="Arial"/>
              </a:rPr>
              <a:t>revaluation</a:t>
            </a:r>
            <a:r>
              <a:rPr sz="2067" spc="-3" dirty="0">
                <a:solidFill>
                  <a:srgbClr val="317E53"/>
                </a:solidFill>
                <a:latin typeface="Arial"/>
                <a:cs typeface="Arial"/>
              </a:rPr>
              <a:t> </a:t>
            </a:r>
            <a:r>
              <a:rPr sz="2067" spc="120" dirty="0">
                <a:solidFill>
                  <a:srgbClr val="317E53"/>
                </a:solidFill>
                <a:latin typeface="Arial"/>
                <a:cs typeface="Arial"/>
              </a:rPr>
              <a:t>of</a:t>
            </a:r>
            <a:r>
              <a:rPr sz="2067" spc="-3" dirty="0">
                <a:solidFill>
                  <a:srgbClr val="317E53"/>
                </a:solidFill>
                <a:latin typeface="Arial"/>
                <a:cs typeface="Arial"/>
              </a:rPr>
              <a:t> </a:t>
            </a:r>
            <a:r>
              <a:rPr sz="2067" spc="76" dirty="0">
                <a:solidFill>
                  <a:srgbClr val="317E53"/>
                </a:solidFill>
                <a:latin typeface="Arial"/>
                <a:cs typeface="Arial"/>
              </a:rPr>
              <a:t>millets,</a:t>
            </a:r>
            <a:r>
              <a:rPr sz="2067" spc="-3" dirty="0">
                <a:solidFill>
                  <a:srgbClr val="317E53"/>
                </a:solidFill>
                <a:latin typeface="Arial"/>
                <a:cs typeface="Arial"/>
              </a:rPr>
              <a:t> </a:t>
            </a:r>
            <a:r>
              <a:rPr sz="2067" spc="123" dirty="0">
                <a:solidFill>
                  <a:srgbClr val="317E53"/>
                </a:solidFill>
                <a:latin typeface="Arial"/>
                <a:cs typeface="Arial"/>
              </a:rPr>
              <a:t>what</a:t>
            </a:r>
            <a:r>
              <a:rPr sz="2067" spc="-3" dirty="0">
                <a:solidFill>
                  <a:srgbClr val="317E53"/>
                </a:solidFill>
                <a:latin typeface="Arial"/>
                <a:cs typeface="Arial"/>
              </a:rPr>
              <a:t> </a:t>
            </a:r>
            <a:r>
              <a:rPr sz="2067" spc="60" dirty="0">
                <a:solidFill>
                  <a:srgbClr val="317E53"/>
                </a:solidFill>
                <a:latin typeface="Arial"/>
                <a:cs typeface="Arial"/>
              </a:rPr>
              <a:t>are</a:t>
            </a:r>
            <a:r>
              <a:rPr sz="2067" spc="-3" dirty="0">
                <a:solidFill>
                  <a:srgbClr val="317E53"/>
                </a:solidFill>
                <a:latin typeface="Arial"/>
                <a:cs typeface="Arial"/>
              </a:rPr>
              <a:t> </a:t>
            </a:r>
            <a:r>
              <a:rPr sz="2067" spc="110" dirty="0">
                <a:solidFill>
                  <a:srgbClr val="317E53"/>
                </a:solidFill>
                <a:latin typeface="Arial"/>
                <a:cs typeface="Arial"/>
              </a:rPr>
              <a:t>the</a:t>
            </a:r>
            <a:r>
              <a:rPr sz="2067" spc="-3" dirty="0">
                <a:solidFill>
                  <a:srgbClr val="317E53"/>
                </a:solidFill>
                <a:latin typeface="Arial"/>
                <a:cs typeface="Arial"/>
              </a:rPr>
              <a:t> </a:t>
            </a:r>
            <a:r>
              <a:rPr sz="2067" spc="76" dirty="0">
                <a:solidFill>
                  <a:srgbClr val="317E53"/>
                </a:solidFill>
                <a:latin typeface="Arial"/>
                <a:cs typeface="Arial"/>
              </a:rPr>
              <a:t>long-</a:t>
            </a:r>
            <a:r>
              <a:rPr sz="2067" spc="113" dirty="0">
                <a:solidFill>
                  <a:srgbClr val="317E53"/>
                </a:solidFill>
                <a:latin typeface="Arial"/>
                <a:cs typeface="Arial"/>
              </a:rPr>
              <a:t>term</a:t>
            </a:r>
            <a:r>
              <a:rPr sz="2067" spc="-3" dirty="0">
                <a:solidFill>
                  <a:srgbClr val="317E53"/>
                </a:solidFill>
                <a:latin typeface="Arial"/>
                <a:cs typeface="Arial"/>
              </a:rPr>
              <a:t> </a:t>
            </a:r>
            <a:r>
              <a:rPr sz="2067" spc="50" dirty="0">
                <a:solidFill>
                  <a:srgbClr val="317E53"/>
                </a:solidFill>
                <a:latin typeface="Arial"/>
                <a:cs typeface="Arial"/>
              </a:rPr>
              <a:t>effects?</a:t>
            </a:r>
            <a:endParaRPr sz="2067">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96809" y="159265"/>
            <a:ext cx="7911253" cy="5961380"/>
            <a:chOff x="2995213" y="238898"/>
            <a:chExt cx="11866880" cy="8942070"/>
          </a:xfrm>
        </p:grpSpPr>
        <p:pic>
          <p:nvPicPr>
            <p:cNvPr id="3" name="object 3"/>
            <p:cNvPicPr/>
            <p:nvPr/>
          </p:nvPicPr>
          <p:blipFill>
            <a:blip r:embed="rId2" cstate="print"/>
            <a:stretch>
              <a:fillRect/>
            </a:stretch>
          </p:blipFill>
          <p:spPr>
            <a:xfrm>
              <a:off x="3139993" y="383678"/>
              <a:ext cx="11576988" cy="8652097"/>
            </a:xfrm>
            <a:prstGeom prst="rect">
              <a:avLst/>
            </a:prstGeom>
          </p:spPr>
        </p:pic>
        <p:sp>
          <p:nvSpPr>
            <p:cNvPr id="4" name="object 4"/>
            <p:cNvSpPr/>
            <p:nvPr/>
          </p:nvSpPr>
          <p:spPr>
            <a:xfrm>
              <a:off x="3128563" y="372248"/>
              <a:ext cx="11600180" cy="8675370"/>
            </a:xfrm>
            <a:custGeom>
              <a:avLst/>
              <a:gdLst/>
              <a:ahLst/>
              <a:cxnLst/>
              <a:rect l="l" t="t" r="r" b="b"/>
              <a:pathLst>
                <a:path w="11600180" h="8675370">
                  <a:moveTo>
                    <a:pt x="0" y="0"/>
                  </a:moveTo>
                  <a:lnTo>
                    <a:pt x="0" y="8674893"/>
                  </a:lnTo>
                  <a:lnTo>
                    <a:pt x="11599812" y="8674893"/>
                  </a:lnTo>
                  <a:lnTo>
                    <a:pt x="11599812" y="0"/>
                  </a:lnTo>
                  <a:lnTo>
                    <a:pt x="0" y="0"/>
                  </a:lnTo>
                </a:path>
              </a:pathLst>
            </a:custGeom>
            <a:ln w="266699">
              <a:solidFill>
                <a:srgbClr val="FF904D"/>
              </a:solidFill>
            </a:ln>
          </p:spPr>
          <p:txBody>
            <a:bodyPr wrap="square" lIns="0" tIns="0" rIns="0" bIns="0" rtlCol="0"/>
            <a:lstStyle/>
            <a:p>
              <a:endParaRPr sz="1200"/>
            </a:p>
          </p:txBody>
        </p:sp>
      </p:grpSp>
      <p:sp>
        <p:nvSpPr>
          <p:cNvPr id="5" name="object 5"/>
          <p:cNvSpPr txBox="1"/>
          <p:nvPr/>
        </p:nvSpPr>
        <p:spPr>
          <a:xfrm>
            <a:off x="5027779" y="6232475"/>
            <a:ext cx="2219113" cy="468569"/>
          </a:xfrm>
          <a:prstGeom prst="rect">
            <a:avLst/>
          </a:prstGeom>
        </p:spPr>
        <p:txBody>
          <a:bodyPr vert="horz" wrap="square" lIns="0" tIns="11853" rIns="0" bIns="0" rtlCol="0">
            <a:spAutoFit/>
          </a:bodyPr>
          <a:lstStyle/>
          <a:p>
            <a:pPr marL="8467">
              <a:spcBef>
                <a:spcPts val="93"/>
              </a:spcBef>
              <a:tabLst>
                <a:tab pos="2107882" algn="l"/>
              </a:tabLst>
            </a:pPr>
            <a:r>
              <a:rPr sz="2967" spc="113" dirty="0">
                <a:solidFill>
                  <a:srgbClr val="FF904D"/>
                </a:solidFill>
                <a:latin typeface="Arial"/>
                <a:cs typeface="Arial"/>
              </a:rPr>
              <a:t>Thank</a:t>
            </a:r>
            <a:r>
              <a:rPr sz="2967" spc="-10" dirty="0">
                <a:solidFill>
                  <a:srgbClr val="FF904D"/>
                </a:solidFill>
                <a:latin typeface="Arial"/>
                <a:cs typeface="Arial"/>
              </a:rPr>
              <a:t> </a:t>
            </a:r>
            <a:r>
              <a:rPr sz="2967" spc="123" dirty="0">
                <a:solidFill>
                  <a:srgbClr val="FF904D"/>
                </a:solidFill>
                <a:latin typeface="Arial"/>
                <a:cs typeface="Arial"/>
              </a:rPr>
              <a:t>you</a:t>
            </a:r>
            <a:r>
              <a:rPr sz="2967" dirty="0">
                <a:solidFill>
                  <a:srgbClr val="FF904D"/>
                </a:solidFill>
                <a:latin typeface="Arial"/>
                <a:cs typeface="Arial"/>
              </a:rPr>
              <a:t>	</a:t>
            </a:r>
            <a:r>
              <a:rPr sz="2967" spc="-33" dirty="0">
                <a:solidFill>
                  <a:srgbClr val="FF904D"/>
                </a:solidFill>
                <a:latin typeface="Arial"/>
                <a:cs typeface="Arial"/>
              </a:rPr>
              <a:t>!</a:t>
            </a:r>
            <a:endParaRPr sz="2967">
              <a:latin typeface="Arial"/>
              <a:cs typeface="Arial"/>
            </a:endParaRPr>
          </a:p>
        </p:txBody>
      </p:sp>
      <p:sp>
        <p:nvSpPr>
          <p:cNvPr id="6" name="object 6"/>
          <p:cNvSpPr txBox="1"/>
          <p:nvPr/>
        </p:nvSpPr>
        <p:spPr>
          <a:xfrm>
            <a:off x="5185122" y="6084480"/>
            <a:ext cx="1821603" cy="134652"/>
          </a:xfrm>
          <a:prstGeom prst="rect">
            <a:avLst/>
          </a:prstGeom>
        </p:spPr>
        <p:txBody>
          <a:bodyPr vert="horz" wrap="square" lIns="0" tIns="11430" rIns="0" bIns="0" rtlCol="0">
            <a:spAutoFit/>
          </a:bodyPr>
          <a:lstStyle/>
          <a:p>
            <a:pPr marL="8467">
              <a:spcBef>
                <a:spcPts val="90"/>
              </a:spcBef>
            </a:pPr>
            <a:r>
              <a:rPr sz="800" spc="40" dirty="0">
                <a:solidFill>
                  <a:srgbClr val="FFFFFF"/>
                </a:solidFill>
                <a:latin typeface="Arial"/>
                <a:cs typeface="Arial"/>
              </a:rPr>
              <a:t>Jawadhu</a:t>
            </a:r>
            <a:r>
              <a:rPr sz="800" spc="17" dirty="0">
                <a:solidFill>
                  <a:srgbClr val="FFFFFF"/>
                </a:solidFill>
                <a:latin typeface="Arial"/>
                <a:cs typeface="Arial"/>
              </a:rPr>
              <a:t> </a:t>
            </a:r>
            <a:r>
              <a:rPr sz="800" spc="37" dirty="0">
                <a:solidFill>
                  <a:srgbClr val="FFFFFF"/>
                </a:solidFill>
                <a:latin typeface="Arial"/>
                <a:cs typeface="Arial"/>
              </a:rPr>
              <a:t>Hills</a:t>
            </a:r>
            <a:r>
              <a:rPr sz="800" spc="263" dirty="0">
                <a:solidFill>
                  <a:srgbClr val="FFFFFF"/>
                </a:solidFill>
                <a:latin typeface="Arial"/>
                <a:cs typeface="Arial"/>
              </a:rPr>
              <a:t> </a:t>
            </a:r>
            <a:r>
              <a:rPr sz="733" spc="127" dirty="0">
                <a:solidFill>
                  <a:srgbClr val="FFFFFF"/>
                </a:solidFill>
                <a:latin typeface="Arial"/>
                <a:cs typeface="Arial"/>
              </a:rPr>
              <a:t>©</a:t>
            </a:r>
            <a:r>
              <a:rPr sz="733" spc="283" dirty="0">
                <a:solidFill>
                  <a:srgbClr val="FFFFFF"/>
                </a:solidFill>
                <a:latin typeface="Arial"/>
                <a:cs typeface="Arial"/>
              </a:rPr>
              <a:t> </a:t>
            </a:r>
            <a:r>
              <a:rPr sz="800" dirty="0">
                <a:solidFill>
                  <a:srgbClr val="FFFFFF"/>
                </a:solidFill>
                <a:latin typeface="Arial"/>
                <a:cs typeface="Arial"/>
              </a:rPr>
              <a:t>Rigal,</a:t>
            </a:r>
            <a:r>
              <a:rPr sz="800" spc="20" dirty="0">
                <a:solidFill>
                  <a:srgbClr val="FFFFFF"/>
                </a:solidFill>
                <a:latin typeface="Arial"/>
                <a:cs typeface="Arial"/>
              </a:rPr>
              <a:t> </a:t>
            </a:r>
            <a:r>
              <a:rPr sz="800" spc="40" dirty="0">
                <a:solidFill>
                  <a:srgbClr val="FFFFFF"/>
                </a:solidFill>
                <a:latin typeface="Arial"/>
                <a:cs typeface="Arial"/>
              </a:rPr>
              <a:t>March</a:t>
            </a:r>
            <a:r>
              <a:rPr sz="800" spc="20" dirty="0">
                <a:solidFill>
                  <a:srgbClr val="FFFFFF"/>
                </a:solidFill>
                <a:latin typeface="Arial"/>
                <a:cs typeface="Arial"/>
              </a:rPr>
              <a:t> </a:t>
            </a:r>
            <a:r>
              <a:rPr sz="800" spc="57" dirty="0">
                <a:solidFill>
                  <a:srgbClr val="FFFFFF"/>
                </a:solidFill>
                <a:latin typeface="Arial"/>
                <a:cs typeface="Arial"/>
              </a:rPr>
              <a:t>2023</a:t>
            </a:r>
            <a:endParaRPr sz="800">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61812" y="2267601"/>
            <a:ext cx="2200486" cy="12700"/>
          </a:xfrm>
          <a:custGeom>
            <a:avLst/>
            <a:gdLst/>
            <a:ahLst/>
            <a:cxnLst/>
            <a:rect l="l" t="t" r="r" b="b"/>
            <a:pathLst>
              <a:path w="3300729" h="19050">
                <a:moveTo>
                  <a:pt x="3300666" y="0"/>
                </a:moveTo>
                <a:lnTo>
                  <a:pt x="1453769" y="0"/>
                </a:lnTo>
                <a:lnTo>
                  <a:pt x="0" y="0"/>
                </a:lnTo>
                <a:lnTo>
                  <a:pt x="0" y="19050"/>
                </a:lnTo>
                <a:lnTo>
                  <a:pt x="1453769" y="19050"/>
                </a:lnTo>
                <a:lnTo>
                  <a:pt x="3300666" y="19050"/>
                </a:lnTo>
                <a:lnTo>
                  <a:pt x="3300666" y="0"/>
                </a:lnTo>
                <a:close/>
              </a:path>
            </a:pathLst>
          </a:custGeom>
          <a:solidFill>
            <a:srgbClr val="245B3C"/>
          </a:solidFill>
        </p:spPr>
        <p:txBody>
          <a:bodyPr wrap="square" lIns="0" tIns="0" rIns="0" bIns="0" rtlCol="0"/>
          <a:lstStyle/>
          <a:p>
            <a:endParaRPr sz="1200"/>
          </a:p>
        </p:txBody>
      </p:sp>
      <p:sp>
        <p:nvSpPr>
          <p:cNvPr id="3" name="object 3"/>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4" name="object 4"/>
          <p:cNvSpPr txBox="1">
            <a:spLocks noGrp="1"/>
          </p:cNvSpPr>
          <p:nvPr>
            <p:ph type="title"/>
          </p:nvPr>
        </p:nvSpPr>
        <p:spPr>
          <a:xfrm>
            <a:off x="558800" y="-20388"/>
            <a:ext cx="7010400" cy="1411319"/>
          </a:xfrm>
          <a:prstGeom prst="rect">
            <a:avLst/>
          </a:prstGeom>
        </p:spPr>
        <p:txBody>
          <a:bodyPr vert="horz" wrap="square" lIns="0" tIns="56550" rIns="0" bIns="0" rtlCol="0" anchor="ctr">
            <a:spAutoFit/>
          </a:bodyPr>
          <a:lstStyle/>
          <a:p>
            <a:pPr marL="5305902">
              <a:lnSpc>
                <a:spcPct val="100000"/>
              </a:lnSpc>
              <a:spcBef>
                <a:spcPts val="83"/>
              </a:spcBef>
            </a:pPr>
            <a:r>
              <a:rPr spc="63" dirty="0"/>
              <a:t>Sources</a:t>
            </a:r>
          </a:p>
        </p:txBody>
      </p:sp>
      <p:sp>
        <p:nvSpPr>
          <p:cNvPr id="5" name="object 5"/>
          <p:cNvSpPr txBox="1"/>
          <p:nvPr/>
        </p:nvSpPr>
        <p:spPr>
          <a:xfrm>
            <a:off x="370119" y="1359005"/>
            <a:ext cx="11452860" cy="1826141"/>
          </a:xfrm>
          <a:prstGeom prst="rect">
            <a:avLst/>
          </a:prstGeom>
        </p:spPr>
        <p:txBody>
          <a:bodyPr vert="horz" wrap="square" lIns="0" tIns="10160" rIns="0" bIns="0" rtlCol="0">
            <a:spAutoFit/>
          </a:bodyPr>
          <a:lstStyle/>
          <a:p>
            <a:pPr marL="8467">
              <a:spcBef>
                <a:spcPts val="80"/>
              </a:spcBef>
            </a:pPr>
            <a:r>
              <a:rPr sz="1000" spc="-7" dirty="0">
                <a:solidFill>
                  <a:srgbClr val="245B3C"/>
                </a:solidFill>
                <a:latin typeface="Arial"/>
                <a:cs typeface="Arial"/>
              </a:rPr>
              <a:t>ATEK</a:t>
            </a:r>
            <a:r>
              <a:rPr sz="1000" spc="87" dirty="0">
                <a:solidFill>
                  <a:srgbClr val="245B3C"/>
                </a:solidFill>
                <a:latin typeface="Arial"/>
                <a:cs typeface="Arial"/>
              </a:rPr>
              <a:t> </a:t>
            </a:r>
            <a:r>
              <a:rPr sz="1000" dirty="0">
                <a:solidFill>
                  <a:srgbClr val="245B3C"/>
                </a:solidFill>
                <a:latin typeface="Arial"/>
                <a:cs typeface="Arial"/>
              </a:rPr>
              <a:t>N.,</a:t>
            </a:r>
            <a:r>
              <a:rPr sz="1000" spc="87" dirty="0">
                <a:solidFill>
                  <a:srgbClr val="245B3C"/>
                </a:solidFill>
                <a:latin typeface="Arial"/>
                <a:cs typeface="Arial"/>
              </a:rPr>
              <a:t> </a:t>
            </a:r>
            <a:r>
              <a:rPr sz="1000" spc="40" dirty="0">
                <a:solidFill>
                  <a:srgbClr val="245B3C"/>
                </a:solidFill>
                <a:latin typeface="Arial"/>
                <a:cs typeface="Arial"/>
              </a:rPr>
              <a:t>2023,</a:t>
            </a:r>
            <a:r>
              <a:rPr sz="1000" spc="87" dirty="0">
                <a:solidFill>
                  <a:srgbClr val="245B3C"/>
                </a:solidFill>
                <a:latin typeface="Arial"/>
                <a:cs typeface="Arial"/>
              </a:rPr>
              <a:t> </a:t>
            </a:r>
            <a:r>
              <a:rPr sz="1000" dirty="0">
                <a:solidFill>
                  <a:srgbClr val="245B3C"/>
                </a:solidFill>
                <a:latin typeface="Arial"/>
                <a:cs typeface="Arial"/>
              </a:rPr>
              <a:t>Anticiper</a:t>
            </a:r>
            <a:r>
              <a:rPr sz="1000" spc="87" dirty="0">
                <a:solidFill>
                  <a:srgbClr val="245B3C"/>
                </a:solidFill>
                <a:latin typeface="Arial"/>
                <a:cs typeface="Arial"/>
              </a:rPr>
              <a:t> </a:t>
            </a:r>
            <a:r>
              <a:rPr sz="1000" dirty="0">
                <a:solidFill>
                  <a:srgbClr val="245B3C"/>
                </a:solidFill>
                <a:latin typeface="Arial"/>
                <a:cs typeface="Arial"/>
              </a:rPr>
              <a:t>le</a:t>
            </a:r>
            <a:r>
              <a:rPr sz="1000" spc="87" dirty="0">
                <a:solidFill>
                  <a:srgbClr val="245B3C"/>
                </a:solidFill>
                <a:latin typeface="Arial"/>
                <a:cs typeface="Arial"/>
              </a:rPr>
              <a:t> </a:t>
            </a:r>
            <a:r>
              <a:rPr sz="1000" dirty="0">
                <a:solidFill>
                  <a:srgbClr val="245B3C"/>
                </a:solidFill>
                <a:latin typeface="Arial"/>
                <a:cs typeface="Arial"/>
              </a:rPr>
              <a:t>changement</a:t>
            </a:r>
            <a:r>
              <a:rPr sz="1000" spc="87" dirty="0">
                <a:solidFill>
                  <a:srgbClr val="245B3C"/>
                </a:solidFill>
                <a:latin typeface="Arial"/>
                <a:cs typeface="Arial"/>
              </a:rPr>
              <a:t> </a:t>
            </a:r>
            <a:r>
              <a:rPr sz="1000" dirty="0">
                <a:solidFill>
                  <a:srgbClr val="245B3C"/>
                </a:solidFill>
                <a:latin typeface="Arial"/>
                <a:cs typeface="Arial"/>
              </a:rPr>
              <a:t>climatique</a:t>
            </a:r>
            <a:r>
              <a:rPr sz="1000" spc="87" dirty="0">
                <a:solidFill>
                  <a:srgbClr val="245B3C"/>
                </a:solidFill>
                <a:latin typeface="Arial"/>
                <a:cs typeface="Arial"/>
              </a:rPr>
              <a:t> </a:t>
            </a:r>
            <a:r>
              <a:rPr sz="1000" dirty="0">
                <a:solidFill>
                  <a:srgbClr val="245B3C"/>
                </a:solidFill>
                <a:latin typeface="Arial"/>
                <a:cs typeface="Arial"/>
              </a:rPr>
              <a:t>dans</a:t>
            </a:r>
            <a:r>
              <a:rPr sz="1000" spc="87" dirty="0">
                <a:solidFill>
                  <a:srgbClr val="245B3C"/>
                </a:solidFill>
                <a:latin typeface="Arial"/>
                <a:cs typeface="Arial"/>
              </a:rPr>
              <a:t> </a:t>
            </a:r>
            <a:r>
              <a:rPr sz="1000" dirty="0">
                <a:solidFill>
                  <a:srgbClr val="245B3C"/>
                </a:solidFill>
                <a:latin typeface="Arial"/>
                <a:cs typeface="Arial"/>
              </a:rPr>
              <a:t>les</a:t>
            </a:r>
            <a:r>
              <a:rPr sz="1000" spc="87" dirty="0">
                <a:solidFill>
                  <a:srgbClr val="245B3C"/>
                </a:solidFill>
                <a:latin typeface="Arial"/>
                <a:cs typeface="Arial"/>
              </a:rPr>
              <a:t> </a:t>
            </a:r>
            <a:r>
              <a:rPr sz="1000" dirty="0">
                <a:solidFill>
                  <a:srgbClr val="245B3C"/>
                </a:solidFill>
                <a:latin typeface="Arial"/>
                <a:cs typeface="Arial"/>
              </a:rPr>
              <a:t>Jawadhu</a:t>
            </a:r>
            <a:r>
              <a:rPr sz="1000" spc="87" dirty="0">
                <a:solidFill>
                  <a:srgbClr val="245B3C"/>
                </a:solidFill>
                <a:latin typeface="Arial"/>
                <a:cs typeface="Arial"/>
              </a:rPr>
              <a:t> </a:t>
            </a:r>
            <a:r>
              <a:rPr sz="1000" dirty="0">
                <a:solidFill>
                  <a:srgbClr val="245B3C"/>
                </a:solidFill>
                <a:latin typeface="Arial"/>
                <a:cs typeface="Arial"/>
              </a:rPr>
              <a:t>Hills</a:t>
            </a:r>
            <a:r>
              <a:rPr sz="1000" spc="87" dirty="0">
                <a:solidFill>
                  <a:srgbClr val="245B3C"/>
                </a:solidFill>
                <a:latin typeface="Arial"/>
                <a:cs typeface="Arial"/>
              </a:rPr>
              <a:t> </a:t>
            </a:r>
            <a:r>
              <a:rPr sz="1000" dirty="0">
                <a:solidFill>
                  <a:srgbClr val="245B3C"/>
                </a:solidFill>
                <a:latin typeface="Arial"/>
                <a:cs typeface="Arial"/>
              </a:rPr>
              <a:t>(Tamil</a:t>
            </a:r>
            <a:r>
              <a:rPr sz="1000" spc="87" dirty="0">
                <a:solidFill>
                  <a:srgbClr val="245B3C"/>
                </a:solidFill>
                <a:latin typeface="Arial"/>
                <a:cs typeface="Arial"/>
              </a:rPr>
              <a:t> </a:t>
            </a:r>
            <a:r>
              <a:rPr sz="1000" dirty="0">
                <a:solidFill>
                  <a:srgbClr val="245B3C"/>
                </a:solidFill>
                <a:latin typeface="Arial"/>
                <a:cs typeface="Arial"/>
              </a:rPr>
              <a:t>Nadu,</a:t>
            </a:r>
            <a:r>
              <a:rPr sz="1000" spc="87" dirty="0">
                <a:solidFill>
                  <a:srgbClr val="245B3C"/>
                </a:solidFill>
                <a:latin typeface="Arial"/>
                <a:cs typeface="Arial"/>
              </a:rPr>
              <a:t> </a:t>
            </a:r>
            <a:r>
              <a:rPr sz="1000" dirty="0">
                <a:solidFill>
                  <a:srgbClr val="245B3C"/>
                </a:solidFill>
                <a:latin typeface="Arial"/>
                <a:cs typeface="Arial"/>
              </a:rPr>
              <a:t>Inde)</a:t>
            </a:r>
            <a:r>
              <a:rPr sz="1000" spc="90" dirty="0">
                <a:solidFill>
                  <a:srgbClr val="245B3C"/>
                </a:solidFill>
                <a:latin typeface="Arial"/>
                <a:cs typeface="Arial"/>
              </a:rPr>
              <a:t> </a:t>
            </a:r>
            <a:r>
              <a:rPr sz="1000" dirty="0">
                <a:solidFill>
                  <a:srgbClr val="245B3C"/>
                </a:solidFill>
                <a:latin typeface="Arial"/>
                <a:cs typeface="Arial"/>
              </a:rPr>
              <a:t>:</a:t>
            </a:r>
            <a:r>
              <a:rPr sz="1000" spc="87" dirty="0">
                <a:solidFill>
                  <a:srgbClr val="245B3C"/>
                </a:solidFill>
                <a:latin typeface="Arial"/>
                <a:cs typeface="Arial"/>
              </a:rPr>
              <a:t> </a:t>
            </a:r>
            <a:r>
              <a:rPr sz="1000" dirty="0">
                <a:solidFill>
                  <a:srgbClr val="245B3C"/>
                </a:solidFill>
                <a:latin typeface="Arial"/>
                <a:cs typeface="Arial"/>
              </a:rPr>
              <a:t>entre</a:t>
            </a:r>
            <a:r>
              <a:rPr sz="1000" spc="87" dirty="0">
                <a:solidFill>
                  <a:srgbClr val="245B3C"/>
                </a:solidFill>
                <a:latin typeface="Arial"/>
                <a:cs typeface="Arial"/>
              </a:rPr>
              <a:t> </a:t>
            </a:r>
            <a:r>
              <a:rPr sz="1000" spc="30" dirty="0">
                <a:solidFill>
                  <a:srgbClr val="245B3C"/>
                </a:solidFill>
                <a:latin typeface="Arial"/>
                <a:cs typeface="Arial"/>
              </a:rPr>
              <a:t>perceptions</a:t>
            </a:r>
            <a:r>
              <a:rPr sz="1000" spc="87" dirty="0">
                <a:solidFill>
                  <a:srgbClr val="245B3C"/>
                </a:solidFill>
                <a:latin typeface="Arial"/>
                <a:cs typeface="Arial"/>
              </a:rPr>
              <a:t> </a:t>
            </a:r>
            <a:r>
              <a:rPr sz="1000" spc="33" dirty="0">
                <a:solidFill>
                  <a:srgbClr val="245B3C"/>
                </a:solidFill>
                <a:latin typeface="Arial"/>
                <a:cs typeface="Arial"/>
              </a:rPr>
              <a:t>et</a:t>
            </a:r>
            <a:r>
              <a:rPr sz="1000" spc="87" dirty="0">
                <a:solidFill>
                  <a:srgbClr val="245B3C"/>
                </a:solidFill>
                <a:latin typeface="Arial"/>
                <a:cs typeface="Arial"/>
              </a:rPr>
              <a:t> </a:t>
            </a:r>
            <a:r>
              <a:rPr sz="1000" dirty="0">
                <a:solidFill>
                  <a:srgbClr val="245B3C"/>
                </a:solidFill>
                <a:latin typeface="Arial"/>
                <a:cs typeface="Arial"/>
              </a:rPr>
              <a:t>strat</a:t>
            </a:r>
            <a:r>
              <a:rPr sz="900" dirty="0">
                <a:solidFill>
                  <a:srgbClr val="245B3C"/>
                </a:solidFill>
                <a:latin typeface="Arial"/>
                <a:cs typeface="Arial"/>
              </a:rPr>
              <a:t>é</a:t>
            </a:r>
            <a:r>
              <a:rPr sz="1000" dirty="0">
                <a:solidFill>
                  <a:srgbClr val="245B3C"/>
                </a:solidFill>
                <a:latin typeface="Arial"/>
                <a:cs typeface="Arial"/>
              </a:rPr>
              <a:t>gies</a:t>
            </a:r>
            <a:r>
              <a:rPr sz="1000" spc="87" dirty="0">
                <a:solidFill>
                  <a:srgbClr val="245B3C"/>
                </a:solidFill>
                <a:latin typeface="Arial"/>
                <a:cs typeface="Arial"/>
              </a:rPr>
              <a:t> </a:t>
            </a:r>
            <a:r>
              <a:rPr sz="1000" dirty="0">
                <a:solidFill>
                  <a:srgbClr val="245B3C"/>
                </a:solidFill>
                <a:latin typeface="Arial"/>
                <a:cs typeface="Arial"/>
              </a:rPr>
              <a:t>des</a:t>
            </a:r>
            <a:r>
              <a:rPr sz="1000" spc="87" dirty="0">
                <a:solidFill>
                  <a:srgbClr val="245B3C"/>
                </a:solidFill>
                <a:latin typeface="Arial"/>
                <a:cs typeface="Arial"/>
              </a:rPr>
              <a:t> </a:t>
            </a:r>
            <a:r>
              <a:rPr sz="1000" dirty="0">
                <a:solidFill>
                  <a:srgbClr val="245B3C"/>
                </a:solidFill>
                <a:latin typeface="Arial"/>
                <a:cs typeface="Arial"/>
              </a:rPr>
              <a:t>agriculteurs,</a:t>
            </a:r>
            <a:r>
              <a:rPr sz="1000" spc="87" dirty="0">
                <a:solidFill>
                  <a:srgbClr val="245B3C"/>
                </a:solidFill>
                <a:latin typeface="Arial"/>
                <a:cs typeface="Arial"/>
              </a:rPr>
              <a:t> </a:t>
            </a:r>
            <a:r>
              <a:rPr sz="1000" spc="33" dirty="0">
                <a:solidFill>
                  <a:srgbClr val="245B3C"/>
                </a:solidFill>
                <a:latin typeface="Arial"/>
                <a:cs typeface="Arial"/>
              </a:rPr>
              <a:t>M</a:t>
            </a:r>
            <a:r>
              <a:rPr sz="900" spc="33" dirty="0">
                <a:solidFill>
                  <a:srgbClr val="245B3C"/>
                </a:solidFill>
                <a:latin typeface="Arial"/>
                <a:cs typeface="Arial"/>
              </a:rPr>
              <a:t>é</a:t>
            </a:r>
            <a:r>
              <a:rPr sz="1000" spc="33" dirty="0">
                <a:solidFill>
                  <a:srgbClr val="245B3C"/>
                </a:solidFill>
                <a:latin typeface="Arial"/>
                <a:cs typeface="Arial"/>
              </a:rPr>
              <a:t>moire</a:t>
            </a:r>
            <a:r>
              <a:rPr sz="1000" spc="87" dirty="0">
                <a:solidFill>
                  <a:srgbClr val="245B3C"/>
                </a:solidFill>
                <a:latin typeface="Arial"/>
                <a:cs typeface="Arial"/>
              </a:rPr>
              <a:t> </a:t>
            </a:r>
            <a:r>
              <a:rPr sz="1000" spc="43" dirty="0">
                <a:solidFill>
                  <a:srgbClr val="245B3C"/>
                </a:solidFill>
                <a:latin typeface="Arial"/>
                <a:cs typeface="Arial"/>
              </a:rPr>
              <a:t>de</a:t>
            </a:r>
            <a:r>
              <a:rPr sz="1000" spc="87" dirty="0">
                <a:solidFill>
                  <a:srgbClr val="245B3C"/>
                </a:solidFill>
                <a:latin typeface="Arial"/>
                <a:cs typeface="Arial"/>
              </a:rPr>
              <a:t> </a:t>
            </a:r>
            <a:r>
              <a:rPr sz="1000" dirty="0">
                <a:solidFill>
                  <a:srgbClr val="245B3C"/>
                </a:solidFill>
                <a:latin typeface="Arial"/>
                <a:cs typeface="Arial"/>
              </a:rPr>
              <a:t>Master</a:t>
            </a:r>
            <a:r>
              <a:rPr sz="1000" spc="87" dirty="0">
                <a:solidFill>
                  <a:srgbClr val="245B3C"/>
                </a:solidFill>
                <a:latin typeface="Arial"/>
                <a:cs typeface="Arial"/>
              </a:rPr>
              <a:t> </a:t>
            </a:r>
            <a:r>
              <a:rPr sz="1000" dirty="0">
                <a:solidFill>
                  <a:srgbClr val="245B3C"/>
                </a:solidFill>
                <a:latin typeface="Arial"/>
                <a:cs typeface="Arial"/>
              </a:rPr>
              <a:t>2,</a:t>
            </a:r>
            <a:r>
              <a:rPr sz="1000" spc="87" dirty="0">
                <a:solidFill>
                  <a:srgbClr val="245B3C"/>
                </a:solidFill>
                <a:latin typeface="Arial"/>
                <a:cs typeface="Arial"/>
              </a:rPr>
              <a:t> </a:t>
            </a:r>
            <a:r>
              <a:rPr sz="1000" dirty="0">
                <a:solidFill>
                  <a:srgbClr val="245B3C"/>
                </a:solidFill>
                <a:latin typeface="Arial"/>
                <a:cs typeface="Arial"/>
              </a:rPr>
              <a:t>Universit</a:t>
            </a:r>
            <a:r>
              <a:rPr sz="900" dirty="0">
                <a:solidFill>
                  <a:srgbClr val="245B3C"/>
                </a:solidFill>
                <a:latin typeface="Arial"/>
                <a:cs typeface="Arial"/>
              </a:rPr>
              <a:t>é</a:t>
            </a:r>
            <a:r>
              <a:rPr sz="900" spc="113" dirty="0">
                <a:solidFill>
                  <a:srgbClr val="245B3C"/>
                </a:solidFill>
                <a:latin typeface="Arial"/>
                <a:cs typeface="Arial"/>
              </a:rPr>
              <a:t> </a:t>
            </a:r>
            <a:r>
              <a:rPr sz="1000" dirty="0">
                <a:solidFill>
                  <a:srgbClr val="245B3C"/>
                </a:solidFill>
                <a:latin typeface="Arial"/>
                <a:cs typeface="Arial"/>
              </a:rPr>
              <a:t>d’Orl</a:t>
            </a:r>
            <a:r>
              <a:rPr sz="900" dirty="0">
                <a:solidFill>
                  <a:srgbClr val="245B3C"/>
                </a:solidFill>
                <a:latin typeface="Arial"/>
                <a:cs typeface="Arial"/>
              </a:rPr>
              <a:t>é</a:t>
            </a:r>
            <a:r>
              <a:rPr sz="1000" dirty="0">
                <a:solidFill>
                  <a:srgbClr val="245B3C"/>
                </a:solidFill>
                <a:latin typeface="Arial"/>
                <a:cs typeface="Arial"/>
              </a:rPr>
              <a:t>ans,</a:t>
            </a:r>
            <a:r>
              <a:rPr sz="1000" spc="87" dirty="0">
                <a:solidFill>
                  <a:srgbClr val="245B3C"/>
                </a:solidFill>
                <a:latin typeface="Arial"/>
                <a:cs typeface="Arial"/>
              </a:rPr>
              <a:t> </a:t>
            </a:r>
            <a:r>
              <a:rPr sz="1000" spc="63" dirty="0">
                <a:solidFill>
                  <a:srgbClr val="245B3C"/>
                </a:solidFill>
                <a:latin typeface="Arial"/>
                <a:cs typeface="Arial"/>
              </a:rPr>
              <a:t>240</a:t>
            </a:r>
            <a:r>
              <a:rPr sz="1000" spc="87" dirty="0">
                <a:solidFill>
                  <a:srgbClr val="245B3C"/>
                </a:solidFill>
                <a:latin typeface="Arial"/>
                <a:cs typeface="Arial"/>
              </a:rPr>
              <a:t> </a:t>
            </a:r>
            <a:r>
              <a:rPr sz="1000" spc="20" dirty="0">
                <a:solidFill>
                  <a:srgbClr val="245B3C"/>
                </a:solidFill>
                <a:latin typeface="Arial"/>
                <a:cs typeface="Arial"/>
              </a:rPr>
              <a:t>p</a:t>
            </a:r>
            <a:endParaRPr sz="1000">
              <a:latin typeface="Arial"/>
              <a:cs typeface="Arial"/>
            </a:endParaRPr>
          </a:p>
          <a:p>
            <a:pPr>
              <a:lnSpc>
                <a:spcPct val="100000"/>
              </a:lnSpc>
            </a:pPr>
            <a:endParaRPr sz="1000">
              <a:latin typeface="Arial"/>
              <a:cs typeface="Arial"/>
            </a:endParaRPr>
          </a:p>
          <a:p>
            <a:pPr marL="8467">
              <a:spcBef>
                <a:spcPts val="637"/>
              </a:spcBef>
            </a:pPr>
            <a:r>
              <a:rPr sz="1000" dirty="0">
                <a:solidFill>
                  <a:srgbClr val="245B3C"/>
                </a:solidFill>
                <a:latin typeface="Arial"/>
                <a:cs typeface="Arial"/>
              </a:rPr>
              <a:t>DHAN</a:t>
            </a:r>
            <a:r>
              <a:rPr sz="1000" spc="127" dirty="0">
                <a:solidFill>
                  <a:srgbClr val="245B3C"/>
                </a:solidFill>
                <a:latin typeface="Arial"/>
                <a:cs typeface="Arial"/>
              </a:rPr>
              <a:t> </a:t>
            </a:r>
            <a:r>
              <a:rPr sz="1000" dirty="0">
                <a:solidFill>
                  <a:srgbClr val="245B3C"/>
                </a:solidFill>
                <a:latin typeface="Arial"/>
                <a:cs typeface="Arial"/>
              </a:rPr>
              <a:t>Foundation,</a:t>
            </a:r>
            <a:r>
              <a:rPr sz="1000" spc="127" dirty="0">
                <a:solidFill>
                  <a:srgbClr val="245B3C"/>
                </a:solidFill>
                <a:latin typeface="Arial"/>
                <a:cs typeface="Arial"/>
              </a:rPr>
              <a:t> </a:t>
            </a:r>
            <a:r>
              <a:rPr sz="1000" i="1" dirty="0">
                <a:solidFill>
                  <a:srgbClr val="245B3C"/>
                </a:solidFill>
                <a:latin typeface="Arial"/>
                <a:cs typeface="Arial"/>
              </a:rPr>
              <a:t>in</a:t>
            </a:r>
            <a:r>
              <a:rPr sz="1000" i="1" spc="127" dirty="0">
                <a:solidFill>
                  <a:srgbClr val="245B3C"/>
                </a:solidFill>
                <a:latin typeface="Arial"/>
                <a:cs typeface="Arial"/>
              </a:rPr>
              <a:t> </a:t>
            </a:r>
            <a:r>
              <a:rPr sz="1000" i="1" spc="30" dirty="0">
                <a:solidFill>
                  <a:srgbClr val="245B3C"/>
                </a:solidFill>
                <a:latin typeface="Arial"/>
                <a:cs typeface="Arial"/>
              </a:rPr>
              <a:t>dhan</a:t>
            </a:r>
            <a:r>
              <a:rPr sz="933" i="1" spc="30" dirty="0">
                <a:solidFill>
                  <a:srgbClr val="245B3C"/>
                </a:solidFill>
                <a:latin typeface="Arial"/>
                <a:cs typeface="Arial"/>
              </a:rPr>
              <a:t>.</a:t>
            </a:r>
            <a:r>
              <a:rPr sz="1000" i="1" spc="30" dirty="0">
                <a:solidFill>
                  <a:srgbClr val="245B3C"/>
                </a:solidFill>
                <a:latin typeface="Arial"/>
                <a:cs typeface="Arial"/>
              </a:rPr>
              <a:t>org</a:t>
            </a:r>
            <a:r>
              <a:rPr sz="1000" i="1" spc="127" dirty="0">
                <a:solidFill>
                  <a:srgbClr val="245B3C"/>
                </a:solidFill>
                <a:latin typeface="Arial"/>
                <a:cs typeface="Arial"/>
              </a:rPr>
              <a:t>  </a:t>
            </a:r>
            <a:r>
              <a:rPr sz="1000" dirty="0">
                <a:solidFill>
                  <a:srgbClr val="245B3C"/>
                </a:solidFill>
                <a:latin typeface="Arial"/>
                <a:cs typeface="Arial"/>
              </a:rPr>
              <a:t>[en</a:t>
            </a:r>
            <a:r>
              <a:rPr sz="1000" spc="127" dirty="0">
                <a:solidFill>
                  <a:srgbClr val="245B3C"/>
                </a:solidFill>
                <a:latin typeface="Arial"/>
                <a:cs typeface="Arial"/>
              </a:rPr>
              <a:t> </a:t>
            </a:r>
            <a:r>
              <a:rPr sz="1000" dirty="0">
                <a:solidFill>
                  <a:srgbClr val="245B3C"/>
                </a:solidFill>
                <a:latin typeface="Arial"/>
                <a:cs typeface="Arial"/>
              </a:rPr>
              <a:t>ligne],</a:t>
            </a:r>
            <a:r>
              <a:rPr sz="1000" spc="127" dirty="0">
                <a:solidFill>
                  <a:srgbClr val="245B3C"/>
                </a:solidFill>
                <a:latin typeface="Arial"/>
                <a:cs typeface="Arial"/>
              </a:rPr>
              <a:t> </a:t>
            </a:r>
            <a:r>
              <a:rPr sz="1000" dirty="0">
                <a:solidFill>
                  <a:srgbClr val="245B3C"/>
                </a:solidFill>
                <a:latin typeface="Arial"/>
                <a:cs typeface="Arial"/>
              </a:rPr>
              <a:t>Disponible</a:t>
            </a:r>
            <a:r>
              <a:rPr sz="1000" spc="127" dirty="0">
                <a:solidFill>
                  <a:srgbClr val="245B3C"/>
                </a:solidFill>
                <a:latin typeface="Arial"/>
                <a:cs typeface="Arial"/>
              </a:rPr>
              <a:t> </a:t>
            </a:r>
            <a:r>
              <a:rPr sz="1000" dirty="0">
                <a:solidFill>
                  <a:srgbClr val="245B3C"/>
                </a:solidFill>
                <a:latin typeface="Arial"/>
                <a:cs typeface="Arial"/>
              </a:rPr>
              <a:t>sur</a:t>
            </a:r>
            <a:r>
              <a:rPr sz="1000" spc="127" dirty="0">
                <a:solidFill>
                  <a:srgbClr val="245B3C"/>
                </a:solidFill>
                <a:latin typeface="Arial"/>
                <a:cs typeface="Arial"/>
              </a:rPr>
              <a:t> </a:t>
            </a:r>
            <a:r>
              <a:rPr sz="1000" dirty="0">
                <a:solidFill>
                  <a:srgbClr val="245B3C"/>
                </a:solidFill>
                <a:latin typeface="Arial"/>
                <a:cs typeface="Arial"/>
              </a:rPr>
              <a:t>:</a:t>
            </a:r>
            <a:r>
              <a:rPr sz="1000" spc="127" dirty="0">
                <a:solidFill>
                  <a:srgbClr val="245B3C"/>
                </a:solidFill>
                <a:latin typeface="Arial"/>
                <a:cs typeface="Arial"/>
              </a:rPr>
              <a:t> </a:t>
            </a:r>
            <a:r>
              <a:rPr sz="1000" dirty="0">
                <a:solidFill>
                  <a:srgbClr val="245B3C"/>
                </a:solidFill>
                <a:latin typeface="Arial"/>
                <a:cs typeface="Arial"/>
              </a:rPr>
              <a:t>https:</a:t>
            </a:r>
            <a:r>
              <a:rPr sz="900" dirty="0">
                <a:solidFill>
                  <a:srgbClr val="245B3C"/>
                </a:solidFill>
                <a:latin typeface="Arial"/>
                <a:cs typeface="Arial"/>
              </a:rPr>
              <a:t>//</a:t>
            </a:r>
            <a:r>
              <a:rPr sz="1000" dirty="0">
                <a:solidFill>
                  <a:srgbClr val="245B3C"/>
                </a:solidFill>
                <a:latin typeface="Arial"/>
                <a:cs typeface="Arial"/>
                <a:hlinkClick r:id="rId2"/>
              </a:rPr>
              <a:t>www.dhan.org</a:t>
            </a:r>
            <a:r>
              <a:rPr sz="900" dirty="0">
                <a:solidFill>
                  <a:srgbClr val="245B3C"/>
                </a:solidFill>
                <a:latin typeface="Arial"/>
                <a:cs typeface="Arial"/>
                <a:hlinkClick r:id="rId2"/>
              </a:rPr>
              <a:t>/</a:t>
            </a:r>
            <a:r>
              <a:rPr sz="900" spc="153" dirty="0">
                <a:solidFill>
                  <a:srgbClr val="245B3C"/>
                </a:solidFill>
                <a:latin typeface="Arial"/>
                <a:cs typeface="Arial"/>
              </a:rPr>
              <a:t> </a:t>
            </a:r>
            <a:r>
              <a:rPr sz="1000" dirty="0">
                <a:solidFill>
                  <a:srgbClr val="245B3C"/>
                </a:solidFill>
                <a:latin typeface="Arial"/>
                <a:cs typeface="Arial"/>
              </a:rPr>
              <a:t>Consult</a:t>
            </a:r>
            <a:r>
              <a:rPr sz="900" dirty="0">
                <a:solidFill>
                  <a:srgbClr val="245B3C"/>
                </a:solidFill>
                <a:latin typeface="Arial"/>
                <a:cs typeface="Arial"/>
              </a:rPr>
              <a:t>é</a:t>
            </a:r>
            <a:r>
              <a:rPr sz="900" spc="153" dirty="0">
                <a:solidFill>
                  <a:srgbClr val="245B3C"/>
                </a:solidFill>
                <a:latin typeface="Arial"/>
                <a:cs typeface="Arial"/>
              </a:rPr>
              <a:t> </a:t>
            </a:r>
            <a:r>
              <a:rPr sz="1000" dirty="0">
                <a:solidFill>
                  <a:srgbClr val="245B3C"/>
                </a:solidFill>
                <a:latin typeface="Arial"/>
                <a:cs typeface="Arial"/>
              </a:rPr>
              <a:t>le</a:t>
            </a:r>
            <a:r>
              <a:rPr sz="1000" spc="127" dirty="0">
                <a:solidFill>
                  <a:srgbClr val="245B3C"/>
                </a:solidFill>
                <a:latin typeface="Arial"/>
                <a:cs typeface="Arial"/>
              </a:rPr>
              <a:t> </a:t>
            </a:r>
            <a:r>
              <a:rPr sz="1000" spc="60" dirty="0">
                <a:solidFill>
                  <a:srgbClr val="245B3C"/>
                </a:solidFill>
                <a:latin typeface="Arial"/>
                <a:cs typeface="Arial"/>
              </a:rPr>
              <a:t>22</a:t>
            </a:r>
            <a:r>
              <a:rPr sz="900" spc="60" dirty="0">
                <a:solidFill>
                  <a:srgbClr val="245B3C"/>
                </a:solidFill>
                <a:latin typeface="Arial"/>
                <a:cs typeface="Arial"/>
              </a:rPr>
              <a:t>/</a:t>
            </a:r>
            <a:r>
              <a:rPr sz="1000" spc="60" dirty="0">
                <a:solidFill>
                  <a:srgbClr val="245B3C"/>
                </a:solidFill>
                <a:latin typeface="Arial"/>
                <a:cs typeface="Arial"/>
              </a:rPr>
              <a:t>09</a:t>
            </a:r>
            <a:r>
              <a:rPr sz="900" spc="60" dirty="0">
                <a:solidFill>
                  <a:srgbClr val="245B3C"/>
                </a:solidFill>
                <a:latin typeface="Arial"/>
                <a:cs typeface="Arial"/>
              </a:rPr>
              <a:t>/</a:t>
            </a:r>
            <a:r>
              <a:rPr sz="1000" spc="60" dirty="0">
                <a:solidFill>
                  <a:srgbClr val="245B3C"/>
                </a:solidFill>
                <a:latin typeface="Arial"/>
                <a:cs typeface="Arial"/>
              </a:rPr>
              <a:t>2023</a:t>
            </a:r>
            <a:endParaRPr sz="1000">
              <a:latin typeface="Arial"/>
              <a:cs typeface="Arial"/>
            </a:endParaRPr>
          </a:p>
          <a:p>
            <a:pPr>
              <a:spcBef>
                <a:spcPts val="3"/>
              </a:spcBef>
            </a:pPr>
            <a:endParaRPr sz="1333">
              <a:latin typeface="Arial"/>
              <a:cs typeface="Arial"/>
            </a:endParaRPr>
          </a:p>
          <a:p>
            <a:pPr marL="8467" marR="3910526">
              <a:lnSpc>
                <a:spcPct val="120800"/>
              </a:lnSpc>
            </a:pPr>
            <a:r>
              <a:rPr sz="1000" dirty="0">
                <a:solidFill>
                  <a:srgbClr val="245B3C"/>
                </a:solidFill>
                <a:latin typeface="Arial"/>
                <a:cs typeface="Arial"/>
              </a:rPr>
              <a:t>FAO,</a:t>
            </a:r>
            <a:r>
              <a:rPr sz="1000" spc="120" dirty="0">
                <a:solidFill>
                  <a:srgbClr val="245B3C"/>
                </a:solidFill>
                <a:latin typeface="Arial"/>
                <a:cs typeface="Arial"/>
              </a:rPr>
              <a:t> </a:t>
            </a:r>
            <a:r>
              <a:rPr sz="1000" spc="40" dirty="0">
                <a:solidFill>
                  <a:srgbClr val="245B3C"/>
                </a:solidFill>
                <a:latin typeface="Arial"/>
                <a:cs typeface="Arial"/>
              </a:rPr>
              <a:t>2023,</a:t>
            </a:r>
            <a:r>
              <a:rPr sz="1000" spc="120" dirty="0">
                <a:solidFill>
                  <a:srgbClr val="245B3C"/>
                </a:solidFill>
                <a:latin typeface="Arial"/>
                <a:cs typeface="Arial"/>
              </a:rPr>
              <a:t> </a:t>
            </a:r>
            <a:r>
              <a:rPr sz="1000" dirty="0">
                <a:solidFill>
                  <a:srgbClr val="245B3C"/>
                </a:solidFill>
                <a:latin typeface="Arial"/>
                <a:cs typeface="Arial"/>
              </a:rPr>
              <a:t>«International</a:t>
            </a:r>
            <a:r>
              <a:rPr sz="1000" spc="120" dirty="0">
                <a:solidFill>
                  <a:srgbClr val="245B3C"/>
                </a:solidFill>
                <a:latin typeface="Arial"/>
                <a:cs typeface="Arial"/>
              </a:rPr>
              <a:t> </a:t>
            </a:r>
            <a:r>
              <a:rPr sz="1000" dirty="0">
                <a:solidFill>
                  <a:srgbClr val="245B3C"/>
                </a:solidFill>
                <a:latin typeface="Arial"/>
                <a:cs typeface="Arial"/>
              </a:rPr>
              <a:t>Year</a:t>
            </a:r>
            <a:r>
              <a:rPr sz="1000" spc="120" dirty="0">
                <a:solidFill>
                  <a:srgbClr val="245B3C"/>
                </a:solidFill>
                <a:latin typeface="Arial"/>
                <a:cs typeface="Arial"/>
              </a:rPr>
              <a:t> </a:t>
            </a:r>
            <a:r>
              <a:rPr sz="1000" spc="33" dirty="0">
                <a:solidFill>
                  <a:srgbClr val="245B3C"/>
                </a:solidFill>
                <a:latin typeface="Arial"/>
                <a:cs typeface="Arial"/>
              </a:rPr>
              <a:t>of</a:t>
            </a:r>
            <a:r>
              <a:rPr sz="1000" spc="120" dirty="0">
                <a:solidFill>
                  <a:srgbClr val="245B3C"/>
                </a:solidFill>
                <a:latin typeface="Arial"/>
                <a:cs typeface="Arial"/>
              </a:rPr>
              <a:t> </a:t>
            </a:r>
            <a:r>
              <a:rPr sz="1000" dirty="0">
                <a:solidFill>
                  <a:srgbClr val="245B3C"/>
                </a:solidFill>
                <a:latin typeface="Arial"/>
                <a:cs typeface="Arial"/>
              </a:rPr>
              <a:t>Millets</a:t>
            </a:r>
            <a:r>
              <a:rPr sz="1000" spc="123" dirty="0">
                <a:solidFill>
                  <a:srgbClr val="245B3C"/>
                </a:solidFill>
                <a:latin typeface="Arial"/>
                <a:cs typeface="Arial"/>
              </a:rPr>
              <a:t> </a:t>
            </a:r>
            <a:r>
              <a:rPr sz="1000" dirty="0">
                <a:solidFill>
                  <a:srgbClr val="245B3C"/>
                </a:solidFill>
                <a:latin typeface="Arial"/>
                <a:cs typeface="Arial"/>
              </a:rPr>
              <a:t>2023»,</a:t>
            </a:r>
            <a:r>
              <a:rPr sz="1000" spc="120" dirty="0">
                <a:solidFill>
                  <a:srgbClr val="245B3C"/>
                </a:solidFill>
                <a:latin typeface="Arial"/>
                <a:cs typeface="Arial"/>
              </a:rPr>
              <a:t> </a:t>
            </a:r>
            <a:r>
              <a:rPr sz="1000" i="1" dirty="0">
                <a:solidFill>
                  <a:srgbClr val="245B3C"/>
                </a:solidFill>
                <a:latin typeface="Arial"/>
                <a:cs typeface="Arial"/>
              </a:rPr>
              <a:t>in</a:t>
            </a:r>
            <a:r>
              <a:rPr sz="1000" i="1" spc="120" dirty="0">
                <a:solidFill>
                  <a:srgbClr val="245B3C"/>
                </a:solidFill>
                <a:latin typeface="Arial"/>
                <a:cs typeface="Arial"/>
              </a:rPr>
              <a:t> </a:t>
            </a:r>
            <a:r>
              <a:rPr sz="1000" i="1" dirty="0">
                <a:solidFill>
                  <a:srgbClr val="245B3C"/>
                </a:solidFill>
                <a:latin typeface="Arial"/>
                <a:cs typeface="Arial"/>
              </a:rPr>
              <a:t>fao</a:t>
            </a:r>
            <a:r>
              <a:rPr sz="933" i="1" dirty="0">
                <a:solidFill>
                  <a:srgbClr val="245B3C"/>
                </a:solidFill>
                <a:latin typeface="Arial"/>
                <a:cs typeface="Arial"/>
              </a:rPr>
              <a:t>.</a:t>
            </a:r>
            <a:r>
              <a:rPr sz="1000" i="1" dirty="0">
                <a:solidFill>
                  <a:srgbClr val="245B3C"/>
                </a:solidFill>
                <a:latin typeface="Arial"/>
                <a:cs typeface="Arial"/>
              </a:rPr>
              <a:t>org</a:t>
            </a:r>
            <a:r>
              <a:rPr sz="933" i="1" dirty="0">
                <a:solidFill>
                  <a:srgbClr val="245B3C"/>
                </a:solidFill>
                <a:latin typeface="Arial"/>
                <a:cs typeface="Arial"/>
              </a:rPr>
              <a:t>,</a:t>
            </a:r>
            <a:r>
              <a:rPr sz="933" i="1" spc="136" dirty="0">
                <a:solidFill>
                  <a:srgbClr val="245B3C"/>
                </a:solidFill>
                <a:latin typeface="Arial"/>
                <a:cs typeface="Arial"/>
              </a:rPr>
              <a:t>  </a:t>
            </a:r>
            <a:r>
              <a:rPr sz="1000" dirty="0">
                <a:solidFill>
                  <a:srgbClr val="245B3C"/>
                </a:solidFill>
                <a:latin typeface="Arial"/>
                <a:cs typeface="Arial"/>
              </a:rPr>
              <a:t>[en</a:t>
            </a:r>
            <a:r>
              <a:rPr sz="1000" spc="120" dirty="0">
                <a:solidFill>
                  <a:srgbClr val="245B3C"/>
                </a:solidFill>
                <a:latin typeface="Arial"/>
                <a:cs typeface="Arial"/>
              </a:rPr>
              <a:t> </a:t>
            </a:r>
            <a:r>
              <a:rPr sz="1000" dirty="0">
                <a:solidFill>
                  <a:srgbClr val="245B3C"/>
                </a:solidFill>
                <a:latin typeface="Arial"/>
                <a:cs typeface="Arial"/>
              </a:rPr>
              <a:t>ligne],</a:t>
            </a:r>
            <a:r>
              <a:rPr sz="1000" spc="123" dirty="0">
                <a:solidFill>
                  <a:srgbClr val="245B3C"/>
                </a:solidFill>
                <a:latin typeface="Arial"/>
                <a:cs typeface="Arial"/>
              </a:rPr>
              <a:t> </a:t>
            </a:r>
            <a:r>
              <a:rPr sz="1000" dirty="0">
                <a:solidFill>
                  <a:srgbClr val="245B3C"/>
                </a:solidFill>
                <a:latin typeface="Arial"/>
                <a:cs typeface="Arial"/>
              </a:rPr>
              <a:t>Disponible</a:t>
            </a:r>
            <a:r>
              <a:rPr sz="1000" spc="120" dirty="0">
                <a:solidFill>
                  <a:srgbClr val="245B3C"/>
                </a:solidFill>
                <a:latin typeface="Arial"/>
                <a:cs typeface="Arial"/>
              </a:rPr>
              <a:t> </a:t>
            </a:r>
            <a:r>
              <a:rPr sz="1000" dirty="0">
                <a:solidFill>
                  <a:srgbClr val="245B3C"/>
                </a:solidFill>
                <a:latin typeface="Arial"/>
                <a:cs typeface="Arial"/>
              </a:rPr>
              <a:t>sur</a:t>
            </a:r>
            <a:r>
              <a:rPr sz="1000" spc="120" dirty="0">
                <a:solidFill>
                  <a:srgbClr val="245B3C"/>
                </a:solidFill>
                <a:latin typeface="Arial"/>
                <a:cs typeface="Arial"/>
              </a:rPr>
              <a:t> </a:t>
            </a:r>
            <a:r>
              <a:rPr sz="1000" dirty="0">
                <a:solidFill>
                  <a:srgbClr val="245B3C"/>
                </a:solidFill>
                <a:latin typeface="Arial"/>
                <a:cs typeface="Arial"/>
              </a:rPr>
              <a:t>:</a:t>
            </a:r>
            <a:r>
              <a:rPr sz="1000" spc="120" dirty="0">
                <a:solidFill>
                  <a:srgbClr val="245B3C"/>
                </a:solidFill>
                <a:latin typeface="Arial"/>
                <a:cs typeface="Arial"/>
              </a:rPr>
              <a:t> </a:t>
            </a:r>
            <a:r>
              <a:rPr sz="1000" u="heavy" dirty="0">
                <a:solidFill>
                  <a:srgbClr val="245B3C"/>
                </a:solidFill>
                <a:uFill>
                  <a:solidFill>
                    <a:srgbClr val="245B3C"/>
                  </a:solidFill>
                </a:uFill>
                <a:latin typeface="Arial"/>
                <a:cs typeface="Arial"/>
                <a:hlinkClick r:id="rId3"/>
              </a:rPr>
              <a:t>htt</a:t>
            </a:r>
            <a:r>
              <a:rPr sz="1000" dirty="0">
                <a:solidFill>
                  <a:srgbClr val="245B3C"/>
                </a:solidFill>
                <a:latin typeface="Arial"/>
                <a:cs typeface="Arial"/>
                <a:hlinkClick r:id="rId3"/>
              </a:rPr>
              <a:t>ps:</a:t>
            </a:r>
            <a:r>
              <a:rPr sz="900" dirty="0">
                <a:solidFill>
                  <a:srgbClr val="245B3C"/>
                </a:solidFill>
                <a:latin typeface="Arial"/>
                <a:cs typeface="Arial"/>
                <a:hlinkClick r:id="rId3"/>
              </a:rPr>
              <a:t>//</a:t>
            </a:r>
            <a:r>
              <a:rPr sz="1000" dirty="0">
                <a:solidFill>
                  <a:srgbClr val="245B3C"/>
                </a:solidFill>
                <a:latin typeface="Arial"/>
                <a:cs typeface="Arial"/>
                <a:hlinkClick r:id="rId3"/>
              </a:rPr>
              <a:t>www.fao.org</a:t>
            </a:r>
            <a:r>
              <a:rPr sz="900" dirty="0">
                <a:solidFill>
                  <a:srgbClr val="245B3C"/>
                </a:solidFill>
                <a:latin typeface="Arial"/>
                <a:cs typeface="Arial"/>
                <a:hlinkClick r:id="rId3"/>
              </a:rPr>
              <a:t>/</a:t>
            </a:r>
            <a:r>
              <a:rPr sz="1000" dirty="0">
                <a:solidFill>
                  <a:srgbClr val="245B3C"/>
                </a:solidFill>
                <a:latin typeface="Arial"/>
                <a:cs typeface="Arial"/>
                <a:hlinkClick r:id="rId3"/>
              </a:rPr>
              <a:t>millets-</a:t>
            </a:r>
            <a:r>
              <a:rPr sz="1000" spc="37" dirty="0">
                <a:solidFill>
                  <a:srgbClr val="245B3C"/>
                </a:solidFill>
                <a:latin typeface="Arial"/>
                <a:cs typeface="Arial"/>
                <a:hlinkClick r:id="rId3"/>
              </a:rPr>
              <a:t>2023</a:t>
            </a:r>
            <a:r>
              <a:rPr sz="900" spc="37" dirty="0">
                <a:solidFill>
                  <a:srgbClr val="245B3C"/>
                </a:solidFill>
                <a:latin typeface="Arial"/>
                <a:cs typeface="Arial"/>
                <a:hlinkClick r:id="rId3"/>
              </a:rPr>
              <a:t>/</a:t>
            </a:r>
            <a:r>
              <a:rPr sz="1000" spc="37" dirty="0">
                <a:solidFill>
                  <a:srgbClr val="245B3C"/>
                </a:solidFill>
                <a:latin typeface="Arial"/>
                <a:cs typeface="Arial"/>
                <a:hlinkClick r:id="rId3"/>
              </a:rPr>
              <a:t>home</a:t>
            </a:r>
            <a:r>
              <a:rPr sz="900" spc="37" dirty="0">
                <a:solidFill>
                  <a:srgbClr val="245B3C"/>
                </a:solidFill>
                <a:latin typeface="Arial"/>
                <a:cs typeface="Arial"/>
                <a:hlinkClick r:id="rId3"/>
              </a:rPr>
              <a:t>/</a:t>
            </a:r>
            <a:r>
              <a:rPr sz="1000" spc="37" dirty="0">
                <a:solidFill>
                  <a:srgbClr val="245B3C"/>
                </a:solidFill>
                <a:latin typeface="Arial"/>
                <a:cs typeface="Arial"/>
                <a:hlinkClick r:id="rId3"/>
              </a:rPr>
              <a:t>f</a:t>
            </a:r>
            <a:r>
              <a:rPr sz="1000" spc="37" dirty="0">
                <a:solidFill>
                  <a:srgbClr val="245B3C"/>
                </a:solidFill>
                <a:latin typeface="Arial"/>
                <a:cs typeface="Arial"/>
              </a:rPr>
              <a:t>r </a:t>
            </a:r>
            <a:r>
              <a:rPr sz="1000" dirty="0">
                <a:solidFill>
                  <a:srgbClr val="245B3C"/>
                </a:solidFill>
                <a:latin typeface="Arial"/>
                <a:cs typeface="Arial"/>
              </a:rPr>
              <a:t>Consulted</a:t>
            </a:r>
            <a:r>
              <a:rPr sz="1000" spc="107" dirty="0">
                <a:solidFill>
                  <a:srgbClr val="245B3C"/>
                </a:solidFill>
                <a:latin typeface="Arial"/>
                <a:cs typeface="Arial"/>
              </a:rPr>
              <a:t> </a:t>
            </a:r>
            <a:r>
              <a:rPr sz="1000" spc="37" dirty="0">
                <a:solidFill>
                  <a:srgbClr val="245B3C"/>
                </a:solidFill>
                <a:latin typeface="Arial"/>
                <a:cs typeface="Arial"/>
              </a:rPr>
              <a:t>on</a:t>
            </a:r>
            <a:r>
              <a:rPr sz="1000" spc="107" dirty="0">
                <a:solidFill>
                  <a:srgbClr val="245B3C"/>
                </a:solidFill>
                <a:latin typeface="Arial"/>
                <a:cs typeface="Arial"/>
              </a:rPr>
              <a:t> </a:t>
            </a:r>
            <a:r>
              <a:rPr sz="1000" spc="-7" dirty="0">
                <a:solidFill>
                  <a:srgbClr val="245B3C"/>
                </a:solidFill>
                <a:latin typeface="Arial"/>
                <a:cs typeface="Arial"/>
              </a:rPr>
              <a:t>15</a:t>
            </a:r>
            <a:r>
              <a:rPr sz="900" spc="-7" dirty="0">
                <a:solidFill>
                  <a:srgbClr val="245B3C"/>
                </a:solidFill>
                <a:latin typeface="Arial"/>
                <a:cs typeface="Arial"/>
              </a:rPr>
              <a:t>/</a:t>
            </a:r>
            <a:r>
              <a:rPr sz="1000" spc="-7" dirty="0">
                <a:solidFill>
                  <a:srgbClr val="245B3C"/>
                </a:solidFill>
                <a:latin typeface="Arial"/>
                <a:cs typeface="Arial"/>
              </a:rPr>
              <a:t>10</a:t>
            </a:r>
            <a:r>
              <a:rPr sz="900" spc="-7" dirty="0">
                <a:solidFill>
                  <a:srgbClr val="245B3C"/>
                </a:solidFill>
                <a:latin typeface="Arial"/>
                <a:cs typeface="Arial"/>
              </a:rPr>
              <a:t>/</a:t>
            </a:r>
            <a:r>
              <a:rPr sz="1000" spc="-7" dirty="0">
                <a:solidFill>
                  <a:srgbClr val="245B3C"/>
                </a:solidFill>
                <a:latin typeface="Arial"/>
                <a:cs typeface="Arial"/>
              </a:rPr>
              <a:t>2023</a:t>
            </a:r>
            <a:endParaRPr sz="1000">
              <a:latin typeface="Arial"/>
              <a:cs typeface="Arial"/>
            </a:endParaRPr>
          </a:p>
          <a:p>
            <a:pPr marL="8467" marR="674827">
              <a:lnSpc>
                <a:spcPct val="248900"/>
              </a:lnSpc>
            </a:pPr>
            <a:r>
              <a:rPr sz="1000" dirty="0">
                <a:solidFill>
                  <a:srgbClr val="245B3C"/>
                </a:solidFill>
                <a:latin typeface="Arial"/>
                <a:cs typeface="Arial"/>
              </a:rPr>
              <a:t>FAO,</a:t>
            </a:r>
            <a:r>
              <a:rPr sz="1000" spc="153" dirty="0">
                <a:solidFill>
                  <a:srgbClr val="245B3C"/>
                </a:solidFill>
                <a:latin typeface="Arial"/>
                <a:cs typeface="Arial"/>
              </a:rPr>
              <a:t> </a:t>
            </a:r>
            <a:r>
              <a:rPr sz="1000" spc="47" dirty="0">
                <a:solidFill>
                  <a:srgbClr val="245B3C"/>
                </a:solidFill>
                <a:latin typeface="Arial"/>
                <a:cs typeface="Arial"/>
              </a:rPr>
              <a:t>2022,</a:t>
            </a:r>
            <a:r>
              <a:rPr sz="1000" spc="153" dirty="0">
                <a:solidFill>
                  <a:srgbClr val="245B3C"/>
                </a:solidFill>
                <a:latin typeface="Arial"/>
                <a:cs typeface="Arial"/>
              </a:rPr>
              <a:t> </a:t>
            </a:r>
            <a:r>
              <a:rPr sz="1000" dirty="0">
                <a:solidFill>
                  <a:srgbClr val="245B3C"/>
                </a:solidFill>
                <a:latin typeface="Arial"/>
                <a:cs typeface="Arial"/>
              </a:rPr>
              <a:t>International</a:t>
            </a:r>
            <a:r>
              <a:rPr sz="1000" spc="153" dirty="0">
                <a:solidFill>
                  <a:srgbClr val="245B3C"/>
                </a:solidFill>
                <a:latin typeface="Arial"/>
                <a:cs typeface="Arial"/>
              </a:rPr>
              <a:t> </a:t>
            </a:r>
            <a:r>
              <a:rPr sz="1000" dirty="0">
                <a:solidFill>
                  <a:srgbClr val="245B3C"/>
                </a:solidFill>
                <a:latin typeface="Arial"/>
                <a:cs typeface="Arial"/>
              </a:rPr>
              <a:t>Year</a:t>
            </a:r>
            <a:r>
              <a:rPr sz="1000" spc="153" dirty="0">
                <a:solidFill>
                  <a:srgbClr val="245B3C"/>
                </a:solidFill>
                <a:latin typeface="Arial"/>
                <a:cs typeface="Arial"/>
              </a:rPr>
              <a:t> </a:t>
            </a:r>
            <a:r>
              <a:rPr sz="1000" spc="33" dirty="0">
                <a:solidFill>
                  <a:srgbClr val="245B3C"/>
                </a:solidFill>
                <a:latin typeface="Arial"/>
                <a:cs typeface="Arial"/>
              </a:rPr>
              <a:t>of</a:t>
            </a:r>
            <a:r>
              <a:rPr sz="1000" spc="153" dirty="0">
                <a:solidFill>
                  <a:srgbClr val="245B3C"/>
                </a:solidFill>
                <a:latin typeface="Arial"/>
                <a:cs typeface="Arial"/>
              </a:rPr>
              <a:t> </a:t>
            </a:r>
            <a:r>
              <a:rPr sz="1000" dirty="0">
                <a:solidFill>
                  <a:srgbClr val="245B3C"/>
                </a:solidFill>
                <a:latin typeface="Arial"/>
                <a:cs typeface="Arial"/>
              </a:rPr>
              <a:t>Millets</a:t>
            </a:r>
            <a:r>
              <a:rPr sz="1000" spc="153" dirty="0">
                <a:solidFill>
                  <a:srgbClr val="245B3C"/>
                </a:solidFill>
                <a:latin typeface="Arial"/>
                <a:cs typeface="Arial"/>
              </a:rPr>
              <a:t> </a:t>
            </a:r>
            <a:r>
              <a:rPr sz="1000" spc="40" dirty="0">
                <a:solidFill>
                  <a:srgbClr val="245B3C"/>
                </a:solidFill>
                <a:latin typeface="Arial"/>
                <a:cs typeface="Arial"/>
              </a:rPr>
              <a:t>2023,</a:t>
            </a:r>
            <a:r>
              <a:rPr sz="1000" spc="153" dirty="0">
                <a:solidFill>
                  <a:srgbClr val="245B3C"/>
                </a:solidFill>
                <a:latin typeface="Arial"/>
                <a:cs typeface="Arial"/>
              </a:rPr>
              <a:t> </a:t>
            </a:r>
            <a:r>
              <a:rPr sz="1000" dirty="0">
                <a:solidFill>
                  <a:srgbClr val="245B3C"/>
                </a:solidFill>
                <a:latin typeface="Arial"/>
                <a:cs typeface="Arial"/>
              </a:rPr>
              <a:t>Communication</a:t>
            </a:r>
            <a:r>
              <a:rPr sz="1000" spc="153" dirty="0">
                <a:solidFill>
                  <a:srgbClr val="245B3C"/>
                </a:solidFill>
                <a:latin typeface="Arial"/>
                <a:cs typeface="Arial"/>
              </a:rPr>
              <a:t> </a:t>
            </a:r>
            <a:r>
              <a:rPr sz="1000" spc="37" dirty="0">
                <a:solidFill>
                  <a:srgbClr val="245B3C"/>
                </a:solidFill>
                <a:latin typeface="Arial"/>
                <a:cs typeface="Arial"/>
              </a:rPr>
              <a:t>handbook</a:t>
            </a:r>
            <a:r>
              <a:rPr sz="1000" spc="153" dirty="0">
                <a:solidFill>
                  <a:srgbClr val="245B3C"/>
                </a:solidFill>
                <a:latin typeface="Arial"/>
                <a:cs typeface="Arial"/>
              </a:rPr>
              <a:t> </a:t>
            </a:r>
            <a:r>
              <a:rPr sz="1000" dirty="0">
                <a:solidFill>
                  <a:srgbClr val="245B3C"/>
                </a:solidFill>
                <a:latin typeface="Arial"/>
                <a:cs typeface="Arial"/>
              </a:rPr>
              <a:t>and</a:t>
            </a:r>
            <a:r>
              <a:rPr sz="1000" spc="153" dirty="0">
                <a:solidFill>
                  <a:srgbClr val="245B3C"/>
                </a:solidFill>
                <a:latin typeface="Arial"/>
                <a:cs typeface="Arial"/>
              </a:rPr>
              <a:t> </a:t>
            </a:r>
            <a:r>
              <a:rPr sz="1000" spc="33" dirty="0">
                <a:solidFill>
                  <a:srgbClr val="245B3C"/>
                </a:solidFill>
                <a:latin typeface="Arial"/>
                <a:cs typeface="Arial"/>
              </a:rPr>
              <a:t>toolkit</a:t>
            </a:r>
            <a:r>
              <a:rPr sz="1000" spc="153" dirty="0">
                <a:solidFill>
                  <a:srgbClr val="245B3C"/>
                </a:solidFill>
                <a:latin typeface="Arial"/>
                <a:cs typeface="Arial"/>
              </a:rPr>
              <a:t> </a:t>
            </a:r>
            <a:r>
              <a:rPr sz="1000" dirty="0">
                <a:solidFill>
                  <a:srgbClr val="245B3C"/>
                </a:solidFill>
                <a:latin typeface="Arial"/>
                <a:cs typeface="Arial"/>
              </a:rPr>
              <a:t>[en</a:t>
            </a:r>
            <a:r>
              <a:rPr sz="1000" spc="153" dirty="0">
                <a:solidFill>
                  <a:srgbClr val="245B3C"/>
                </a:solidFill>
                <a:latin typeface="Arial"/>
                <a:cs typeface="Arial"/>
              </a:rPr>
              <a:t> </a:t>
            </a:r>
            <a:r>
              <a:rPr sz="1000" dirty="0">
                <a:solidFill>
                  <a:srgbClr val="245B3C"/>
                </a:solidFill>
                <a:latin typeface="Arial"/>
                <a:cs typeface="Arial"/>
              </a:rPr>
              <a:t>ligne].</a:t>
            </a:r>
            <a:r>
              <a:rPr sz="1000" spc="153" dirty="0">
                <a:solidFill>
                  <a:srgbClr val="245B3C"/>
                </a:solidFill>
                <a:latin typeface="Arial"/>
                <a:cs typeface="Arial"/>
              </a:rPr>
              <a:t> </a:t>
            </a:r>
            <a:r>
              <a:rPr sz="1000" dirty="0">
                <a:solidFill>
                  <a:srgbClr val="245B3C"/>
                </a:solidFill>
                <a:latin typeface="Arial"/>
                <a:cs typeface="Arial"/>
              </a:rPr>
              <a:t>Disponible</a:t>
            </a:r>
            <a:r>
              <a:rPr sz="1000" spc="153" dirty="0">
                <a:solidFill>
                  <a:srgbClr val="245B3C"/>
                </a:solidFill>
                <a:latin typeface="Arial"/>
                <a:cs typeface="Arial"/>
              </a:rPr>
              <a:t> </a:t>
            </a:r>
            <a:r>
              <a:rPr sz="1000" dirty="0">
                <a:solidFill>
                  <a:srgbClr val="245B3C"/>
                </a:solidFill>
                <a:latin typeface="Arial"/>
                <a:cs typeface="Arial"/>
              </a:rPr>
              <a:t>sur</a:t>
            </a:r>
            <a:r>
              <a:rPr sz="1000" spc="153" dirty="0">
                <a:solidFill>
                  <a:srgbClr val="245B3C"/>
                </a:solidFill>
                <a:latin typeface="Arial"/>
                <a:cs typeface="Arial"/>
              </a:rPr>
              <a:t> </a:t>
            </a:r>
            <a:r>
              <a:rPr sz="1000" dirty="0">
                <a:solidFill>
                  <a:srgbClr val="245B3C"/>
                </a:solidFill>
                <a:latin typeface="Arial"/>
                <a:cs typeface="Arial"/>
              </a:rPr>
              <a:t>:</a:t>
            </a:r>
            <a:r>
              <a:rPr sz="1000" spc="153" dirty="0">
                <a:solidFill>
                  <a:srgbClr val="245B3C"/>
                </a:solidFill>
                <a:latin typeface="Arial"/>
                <a:cs typeface="Arial"/>
              </a:rPr>
              <a:t> </a:t>
            </a:r>
            <a:r>
              <a:rPr sz="1000" dirty="0">
                <a:solidFill>
                  <a:srgbClr val="245B3C"/>
                </a:solidFill>
                <a:latin typeface="Arial"/>
                <a:cs typeface="Arial"/>
              </a:rPr>
              <a:t>https:</a:t>
            </a:r>
            <a:r>
              <a:rPr sz="900" dirty="0">
                <a:solidFill>
                  <a:srgbClr val="245B3C"/>
                </a:solidFill>
                <a:latin typeface="Arial"/>
                <a:cs typeface="Arial"/>
              </a:rPr>
              <a:t>//</a:t>
            </a:r>
            <a:r>
              <a:rPr sz="1000" dirty="0">
                <a:solidFill>
                  <a:srgbClr val="245B3C"/>
                </a:solidFill>
                <a:latin typeface="Arial"/>
                <a:cs typeface="Arial"/>
                <a:hlinkClick r:id="rId4"/>
              </a:rPr>
              <a:t>www.fao.org</a:t>
            </a:r>
            <a:r>
              <a:rPr sz="900" dirty="0">
                <a:solidFill>
                  <a:srgbClr val="245B3C"/>
                </a:solidFill>
                <a:latin typeface="Arial"/>
                <a:cs typeface="Arial"/>
                <a:hlinkClick r:id="rId4"/>
              </a:rPr>
              <a:t>/</a:t>
            </a:r>
            <a:r>
              <a:rPr sz="1000" dirty="0">
                <a:solidFill>
                  <a:srgbClr val="245B3C"/>
                </a:solidFill>
                <a:latin typeface="Arial"/>
                <a:cs typeface="Arial"/>
                <a:hlinkClick r:id="rId4"/>
              </a:rPr>
              <a:t>3</a:t>
            </a:r>
            <a:r>
              <a:rPr sz="900" dirty="0">
                <a:solidFill>
                  <a:srgbClr val="245B3C"/>
                </a:solidFill>
                <a:latin typeface="Arial"/>
                <a:cs typeface="Arial"/>
                <a:hlinkClick r:id="rId4"/>
              </a:rPr>
              <a:t>/</a:t>
            </a:r>
            <a:r>
              <a:rPr sz="1000" dirty="0">
                <a:solidFill>
                  <a:srgbClr val="245B3C"/>
                </a:solidFill>
                <a:latin typeface="Arial"/>
                <a:cs typeface="Arial"/>
                <a:hlinkClick r:id="rId4"/>
              </a:rPr>
              <a:t>cc3253en</a:t>
            </a:r>
            <a:r>
              <a:rPr sz="900" dirty="0">
                <a:solidFill>
                  <a:srgbClr val="245B3C"/>
                </a:solidFill>
                <a:latin typeface="Arial"/>
                <a:cs typeface="Arial"/>
                <a:hlinkClick r:id="rId4"/>
              </a:rPr>
              <a:t>/</a:t>
            </a:r>
            <a:r>
              <a:rPr sz="1000" dirty="0">
                <a:solidFill>
                  <a:srgbClr val="245B3C"/>
                </a:solidFill>
                <a:latin typeface="Arial"/>
                <a:cs typeface="Arial"/>
                <a:hlinkClick r:id="rId4"/>
              </a:rPr>
              <a:t>cc3253en.pdf</a:t>
            </a:r>
            <a:r>
              <a:rPr sz="1000" spc="153" dirty="0">
                <a:solidFill>
                  <a:srgbClr val="245B3C"/>
                </a:solidFill>
                <a:latin typeface="Arial"/>
                <a:cs typeface="Arial"/>
              </a:rPr>
              <a:t> </a:t>
            </a:r>
            <a:r>
              <a:rPr sz="1000" dirty="0">
                <a:solidFill>
                  <a:srgbClr val="245B3C"/>
                </a:solidFill>
                <a:latin typeface="Arial"/>
                <a:cs typeface="Arial"/>
              </a:rPr>
              <a:t>Consult</a:t>
            </a:r>
            <a:r>
              <a:rPr sz="900" dirty="0">
                <a:solidFill>
                  <a:srgbClr val="245B3C"/>
                </a:solidFill>
                <a:latin typeface="Arial"/>
                <a:cs typeface="Arial"/>
              </a:rPr>
              <a:t>é</a:t>
            </a:r>
            <a:r>
              <a:rPr sz="900" spc="180" dirty="0">
                <a:solidFill>
                  <a:srgbClr val="245B3C"/>
                </a:solidFill>
                <a:latin typeface="Arial"/>
                <a:cs typeface="Arial"/>
              </a:rPr>
              <a:t> </a:t>
            </a:r>
            <a:r>
              <a:rPr sz="1000" dirty="0">
                <a:solidFill>
                  <a:srgbClr val="245B3C"/>
                </a:solidFill>
                <a:latin typeface="Arial"/>
                <a:cs typeface="Arial"/>
              </a:rPr>
              <a:t>le</a:t>
            </a:r>
            <a:r>
              <a:rPr sz="1000" spc="153" dirty="0">
                <a:solidFill>
                  <a:srgbClr val="245B3C"/>
                </a:solidFill>
                <a:latin typeface="Arial"/>
                <a:cs typeface="Arial"/>
              </a:rPr>
              <a:t> </a:t>
            </a:r>
            <a:r>
              <a:rPr sz="1000" spc="33" dirty="0">
                <a:solidFill>
                  <a:srgbClr val="245B3C"/>
                </a:solidFill>
                <a:latin typeface="Arial"/>
                <a:cs typeface="Arial"/>
              </a:rPr>
              <a:t>19</a:t>
            </a:r>
            <a:r>
              <a:rPr sz="900" spc="33" dirty="0">
                <a:solidFill>
                  <a:srgbClr val="245B3C"/>
                </a:solidFill>
                <a:latin typeface="Arial"/>
                <a:cs typeface="Arial"/>
              </a:rPr>
              <a:t>/</a:t>
            </a:r>
            <a:r>
              <a:rPr sz="1000" spc="33" dirty="0">
                <a:solidFill>
                  <a:srgbClr val="245B3C"/>
                </a:solidFill>
                <a:latin typeface="Arial"/>
                <a:cs typeface="Arial"/>
              </a:rPr>
              <a:t>09</a:t>
            </a:r>
            <a:r>
              <a:rPr sz="900" spc="33" dirty="0">
                <a:solidFill>
                  <a:srgbClr val="245B3C"/>
                </a:solidFill>
                <a:latin typeface="Arial"/>
                <a:cs typeface="Arial"/>
              </a:rPr>
              <a:t>/</a:t>
            </a:r>
            <a:r>
              <a:rPr sz="1000" spc="33" dirty="0">
                <a:solidFill>
                  <a:srgbClr val="245B3C"/>
                </a:solidFill>
                <a:latin typeface="Arial"/>
                <a:cs typeface="Arial"/>
              </a:rPr>
              <a:t>2023 </a:t>
            </a:r>
            <a:r>
              <a:rPr sz="1000" dirty="0">
                <a:solidFill>
                  <a:srgbClr val="245B3C"/>
                </a:solidFill>
                <a:latin typeface="Arial"/>
                <a:cs typeface="Arial"/>
              </a:rPr>
              <a:t>PATAMIL,</a:t>
            </a:r>
            <a:r>
              <a:rPr sz="1000" spc="167" dirty="0">
                <a:solidFill>
                  <a:srgbClr val="245B3C"/>
                </a:solidFill>
                <a:latin typeface="Arial"/>
                <a:cs typeface="Arial"/>
              </a:rPr>
              <a:t> </a:t>
            </a:r>
            <a:r>
              <a:rPr sz="1000" i="1" dirty="0">
                <a:solidFill>
                  <a:srgbClr val="245B3C"/>
                </a:solidFill>
                <a:latin typeface="Arial"/>
                <a:cs typeface="Arial"/>
              </a:rPr>
              <a:t>in</a:t>
            </a:r>
            <a:r>
              <a:rPr sz="1000" i="1" spc="169" dirty="0">
                <a:solidFill>
                  <a:srgbClr val="245B3C"/>
                </a:solidFill>
                <a:latin typeface="Arial"/>
                <a:cs typeface="Arial"/>
              </a:rPr>
              <a:t> </a:t>
            </a:r>
            <a:r>
              <a:rPr sz="1000" i="1" dirty="0">
                <a:solidFill>
                  <a:srgbClr val="245B3C"/>
                </a:solidFill>
                <a:latin typeface="Arial"/>
                <a:cs typeface="Arial"/>
              </a:rPr>
              <a:t>patamil</a:t>
            </a:r>
            <a:r>
              <a:rPr sz="933" i="1" dirty="0">
                <a:solidFill>
                  <a:srgbClr val="245B3C"/>
                </a:solidFill>
                <a:latin typeface="Arial"/>
                <a:cs typeface="Arial"/>
              </a:rPr>
              <a:t>.</a:t>
            </a:r>
            <a:r>
              <a:rPr sz="1000" i="1" dirty="0">
                <a:solidFill>
                  <a:srgbClr val="245B3C"/>
                </a:solidFill>
                <a:latin typeface="Arial"/>
                <a:cs typeface="Arial"/>
              </a:rPr>
              <a:t>centraider</a:t>
            </a:r>
            <a:r>
              <a:rPr sz="933" i="1" dirty="0">
                <a:solidFill>
                  <a:srgbClr val="245B3C"/>
                </a:solidFill>
                <a:latin typeface="Arial"/>
                <a:cs typeface="Arial"/>
              </a:rPr>
              <a:t>.</a:t>
            </a:r>
            <a:r>
              <a:rPr sz="1000" i="1" dirty="0">
                <a:solidFill>
                  <a:srgbClr val="245B3C"/>
                </a:solidFill>
                <a:latin typeface="Arial"/>
                <a:cs typeface="Arial"/>
              </a:rPr>
              <a:t>org</a:t>
            </a:r>
            <a:r>
              <a:rPr sz="1000" i="1" spc="167" dirty="0">
                <a:solidFill>
                  <a:srgbClr val="245B3C"/>
                </a:solidFill>
                <a:latin typeface="Arial"/>
                <a:cs typeface="Arial"/>
              </a:rPr>
              <a:t>  </a:t>
            </a:r>
            <a:r>
              <a:rPr sz="1000" dirty="0">
                <a:solidFill>
                  <a:srgbClr val="245B3C"/>
                </a:solidFill>
                <a:latin typeface="Arial"/>
                <a:cs typeface="Arial"/>
              </a:rPr>
              <a:t>[en</a:t>
            </a:r>
            <a:r>
              <a:rPr sz="1000" spc="173" dirty="0">
                <a:solidFill>
                  <a:srgbClr val="245B3C"/>
                </a:solidFill>
                <a:latin typeface="Arial"/>
                <a:cs typeface="Arial"/>
              </a:rPr>
              <a:t> </a:t>
            </a:r>
            <a:r>
              <a:rPr sz="1000" dirty="0">
                <a:solidFill>
                  <a:srgbClr val="245B3C"/>
                </a:solidFill>
                <a:latin typeface="Arial"/>
                <a:cs typeface="Arial"/>
              </a:rPr>
              <a:t>ligne],</a:t>
            </a:r>
            <a:r>
              <a:rPr sz="1000" spc="169" dirty="0">
                <a:solidFill>
                  <a:srgbClr val="245B3C"/>
                </a:solidFill>
                <a:latin typeface="Arial"/>
                <a:cs typeface="Arial"/>
              </a:rPr>
              <a:t> </a:t>
            </a:r>
            <a:r>
              <a:rPr sz="1000" dirty="0">
                <a:solidFill>
                  <a:srgbClr val="245B3C"/>
                </a:solidFill>
                <a:latin typeface="Arial"/>
                <a:cs typeface="Arial"/>
              </a:rPr>
              <a:t>Disponible</a:t>
            </a:r>
            <a:r>
              <a:rPr sz="1000" spc="169" dirty="0">
                <a:solidFill>
                  <a:srgbClr val="245B3C"/>
                </a:solidFill>
                <a:latin typeface="Arial"/>
                <a:cs typeface="Arial"/>
              </a:rPr>
              <a:t> </a:t>
            </a:r>
            <a:r>
              <a:rPr sz="1000" dirty="0">
                <a:solidFill>
                  <a:srgbClr val="245B3C"/>
                </a:solidFill>
                <a:latin typeface="Arial"/>
                <a:cs typeface="Arial"/>
              </a:rPr>
              <a:t>sur</a:t>
            </a:r>
            <a:r>
              <a:rPr sz="1000" spc="169" dirty="0">
                <a:solidFill>
                  <a:srgbClr val="245B3C"/>
                </a:solidFill>
                <a:latin typeface="Arial"/>
                <a:cs typeface="Arial"/>
              </a:rPr>
              <a:t> </a:t>
            </a:r>
            <a:r>
              <a:rPr sz="1000" dirty="0">
                <a:solidFill>
                  <a:srgbClr val="245B3C"/>
                </a:solidFill>
                <a:latin typeface="Arial"/>
                <a:cs typeface="Arial"/>
              </a:rPr>
              <a:t>:</a:t>
            </a:r>
            <a:r>
              <a:rPr sz="1000" spc="167" dirty="0">
                <a:solidFill>
                  <a:srgbClr val="245B3C"/>
                </a:solidFill>
                <a:latin typeface="Arial"/>
                <a:cs typeface="Arial"/>
              </a:rPr>
              <a:t> </a:t>
            </a:r>
            <a:r>
              <a:rPr sz="1000" dirty="0">
                <a:solidFill>
                  <a:srgbClr val="245B3C"/>
                </a:solidFill>
                <a:latin typeface="Arial"/>
                <a:cs typeface="Arial"/>
              </a:rPr>
              <a:t>https:</a:t>
            </a:r>
            <a:r>
              <a:rPr sz="900" dirty="0">
                <a:solidFill>
                  <a:srgbClr val="245B3C"/>
                </a:solidFill>
                <a:latin typeface="Arial"/>
                <a:cs typeface="Arial"/>
              </a:rPr>
              <a:t>//</a:t>
            </a:r>
            <a:r>
              <a:rPr sz="1000" dirty="0">
                <a:solidFill>
                  <a:srgbClr val="245B3C"/>
                </a:solidFill>
                <a:latin typeface="Arial"/>
                <a:cs typeface="Arial"/>
              </a:rPr>
              <a:t>patamil.centraider.org</a:t>
            </a:r>
            <a:r>
              <a:rPr sz="900" dirty="0">
                <a:solidFill>
                  <a:srgbClr val="245B3C"/>
                </a:solidFill>
                <a:latin typeface="Arial"/>
                <a:cs typeface="Arial"/>
              </a:rPr>
              <a:t>/</a:t>
            </a:r>
            <a:r>
              <a:rPr sz="900" spc="197" dirty="0">
                <a:solidFill>
                  <a:srgbClr val="245B3C"/>
                </a:solidFill>
                <a:latin typeface="Arial"/>
                <a:cs typeface="Arial"/>
              </a:rPr>
              <a:t> </a:t>
            </a:r>
            <a:r>
              <a:rPr sz="1000" dirty="0">
                <a:solidFill>
                  <a:srgbClr val="245B3C"/>
                </a:solidFill>
                <a:latin typeface="Arial"/>
                <a:cs typeface="Arial"/>
              </a:rPr>
              <a:t>Consult</a:t>
            </a:r>
            <a:r>
              <a:rPr sz="900" dirty="0">
                <a:solidFill>
                  <a:srgbClr val="245B3C"/>
                </a:solidFill>
                <a:latin typeface="Arial"/>
                <a:cs typeface="Arial"/>
              </a:rPr>
              <a:t>é</a:t>
            </a:r>
            <a:r>
              <a:rPr sz="900" spc="197" dirty="0">
                <a:solidFill>
                  <a:srgbClr val="245B3C"/>
                </a:solidFill>
                <a:latin typeface="Arial"/>
                <a:cs typeface="Arial"/>
              </a:rPr>
              <a:t> </a:t>
            </a:r>
            <a:r>
              <a:rPr sz="1000" dirty="0">
                <a:solidFill>
                  <a:srgbClr val="245B3C"/>
                </a:solidFill>
                <a:latin typeface="Arial"/>
                <a:cs typeface="Arial"/>
              </a:rPr>
              <a:t>le</a:t>
            </a:r>
            <a:r>
              <a:rPr sz="1000" spc="167" dirty="0">
                <a:solidFill>
                  <a:srgbClr val="245B3C"/>
                </a:solidFill>
                <a:latin typeface="Arial"/>
                <a:cs typeface="Arial"/>
              </a:rPr>
              <a:t> </a:t>
            </a:r>
            <a:r>
              <a:rPr sz="1000" spc="60" dirty="0">
                <a:solidFill>
                  <a:srgbClr val="245B3C"/>
                </a:solidFill>
                <a:latin typeface="Arial"/>
                <a:cs typeface="Arial"/>
              </a:rPr>
              <a:t>22</a:t>
            </a:r>
            <a:r>
              <a:rPr sz="900" spc="60" dirty="0">
                <a:solidFill>
                  <a:srgbClr val="245B3C"/>
                </a:solidFill>
                <a:latin typeface="Arial"/>
                <a:cs typeface="Arial"/>
              </a:rPr>
              <a:t>/</a:t>
            </a:r>
            <a:r>
              <a:rPr sz="1000" spc="60" dirty="0">
                <a:solidFill>
                  <a:srgbClr val="245B3C"/>
                </a:solidFill>
                <a:latin typeface="Arial"/>
                <a:cs typeface="Arial"/>
              </a:rPr>
              <a:t>09</a:t>
            </a:r>
            <a:r>
              <a:rPr sz="900" spc="60" dirty="0">
                <a:solidFill>
                  <a:srgbClr val="245B3C"/>
                </a:solidFill>
                <a:latin typeface="Arial"/>
                <a:cs typeface="Arial"/>
              </a:rPr>
              <a:t>/</a:t>
            </a:r>
            <a:r>
              <a:rPr sz="1000" spc="60" dirty="0">
                <a:solidFill>
                  <a:srgbClr val="245B3C"/>
                </a:solidFill>
                <a:latin typeface="Arial"/>
                <a:cs typeface="Arial"/>
              </a:rPr>
              <a:t>2023</a:t>
            </a:r>
            <a:endParaRPr sz="1000">
              <a:latin typeface="Arial"/>
              <a:cs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D6ECE1"/>
          </a:solidFill>
        </p:spPr>
        <p:txBody>
          <a:bodyPr wrap="square" lIns="0" tIns="0" rIns="0" bIns="0" rtlCol="0"/>
          <a:lstStyle/>
          <a:p>
            <a:endParaRPr sz="12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3" name="object 3"/>
          <p:cNvSpPr txBox="1">
            <a:spLocks noGrp="1"/>
          </p:cNvSpPr>
          <p:nvPr>
            <p:ph type="title"/>
          </p:nvPr>
        </p:nvSpPr>
        <p:spPr>
          <a:xfrm>
            <a:off x="558800" y="222740"/>
            <a:ext cx="7010400" cy="925063"/>
          </a:xfrm>
          <a:prstGeom prst="rect">
            <a:avLst/>
          </a:prstGeom>
        </p:spPr>
        <p:txBody>
          <a:bodyPr vert="horz" wrap="square" lIns="0" tIns="103190" rIns="0" bIns="0" rtlCol="0" anchor="ctr">
            <a:spAutoFit/>
          </a:bodyPr>
          <a:lstStyle/>
          <a:p>
            <a:pPr marL="2738680">
              <a:lnSpc>
                <a:spcPct val="100000"/>
              </a:lnSpc>
              <a:spcBef>
                <a:spcPts val="67"/>
              </a:spcBef>
            </a:pPr>
            <a:r>
              <a:rPr sz="2667" b="1" dirty="0">
                <a:solidFill>
                  <a:srgbClr val="FD873F"/>
                </a:solidFill>
                <a:latin typeface="Arial"/>
                <a:cs typeface="Arial"/>
              </a:rPr>
              <a:t>La</a:t>
            </a:r>
            <a:r>
              <a:rPr sz="2667" b="1" spc="-50" dirty="0">
                <a:solidFill>
                  <a:srgbClr val="FD873F"/>
                </a:solidFill>
                <a:latin typeface="Arial"/>
                <a:cs typeface="Arial"/>
              </a:rPr>
              <a:t> </a:t>
            </a:r>
            <a:r>
              <a:rPr sz="2667" b="1" spc="76" dirty="0">
                <a:solidFill>
                  <a:srgbClr val="FD873F"/>
                </a:solidFill>
                <a:latin typeface="Arial"/>
                <a:cs typeface="Arial"/>
              </a:rPr>
              <a:t>revalorisation</a:t>
            </a:r>
            <a:r>
              <a:rPr sz="2667" b="1" spc="-47" dirty="0">
                <a:solidFill>
                  <a:srgbClr val="FD873F"/>
                </a:solidFill>
                <a:latin typeface="Arial"/>
                <a:cs typeface="Arial"/>
              </a:rPr>
              <a:t> </a:t>
            </a:r>
            <a:r>
              <a:rPr sz="2667" b="1" dirty="0">
                <a:solidFill>
                  <a:srgbClr val="FD873F"/>
                </a:solidFill>
                <a:latin typeface="Arial"/>
                <a:cs typeface="Arial"/>
              </a:rPr>
              <a:t>des</a:t>
            </a:r>
            <a:r>
              <a:rPr sz="2667" b="1" spc="-47" dirty="0">
                <a:solidFill>
                  <a:srgbClr val="FD873F"/>
                </a:solidFill>
                <a:latin typeface="Arial"/>
                <a:cs typeface="Arial"/>
              </a:rPr>
              <a:t> </a:t>
            </a:r>
            <a:r>
              <a:rPr sz="2667" b="1" spc="87" dirty="0">
                <a:solidFill>
                  <a:srgbClr val="FD873F"/>
                </a:solidFill>
                <a:latin typeface="Arial"/>
                <a:cs typeface="Arial"/>
              </a:rPr>
              <a:t>millets</a:t>
            </a:r>
            <a:r>
              <a:rPr sz="2667" b="1" spc="-47" dirty="0">
                <a:solidFill>
                  <a:srgbClr val="FD873F"/>
                </a:solidFill>
                <a:latin typeface="Arial"/>
                <a:cs typeface="Arial"/>
              </a:rPr>
              <a:t> </a:t>
            </a:r>
            <a:r>
              <a:rPr sz="2667" b="1" spc="97" dirty="0">
                <a:solidFill>
                  <a:srgbClr val="FD873F"/>
                </a:solidFill>
                <a:latin typeface="Arial"/>
                <a:cs typeface="Arial"/>
              </a:rPr>
              <a:t>en</a:t>
            </a:r>
            <a:r>
              <a:rPr sz="2667" b="1" spc="-47" dirty="0">
                <a:solidFill>
                  <a:srgbClr val="FD873F"/>
                </a:solidFill>
                <a:latin typeface="Arial"/>
                <a:cs typeface="Arial"/>
              </a:rPr>
              <a:t> </a:t>
            </a:r>
            <a:r>
              <a:rPr sz="2667" b="1" spc="93" dirty="0">
                <a:solidFill>
                  <a:srgbClr val="FD873F"/>
                </a:solidFill>
                <a:latin typeface="Arial"/>
                <a:cs typeface="Arial"/>
              </a:rPr>
              <a:t>Inde</a:t>
            </a:r>
            <a:r>
              <a:rPr sz="2667" b="1" spc="-50" dirty="0">
                <a:solidFill>
                  <a:srgbClr val="FD873F"/>
                </a:solidFill>
                <a:latin typeface="Arial"/>
                <a:cs typeface="Arial"/>
              </a:rPr>
              <a:t> </a:t>
            </a:r>
            <a:r>
              <a:rPr sz="2667" b="1" spc="-17" dirty="0">
                <a:solidFill>
                  <a:srgbClr val="FD873F"/>
                </a:solidFill>
                <a:latin typeface="Arial"/>
                <a:cs typeface="Arial"/>
              </a:rPr>
              <a:t>...</a:t>
            </a:r>
            <a:endParaRPr sz="2667">
              <a:latin typeface="Arial"/>
              <a:cs typeface="Arial"/>
            </a:endParaRPr>
          </a:p>
        </p:txBody>
      </p:sp>
      <p:sp>
        <p:nvSpPr>
          <p:cNvPr id="4" name="object 4"/>
          <p:cNvSpPr/>
          <p:nvPr/>
        </p:nvSpPr>
        <p:spPr>
          <a:xfrm>
            <a:off x="5500478" y="1631263"/>
            <a:ext cx="232410" cy="296333"/>
          </a:xfrm>
          <a:custGeom>
            <a:avLst/>
            <a:gdLst/>
            <a:ahLst/>
            <a:cxnLst/>
            <a:rect l="l" t="t" r="r" b="b"/>
            <a:pathLst>
              <a:path w="348615" h="444500">
                <a:moveTo>
                  <a:pt x="0" y="0"/>
                </a:moveTo>
                <a:lnTo>
                  <a:pt x="42396" y="14547"/>
                </a:lnTo>
                <a:lnTo>
                  <a:pt x="82925" y="32796"/>
                </a:lnTo>
                <a:lnTo>
                  <a:pt x="121381" y="54543"/>
                </a:lnTo>
                <a:lnTo>
                  <a:pt x="157561" y="79583"/>
                </a:lnTo>
                <a:lnTo>
                  <a:pt x="191261" y="107713"/>
                </a:lnTo>
                <a:lnTo>
                  <a:pt x="222278" y="138731"/>
                </a:lnTo>
                <a:lnTo>
                  <a:pt x="250409" y="172431"/>
                </a:lnTo>
                <a:lnTo>
                  <a:pt x="275449" y="208611"/>
                </a:lnTo>
                <a:lnTo>
                  <a:pt x="297195" y="247067"/>
                </a:lnTo>
                <a:lnTo>
                  <a:pt x="315444" y="287595"/>
                </a:lnTo>
                <a:lnTo>
                  <a:pt x="329992" y="329992"/>
                </a:lnTo>
                <a:lnTo>
                  <a:pt x="340636" y="374055"/>
                </a:lnTo>
                <a:lnTo>
                  <a:pt x="347171" y="419579"/>
                </a:lnTo>
                <a:lnTo>
                  <a:pt x="348353" y="444448"/>
                </a:lnTo>
              </a:path>
            </a:pathLst>
          </a:custGeom>
          <a:ln w="95249">
            <a:solidFill>
              <a:srgbClr val="FD873F"/>
            </a:solidFill>
          </a:ln>
        </p:spPr>
        <p:txBody>
          <a:bodyPr wrap="square" lIns="0" tIns="0" rIns="0" bIns="0" rtlCol="0"/>
          <a:lstStyle/>
          <a:p>
            <a:endParaRPr sz="1200"/>
          </a:p>
        </p:txBody>
      </p:sp>
      <p:sp>
        <p:nvSpPr>
          <p:cNvPr id="5" name="object 5"/>
          <p:cNvSpPr/>
          <p:nvPr/>
        </p:nvSpPr>
        <p:spPr>
          <a:xfrm>
            <a:off x="2765431" y="5150483"/>
            <a:ext cx="2967567" cy="309456"/>
          </a:xfrm>
          <a:custGeom>
            <a:avLst/>
            <a:gdLst/>
            <a:ahLst/>
            <a:cxnLst/>
            <a:rect l="l" t="t" r="r" b="b"/>
            <a:pathLst>
              <a:path w="4451350" h="464184">
                <a:moveTo>
                  <a:pt x="4450922" y="0"/>
                </a:moveTo>
                <a:lnTo>
                  <a:pt x="4443205" y="70393"/>
                </a:lnTo>
                <a:lnTo>
                  <a:pt x="4432561" y="114455"/>
                </a:lnTo>
                <a:lnTo>
                  <a:pt x="4418013" y="156852"/>
                </a:lnTo>
                <a:lnTo>
                  <a:pt x="4399764" y="197381"/>
                </a:lnTo>
                <a:lnTo>
                  <a:pt x="4378018" y="235837"/>
                </a:lnTo>
                <a:lnTo>
                  <a:pt x="4352977" y="272017"/>
                </a:lnTo>
                <a:lnTo>
                  <a:pt x="4324847" y="305717"/>
                </a:lnTo>
                <a:lnTo>
                  <a:pt x="4293830" y="336734"/>
                </a:lnTo>
                <a:lnTo>
                  <a:pt x="4260129" y="364865"/>
                </a:lnTo>
                <a:lnTo>
                  <a:pt x="4223949" y="389905"/>
                </a:lnTo>
                <a:lnTo>
                  <a:pt x="4185493" y="411651"/>
                </a:lnTo>
                <a:lnTo>
                  <a:pt x="4144965" y="429900"/>
                </a:lnTo>
                <a:lnTo>
                  <a:pt x="4102568" y="444448"/>
                </a:lnTo>
                <a:lnTo>
                  <a:pt x="4058505" y="455092"/>
                </a:lnTo>
                <a:lnTo>
                  <a:pt x="4012981" y="461627"/>
                </a:lnTo>
                <a:lnTo>
                  <a:pt x="3966199" y="463851"/>
                </a:lnTo>
                <a:lnTo>
                  <a:pt x="355162" y="463851"/>
                </a:lnTo>
                <a:lnTo>
                  <a:pt x="308379" y="461627"/>
                </a:lnTo>
                <a:lnTo>
                  <a:pt x="262855" y="455092"/>
                </a:lnTo>
                <a:lnTo>
                  <a:pt x="218793" y="444448"/>
                </a:lnTo>
                <a:lnTo>
                  <a:pt x="176395" y="429900"/>
                </a:lnTo>
                <a:lnTo>
                  <a:pt x="135867" y="411651"/>
                </a:lnTo>
                <a:lnTo>
                  <a:pt x="97411" y="389905"/>
                </a:lnTo>
                <a:lnTo>
                  <a:pt x="61231" y="364865"/>
                </a:lnTo>
                <a:lnTo>
                  <a:pt x="27531" y="336734"/>
                </a:lnTo>
                <a:lnTo>
                  <a:pt x="0" y="309203"/>
                </a:lnTo>
              </a:path>
            </a:pathLst>
          </a:custGeom>
          <a:ln w="95249">
            <a:solidFill>
              <a:srgbClr val="FD873F"/>
            </a:solidFill>
          </a:ln>
        </p:spPr>
        <p:txBody>
          <a:bodyPr wrap="square" lIns="0" tIns="0" rIns="0" bIns="0" rtlCol="0"/>
          <a:lstStyle/>
          <a:p>
            <a:endParaRPr sz="1200"/>
          </a:p>
        </p:txBody>
      </p:sp>
      <p:sp>
        <p:nvSpPr>
          <p:cNvPr id="6" name="object 6"/>
          <p:cNvSpPr/>
          <p:nvPr/>
        </p:nvSpPr>
        <p:spPr>
          <a:xfrm>
            <a:off x="9280639" y="1631263"/>
            <a:ext cx="232410" cy="296333"/>
          </a:xfrm>
          <a:custGeom>
            <a:avLst/>
            <a:gdLst/>
            <a:ahLst/>
            <a:cxnLst/>
            <a:rect l="l" t="t" r="r" b="b"/>
            <a:pathLst>
              <a:path w="348615" h="444500">
                <a:moveTo>
                  <a:pt x="0" y="0"/>
                </a:moveTo>
                <a:lnTo>
                  <a:pt x="42396" y="14547"/>
                </a:lnTo>
                <a:lnTo>
                  <a:pt x="82925" y="32796"/>
                </a:lnTo>
                <a:lnTo>
                  <a:pt x="121381" y="54543"/>
                </a:lnTo>
                <a:lnTo>
                  <a:pt x="157561" y="79583"/>
                </a:lnTo>
                <a:lnTo>
                  <a:pt x="191261" y="107714"/>
                </a:lnTo>
                <a:lnTo>
                  <a:pt x="222278" y="138731"/>
                </a:lnTo>
                <a:lnTo>
                  <a:pt x="250409" y="172431"/>
                </a:lnTo>
                <a:lnTo>
                  <a:pt x="275449" y="208611"/>
                </a:lnTo>
                <a:lnTo>
                  <a:pt x="297195" y="247067"/>
                </a:lnTo>
                <a:lnTo>
                  <a:pt x="315444" y="287595"/>
                </a:lnTo>
                <a:lnTo>
                  <a:pt x="329992" y="329992"/>
                </a:lnTo>
                <a:lnTo>
                  <a:pt x="340636" y="374055"/>
                </a:lnTo>
                <a:lnTo>
                  <a:pt x="347171" y="419579"/>
                </a:lnTo>
                <a:lnTo>
                  <a:pt x="348353" y="444449"/>
                </a:lnTo>
              </a:path>
            </a:pathLst>
          </a:custGeom>
          <a:ln w="95249">
            <a:solidFill>
              <a:srgbClr val="FD873F"/>
            </a:solidFill>
          </a:ln>
        </p:spPr>
        <p:txBody>
          <a:bodyPr wrap="square" lIns="0" tIns="0" rIns="0" bIns="0" rtlCol="0"/>
          <a:lstStyle/>
          <a:p>
            <a:endParaRPr sz="1200"/>
          </a:p>
        </p:txBody>
      </p:sp>
      <p:sp>
        <p:nvSpPr>
          <p:cNvPr id="7" name="object 7"/>
          <p:cNvSpPr/>
          <p:nvPr/>
        </p:nvSpPr>
        <p:spPr>
          <a:xfrm>
            <a:off x="6586415" y="5150482"/>
            <a:ext cx="2926503" cy="309456"/>
          </a:xfrm>
          <a:custGeom>
            <a:avLst/>
            <a:gdLst/>
            <a:ahLst/>
            <a:cxnLst/>
            <a:rect l="l" t="t" r="r" b="b"/>
            <a:pathLst>
              <a:path w="4389755" h="464184">
                <a:moveTo>
                  <a:pt x="4389690" y="0"/>
                </a:moveTo>
                <a:lnTo>
                  <a:pt x="4381973" y="70394"/>
                </a:lnTo>
                <a:lnTo>
                  <a:pt x="4371329" y="114457"/>
                </a:lnTo>
                <a:lnTo>
                  <a:pt x="4356781" y="156854"/>
                </a:lnTo>
                <a:lnTo>
                  <a:pt x="4338532" y="197382"/>
                </a:lnTo>
                <a:lnTo>
                  <a:pt x="4316786" y="235838"/>
                </a:lnTo>
                <a:lnTo>
                  <a:pt x="4291746" y="272018"/>
                </a:lnTo>
                <a:lnTo>
                  <a:pt x="4263615" y="305718"/>
                </a:lnTo>
                <a:lnTo>
                  <a:pt x="4232598" y="336736"/>
                </a:lnTo>
                <a:lnTo>
                  <a:pt x="4198898" y="364866"/>
                </a:lnTo>
                <a:lnTo>
                  <a:pt x="4162718" y="389906"/>
                </a:lnTo>
                <a:lnTo>
                  <a:pt x="4124262" y="411653"/>
                </a:lnTo>
                <a:lnTo>
                  <a:pt x="4083733" y="429902"/>
                </a:lnTo>
                <a:lnTo>
                  <a:pt x="4041336" y="444450"/>
                </a:lnTo>
                <a:lnTo>
                  <a:pt x="3997274" y="455093"/>
                </a:lnTo>
                <a:lnTo>
                  <a:pt x="3951749" y="461628"/>
                </a:lnTo>
                <a:lnTo>
                  <a:pt x="3904967" y="463852"/>
                </a:lnTo>
                <a:lnTo>
                  <a:pt x="293930" y="463852"/>
                </a:lnTo>
                <a:lnTo>
                  <a:pt x="247147" y="461628"/>
                </a:lnTo>
                <a:lnTo>
                  <a:pt x="201623" y="455093"/>
                </a:lnTo>
                <a:lnTo>
                  <a:pt x="157561" y="444450"/>
                </a:lnTo>
                <a:lnTo>
                  <a:pt x="115164" y="429902"/>
                </a:lnTo>
                <a:lnTo>
                  <a:pt x="74635" y="411653"/>
                </a:lnTo>
                <a:lnTo>
                  <a:pt x="36179" y="389906"/>
                </a:lnTo>
                <a:lnTo>
                  <a:pt x="0" y="364866"/>
                </a:lnTo>
              </a:path>
            </a:pathLst>
          </a:custGeom>
          <a:ln w="95249">
            <a:solidFill>
              <a:srgbClr val="FD873F"/>
            </a:solidFill>
          </a:ln>
        </p:spPr>
        <p:txBody>
          <a:bodyPr wrap="square" lIns="0" tIns="0" rIns="0" bIns="0" rtlCol="0"/>
          <a:lstStyle/>
          <a:p>
            <a:endParaRPr sz="1200"/>
          </a:p>
        </p:txBody>
      </p:sp>
      <p:pic>
        <p:nvPicPr>
          <p:cNvPr id="8" name="object 8"/>
          <p:cNvPicPr/>
          <p:nvPr/>
        </p:nvPicPr>
        <p:blipFill>
          <a:blip r:embed="rId2" cstate="print"/>
          <a:stretch>
            <a:fillRect/>
          </a:stretch>
        </p:blipFill>
        <p:spPr>
          <a:xfrm>
            <a:off x="2951711" y="2541459"/>
            <a:ext cx="87239" cy="87239"/>
          </a:xfrm>
          <a:prstGeom prst="rect">
            <a:avLst/>
          </a:prstGeom>
        </p:spPr>
      </p:pic>
      <p:pic>
        <p:nvPicPr>
          <p:cNvPr id="9" name="object 9"/>
          <p:cNvPicPr/>
          <p:nvPr/>
        </p:nvPicPr>
        <p:blipFill>
          <a:blip r:embed="rId3" cstate="print"/>
          <a:stretch>
            <a:fillRect/>
          </a:stretch>
        </p:blipFill>
        <p:spPr>
          <a:xfrm>
            <a:off x="2951711" y="2936941"/>
            <a:ext cx="87239" cy="87239"/>
          </a:xfrm>
          <a:prstGeom prst="rect">
            <a:avLst/>
          </a:prstGeom>
        </p:spPr>
      </p:pic>
      <p:pic>
        <p:nvPicPr>
          <p:cNvPr id="10" name="object 10"/>
          <p:cNvPicPr/>
          <p:nvPr/>
        </p:nvPicPr>
        <p:blipFill>
          <a:blip r:embed="rId2" cstate="print"/>
          <a:stretch>
            <a:fillRect/>
          </a:stretch>
        </p:blipFill>
        <p:spPr>
          <a:xfrm>
            <a:off x="2951711" y="3727906"/>
            <a:ext cx="87239" cy="87238"/>
          </a:xfrm>
          <a:prstGeom prst="rect">
            <a:avLst/>
          </a:prstGeom>
        </p:spPr>
      </p:pic>
      <p:pic>
        <p:nvPicPr>
          <p:cNvPr id="11" name="object 11"/>
          <p:cNvPicPr/>
          <p:nvPr/>
        </p:nvPicPr>
        <p:blipFill>
          <a:blip r:embed="rId2" cstate="print"/>
          <a:stretch>
            <a:fillRect/>
          </a:stretch>
        </p:blipFill>
        <p:spPr>
          <a:xfrm>
            <a:off x="2951711" y="4518870"/>
            <a:ext cx="87239" cy="87239"/>
          </a:xfrm>
          <a:prstGeom prst="rect">
            <a:avLst/>
          </a:prstGeom>
        </p:spPr>
      </p:pic>
      <p:sp>
        <p:nvSpPr>
          <p:cNvPr id="12" name="object 12"/>
          <p:cNvSpPr txBox="1"/>
          <p:nvPr/>
        </p:nvSpPr>
        <p:spPr>
          <a:xfrm>
            <a:off x="3150346" y="2319041"/>
            <a:ext cx="2328333" cy="2775289"/>
          </a:xfrm>
          <a:prstGeom prst="rect">
            <a:avLst/>
          </a:prstGeom>
        </p:spPr>
        <p:txBody>
          <a:bodyPr vert="horz" wrap="square" lIns="0" tIns="8043" rIns="0" bIns="0" rtlCol="0">
            <a:spAutoFit/>
          </a:bodyPr>
          <a:lstStyle/>
          <a:p>
            <a:pPr marL="8467" marR="173999">
              <a:lnSpc>
                <a:spcPct val="123600"/>
              </a:lnSpc>
              <a:spcBef>
                <a:spcPts val="63"/>
              </a:spcBef>
            </a:pPr>
            <a:r>
              <a:rPr sz="2100" spc="37" dirty="0">
                <a:solidFill>
                  <a:srgbClr val="317E53"/>
                </a:solidFill>
                <a:latin typeface="Arial"/>
                <a:cs typeface="Arial"/>
              </a:rPr>
              <a:t>cultures</a:t>
            </a:r>
            <a:r>
              <a:rPr sz="2100" spc="7" dirty="0">
                <a:solidFill>
                  <a:srgbClr val="317E53"/>
                </a:solidFill>
                <a:latin typeface="Arial"/>
                <a:cs typeface="Arial"/>
              </a:rPr>
              <a:t> </a:t>
            </a:r>
            <a:r>
              <a:rPr sz="2100" spc="27" dirty="0">
                <a:solidFill>
                  <a:srgbClr val="317E53"/>
                </a:solidFill>
                <a:latin typeface="Arial"/>
                <a:cs typeface="Arial"/>
              </a:rPr>
              <a:t>pluviales </a:t>
            </a:r>
            <a:r>
              <a:rPr sz="2100" dirty="0">
                <a:solidFill>
                  <a:srgbClr val="317E53"/>
                </a:solidFill>
                <a:latin typeface="Arial"/>
                <a:cs typeface="Arial"/>
              </a:rPr>
              <a:t>sol</a:t>
            </a:r>
            <a:r>
              <a:rPr sz="2100" spc="73" dirty="0">
                <a:solidFill>
                  <a:srgbClr val="317E53"/>
                </a:solidFill>
                <a:latin typeface="Arial"/>
                <a:cs typeface="Arial"/>
              </a:rPr>
              <a:t> </a:t>
            </a:r>
            <a:r>
              <a:rPr sz="2100" dirty="0">
                <a:solidFill>
                  <a:srgbClr val="317E53"/>
                </a:solidFill>
                <a:latin typeface="Arial"/>
                <a:cs typeface="Arial"/>
              </a:rPr>
              <a:t>sec</a:t>
            </a:r>
            <a:r>
              <a:rPr sz="1933" dirty="0">
                <a:solidFill>
                  <a:srgbClr val="317E53"/>
                </a:solidFill>
                <a:latin typeface="Arial"/>
                <a:cs typeface="Arial"/>
              </a:rPr>
              <a:t>,</a:t>
            </a:r>
            <a:r>
              <a:rPr sz="1933" spc="117" dirty="0">
                <a:solidFill>
                  <a:srgbClr val="317E53"/>
                </a:solidFill>
                <a:latin typeface="Arial"/>
                <a:cs typeface="Arial"/>
              </a:rPr>
              <a:t> </a:t>
            </a:r>
            <a:r>
              <a:rPr sz="2100" spc="27" dirty="0">
                <a:solidFill>
                  <a:srgbClr val="317E53"/>
                </a:solidFill>
                <a:latin typeface="Arial"/>
                <a:cs typeface="Arial"/>
              </a:rPr>
              <a:t>pauvre</a:t>
            </a:r>
            <a:r>
              <a:rPr sz="1933" spc="27" dirty="0">
                <a:solidFill>
                  <a:srgbClr val="317E53"/>
                </a:solidFill>
                <a:latin typeface="Arial"/>
                <a:cs typeface="Arial"/>
              </a:rPr>
              <a:t>, </a:t>
            </a:r>
            <a:r>
              <a:rPr sz="2100" spc="40" dirty="0">
                <a:solidFill>
                  <a:srgbClr val="317E53"/>
                </a:solidFill>
                <a:latin typeface="Arial"/>
                <a:cs typeface="Arial"/>
              </a:rPr>
              <a:t>acide</a:t>
            </a:r>
            <a:endParaRPr sz="2100">
              <a:latin typeface="Arial"/>
              <a:cs typeface="Arial"/>
            </a:endParaRPr>
          </a:p>
          <a:p>
            <a:pPr marL="8467" marR="3387">
              <a:lnSpc>
                <a:spcPts val="3113"/>
              </a:lnSpc>
              <a:spcBef>
                <a:spcPts val="70"/>
              </a:spcBef>
            </a:pPr>
            <a:r>
              <a:rPr sz="2100" spc="40" dirty="0">
                <a:solidFill>
                  <a:srgbClr val="317E53"/>
                </a:solidFill>
                <a:latin typeface="Arial"/>
                <a:cs typeface="Arial"/>
              </a:rPr>
              <a:t>r</a:t>
            </a:r>
            <a:r>
              <a:rPr sz="1867" spc="40" dirty="0">
                <a:solidFill>
                  <a:srgbClr val="317E53"/>
                </a:solidFill>
                <a:latin typeface="Arial"/>
                <a:cs typeface="Arial"/>
              </a:rPr>
              <a:t>é</a:t>
            </a:r>
            <a:r>
              <a:rPr sz="2100" spc="40" dirty="0">
                <a:solidFill>
                  <a:srgbClr val="317E53"/>
                </a:solidFill>
                <a:latin typeface="Arial"/>
                <a:cs typeface="Arial"/>
              </a:rPr>
              <a:t>sistantes</a:t>
            </a:r>
            <a:r>
              <a:rPr sz="2100" spc="-7" dirty="0">
                <a:solidFill>
                  <a:srgbClr val="317E53"/>
                </a:solidFill>
                <a:latin typeface="Arial"/>
                <a:cs typeface="Arial"/>
              </a:rPr>
              <a:t> </a:t>
            </a:r>
            <a:r>
              <a:rPr sz="1867" spc="123" dirty="0">
                <a:solidFill>
                  <a:srgbClr val="317E53"/>
                </a:solidFill>
                <a:latin typeface="Arial"/>
                <a:cs typeface="Arial"/>
              </a:rPr>
              <a:t>à</a:t>
            </a:r>
            <a:r>
              <a:rPr sz="1867" spc="57" dirty="0">
                <a:solidFill>
                  <a:srgbClr val="317E53"/>
                </a:solidFill>
                <a:latin typeface="Arial"/>
                <a:cs typeface="Arial"/>
              </a:rPr>
              <a:t> </a:t>
            </a:r>
            <a:r>
              <a:rPr sz="2100" spc="-17" dirty="0">
                <a:solidFill>
                  <a:srgbClr val="317E53"/>
                </a:solidFill>
                <a:latin typeface="Arial"/>
                <a:cs typeface="Arial"/>
              </a:rPr>
              <a:t>la </a:t>
            </a:r>
            <a:r>
              <a:rPr sz="2100" spc="40" dirty="0">
                <a:solidFill>
                  <a:srgbClr val="317E53"/>
                </a:solidFill>
                <a:latin typeface="Arial"/>
                <a:cs typeface="Arial"/>
              </a:rPr>
              <a:t>s</a:t>
            </a:r>
            <a:r>
              <a:rPr sz="1867" spc="40" dirty="0">
                <a:solidFill>
                  <a:srgbClr val="317E53"/>
                </a:solidFill>
                <a:latin typeface="Arial"/>
                <a:cs typeface="Arial"/>
              </a:rPr>
              <a:t>é</a:t>
            </a:r>
            <a:r>
              <a:rPr sz="2100" spc="40" dirty="0">
                <a:solidFill>
                  <a:srgbClr val="317E53"/>
                </a:solidFill>
                <a:latin typeface="Arial"/>
                <a:cs typeface="Arial"/>
              </a:rPr>
              <a:t>cheresse r</a:t>
            </a:r>
            <a:r>
              <a:rPr sz="1867" spc="40" dirty="0">
                <a:solidFill>
                  <a:srgbClr val="317E53"/>
                </a:solidFill>
                <a:latin typeface="Arial"/>
                <a:cs typeface="Arial"/>
              </a:rPr>
              <a:t>é</a:t>
            </a:r>
            <a:r>
              <a:rPr sz="2100" spc="40" dirty="0">
                <a:solidFill>
                  <a:srgbClr val="317E53"/>
                </a:solidFill>
                <a:latin typeface="Arial"/>
                <a:cs typeface="Arial"/>
              </a:rPr>
              <a:t>sistantes</a:t>
            </a:r>
            <a:r>
              <a:rPr sz="2100" spc="-3" dirty="0">
                <a:solidFill>
                  <a:srgbClr val="317E53"/>
                </a:solidFill>
                <a:latin typeface="Arial"/>
                <a:cs typeface="Arial"/>
              </a:rPr>
              <a:t> </a:t>
            </a:r>
            <a:r>
              <a:rPr sz="2100" spc="-17" dirty="0">
                <a:solidFill>
                  <a:srgbClr val="317E53"/>
                </a:solidFill>
                <a:latin typeface="Arial"/>
                <a:cs typeface="Arial"/>
              </a:rPr>
              <a:t>aux </a:t>
            </a:r>
            <a:r>
              <a:rPr sz="2100" spc="27" dirty="0">
                <a:solidFill>
                  <a:srgbClr val="317E53"/>
                </a:solidFill>
                <a:latin typeface="Arial"/>
                <a:cs typeface="Arial"/>
              </a:rPr>
              <a:t>parasites</a:t>
            </a:r>
            <a:r>
              <a:rPr sz="1867" spc="27" dirty="0">
                <a:solidFill>
                  <a:srgbClr val="317E53"/>
                </a:solidFill>
                <a:latin typeface="Arial"/>
                <a:cs typeface="Arial"/>
              </a:rPr>
              <a:t>/</a:t>
            </a:r>
            <a:r>
              <a:rPr sz="2100" spc="27" dirty="0">
                <a:solidFill>
                  <a:srgbClr val="317E53"/>
                </a:solidFill>
                <a:latin typeface="Arial"/>
                <a:cs typeface="Arial"/>
              </a:rPr>
              <a:t>maladies</a:t>
            </a:r>
            <a:endParaRPr sz="2100">
              <a:latin typeface="Arial"/>
              <a:cs typeface="Arial"/>
            </a:endParaRPr>
          </a:p>
        </p:txBody>
      </p:sp>
      <p:sp>
        <p:nvSpPr>
          <p:cNvPr id="13" name="object 13"/>
          <p:cNvSpPr txBox="1"/>
          <p:nvPr/>
        </p:nvSpPr>
        <p:spPr>
          <a:xfrm>
            <a:off x="2248868" y="989757"/>
            <a:ext cx="7726680" cy="1174745"/>
          </a:xfrm>
          <a:prstGeom prst="rect">
            <a:avLst/>
          </a:prstGeom>
        </p:spPr>
        <p:txBody>
          <a:bodyPr vert="horz" wrap="square" lIns="0" tIns="10160" rIns="0" bIns="0" rtlCol="0">
            <a:spAutoFit/>
          </a:bodyPr>
          <a:lstStyle/>
          <a:p>
            <a:pPr marL="8467">
              <a:spcBef>
                <a:spcPts val="80"/>
              </a:spcBef>
            </a:pPr>
            <a:r>
              <a:rPr sz="1900" dirty="0">
                <a:solidFill>
                  <a:srgbClr val="317E53"/>
                </a:solidFill>
                <a:latin typeface="Arial"/>
                <a:cs typeface="Arial"/>
              </a:rPr>
              <a:t>Des</a:t>
            </a:r>
            <a:r>
              <a:rPr sz="1900" spc="-13" dirty="0">
                <a:solidFill>
                  <a:srgbClr val="317E53"/>
                </a:solidFill>
                <a:latin typeface="Arial"/>
                <a:cs typeface="Arial"/>
              </a:rPr>
              <a:t> </a:t>
            </a:r>
            <a:r>
              <a:rPr sz="1900" dirty="0">
                <a:solidFill>
                  <a:srgbClr val="317E53"/>
                </a:solidFill>
                <a:latin typeface="Arial"/>
                <a:cs typeface="Arial"/>
              </a:rPr>
              <a:t>céréales</a:t>
            </a:r>
            <a:r>
              <a:rPr sz="1900" spc="-10" dirty="0">
                <a:solidFill>
                  <a:srgbClr val="317E53"/>
                </a:solidFill>
                <a:latin typeface="Arial"/>
                <a:cs typeface="Arial"/>
              </a:rPr>
              <a:t> </a:t>
            </a:r>
            <a:r>
              <a:rPr sz="1900" spc="53" dirty="0">
                <a:solidFill>
                  <a:srgbClr val="317E53"/>
                </a:solidFill>
                <a:latin typeface="Arial"/>
                <a:cs typeface="Arial"/>
              </a:rPr>
              <a:t>reconnues</a:t>
            </a:r>
            <a:r>
              <a:rPr sz="1900" spc="-10" dirty="0">
                <a:solidFill>
                  <a:srgbClr val="317E53"/>
                </a:solidFill>
                <a:latin typeface="Arial"/>
                <a:cs typeface="Arial"/>
              </a:rPr>
              <a:t> </a:t>
            </a:r>
            <a:r>
              <a:rPr sz="1900" spc="110" dirty="0">
                <a:solidFill>
                  <a:srgbClr val="317E53"/>
                </a:solidFill>
                <a:latin typeface="Arial"/>
                <a:cs typeface="Arial"/>
              </a:rPr>
              <a:t>pour</a:t>
            </a:r>
            <a:r>
              <a:rPr sz="1900" spc="-13" dirty="0">
                <a:solidFill>
                  <a:srgbClr val="317E53"/>
                </a:solidFill>
                <a:latin typeface="Arial"/>
                <a:cs typeface="Arial"/>
              </a:rPr>
              <a:t> </a:t>
            </a:r>
            <a:r>
              <a:rPr sz="1900" spc="53" dirty="0">
                <a:solidFill>
                  <a:srgbClr val="317E53"/>
                </a:solidFill>
                <a:latin typeface="Arial"/>
                <a:cs typeface="Arial"/>
              </a:rPr>
              <a:t>leurs</a:t>
            </a:r>
            <a:r>
              <a:rPr sz="1900" spc="-10" dirty="0">
                <a:solidFill>
                  <a:srgbClr val="317E53"/>
                </a:solidFill>
                <a:latin typeface="Arial"/>
                <a:cs typeface="Arial"/>
              </a:rPr>
              <a:t> </a:t>
            </a:r>
            <a:r>
              <a:rPr sz="1900" spc="53" dirty="0">
                <a:solidFill>
                  <a:srgbClr val="317E53"/>
                </a:solidFill>
                <a:latin typeface="Arial"/>
                <a:cs typeface="Arial"/>
              </a:rPr>
              <a:t>qualités</a:t>
            </a:r>
            <a:r>
              <a:rPr sz="1900" spc="-10" dirty="0">
                <a:solidFill>
                  <a:srgbClr val="317E53"/>
                </a:solidFill>
                <a:latin typeface="Arial"/>
                <a:cs typeface="Arial"/>
              </a:rPr>
              <a:t> </a:t>
            </a:r>
            <a:r>
              <a:rPr sz="1900" spc="37" dirty="0">
                <a:solidFill>
                  <a:srgbClr val="317E53"/>
                </a:solidFill>
                <a:latin typeface="Arial"/>
                <a:cs typeface="Arial"/>
              </a:rPr>
              <a:t>écologiques</a:t>
            </a:r>
            <a:r>
              <a:rPr sz="1900" spc="-13" dirty="0">
                <a:solidFill>
                  <a:srgbClr val="317E53"/>
                </a:solidFill>
                <a:latin typeface="Arial"/>
                <a:cs typeface="Arial"/>
              </a:rPr>
              <a:t> </a:t>
            </a:r>
            <a:r>
              <a:rPr sz="1900" spc="73" dirty="0">
                <a:solidFill>
                  <a:srgbClr val="317E53"/>
                </a:solidFill>
                <a:latin typeface="Arial"/>
                <a:cs typeface="Arial"/>
              </a:rPr>
              <a:t>et</a:t>
            </a:r>
            <a:r>
              <a:rPr sz="1900" spc="-10" dirty="0">
                <a:solidFill>
                  <a:srgbClr val="317E53"/>
                </a:solidFill>
                <a:latin typeface="Arial"/>
                <a:cs typeface="Arial"/>
              </a:rPr>
              <a:t> </a:t>
            </a:r>
            <a:r>
              <a:rPr sz="1900" spc="63" dirty="0">
                <a:solidFill>
                  <a:srgbClr val="317E53"/>
                </a:solidFill>
                <a:latin typeface="Arial"/>
                <a:cs typeface="Arial"/>
              </a:rPr>
              <a:t>nutritives</a:t>
            </a:r>
            <a:endParaRPr sz="1900">
              <a:latin typeface="Arial"/>
              <a:cs typeface="Arial"/>
            </a:endParaRPr>
          </a:p>
          <a:p>
            <a:pPr>
              <a:spcBef>
                <a:spcPts val="17"/>
              </a:spcBef>
            </a:pPr>
            <a:endParaRPr sz="3000">
              <a:latin typeface="Arial"/>
              <a:cs typeface="Arial"/>
            </a:endParaRPr>
          </a:p>
          <a:p>
            <a:pPr marR="222684" algn="ctr">
              <a:tabLst>
                <a:tab pos="3975722" algn="l"/>
              </a:tabLst>
            </a:pPr>
            <a:r>
              <a:rPr sz="2100" spc="-7" dirty="0">
                <a:solidFill>
                  <a:srgbClr val="317E53"/>
                </a:solidFill>
                <a:latin typeface="Arial"/>
                <a:cs typeface="Arial"/>
              </a:rPr>
              <a:t>é</a:t>
            </a:r>
            <a:r>
              <a:rPr sz="2667" spc="-7" dirty="0">
                <a:solidFill>
                  <a:srgbClr val="317E53"/>
                </a:solidFill>
                <a:latin typeface="Arial"/>
                <a:cs typeface="Arial"/>
              </a:rPr>
              <a:t>cologiques</a:t>
            </a:r>
            <a:r>
              <a:rPr sz="2667" dirty="0">
                <a:solidFill>
                  <a:srgbClr val="317E53"/>
                </a:solidFill>
                <a:latin typeface="Arial"/>
                <a:cs typeface="Arial"/>
              </a:rPr>
              <a:t>	</a:t>
            </a:r>
            <a:r>
              <a:rPr sz="2667" spc="-7" dirty="0">
                <a:solidFill>
                  <a:srgbClr val="317E53"/>
                </a:solidFill>
                <a:latin typeface="Arial"/>
                <a:cs typeface="Arial"/>
              </a:rPr>
              <a:t>nutritives</a:t>
            </a:r>
            <a:endParaRPr sz="2667">
              <a:latin typeface="Arial"/>
              <a:cs typeface="Arial"/>
            </a:endParaRPr>
          </a:p>
        </p:txBody>
      </p:sp>
      <p:pic>
        <p:nvPicPr>
          <p:cNvPr id="14" name="object 14"/>
          <p:cNvPicPr/>
          <p:nvPr/>
        </p:nvPicPr>
        <p:blipFill>
          <a:blip r:embed="rId4" cstate="print"/>
          <a:stretch>
            <a:fillRect/>
          </a:stretch>
        </p:blipFill>
        <p:spPr>
          <a:xfrm>
            <a:off x="6826693" y="2666535"/>
            <a:ext cx="87239" cy="87239"/>
          </a:xfrm>
          <a:prstGeom prst="rect">
            <a:avLst/>
          </a:prstGeom>
        </p:spPr>
      </p:pic>
      <p:pic>
        <p:nvPicPr>
          <p:cNvPr id="15" name="object 15"/>
          <p:cNvPicPr/>
          <p:nvPr/>
        </p:nvPicPr>
        <p:blipFill>
          <a:blip r:embed="rId5" cstate="print"/>
          <a:stretch>
            <a:fillRect/>
          </a:stretch>
        </p:blipFill>
        <p:spPr>
          <a:xfrm>
            <a:off x="6826693" y="3852982"/>
            <a:ext cx="87239" cy="87238"/>
          </a:xfrm>
          <a:prstGeom prst="rect">
            <a:avLst/>
          </a:prstGeom>
        </p:spPr>
      </p:pic>
      <p:sp>
        <p:nvSpPr>
          <p:cNvPr id="16" name="object 16"/>
          <p:cNvSpPr txBox="1"/>
          <p:nvPr/>
        </p:nvSpPr>
        <p:spPr>
          <a:xfrm>
            <a:off x="7025329" y="2444116"/>
            <a:ext cx="2266103" cy="2377745"/>
          </a:xfrm>
          <a:prstGeom prst="rect">
            <a:avLst/>
          </a:prstGeom>
        </p:spPr>
        <p:txBody>
          <a:bodyPr vert="horz" wrap="square" lIns="0" tIns="8043" rIns="0" bIns="0" rtlCol="0">
            <a:spAutoFit/>
          </a:bodyPr>
          <a:lstStyle/>
          <a:p>
            <a:pPr marL="8467" marR="229458">
              <a:lnSpc>
                <a:spcPct val="123600"/>
              </a:lnSpc>
              <a:spcBef>
                <a:spcPts val="63"/>
              </a:spcBef>
            </a:pPr>
            <a:r>
              <a:rPr sz="2100" spc="37" dirty="0">
                <a:solidFill>
                  <a:srgbClr val="317E53"/>
                </a:solidFill>
                <a:latin typeface="Arial"/>
                <a:cs typeface="Arial"/>
              </a:rPr>
              <a:t>plus</a:t>
            </a:r>
            <a:r>
              <a:rPr sz="2100" spc="-3" dirty="0">
                <a:solidFill>
                  <a:srgbClr val="317E53"/>
                </a:solidFill>
                <a:latin typeface="Arial"/>
                <a:cs typeface="Arial"/>
              </a:rPr>
              <a:t> </a:t>
            </a:r>
            <a:r>
              <a:rPr sz="2100" spc="33" dirty="0">
                <a:solidFill>
                  <a:srgbClr val="317E53"/>
                </a:solidFill>
                <a:latin typeface="Arial"/>
                <a:cs typeface="Arial"/>
              </a:rPr>
              <a:t>riches</a:t>
            </a:r>
            <a:r>
              <a:rPr sz="2100" dirty="0">
                <a:solidFill>
                  <a:srgbClr val="317E53"/>
                </a:solidFill>
                <a:latin typeface="Arial"/>
                <a:cs typeface="Arial"/>
              </a:rPr>
              <a:t> </a:t>
            </a:r>
            <a:r>
              <a:rPr sz="2100" spc="43" dirty="0">
                <a:solidFill>
                  <a:srgbClr val="317E53"/>
                </a:solidFill>
                <a:latin typeface="Arial"/>
                <a:cs typeface="Arial"/>
              </a:rPr>
              <a:t>en </a:t>
            </a:r>
            <a:r>
              <a:rPr sz="2100" spc="47" dirty="0">
                <a:solidFill>
                  <a:srgbClr val="317E53"/>
                </a:solidFill>
                <a:latin typeface="Arial"/>
                <a:cs typeface="Arial"/>
              </a:rPr>
              <a:t>nutriment</a:t>
            </a:r>
            <a:r>
              <a:rPr sz="2100" dirty="0">
                <a:solidFill>
                  <a:srgbClr val="317E53"/>
                </a:solidFill>
                <a:latin typeface="Arial"/>
                <a:cs typeface="Arial"/>
              </a:rPr>
              <a:t> </a:t>
            </a:r>
            <a:r>
              <a:rPr sz="2100" spc="73" dirty="0">
                <a:solidFill>
                  <a:srgbClr val="317E53"/>
                </a:solidFill>
                <a:latin typeface="Arial"/>
                <a:cs typeface="Arial"/>
              </a:rPr>
              <a:t>que</a:t>
            </a:r>
            <a:r>
              <a:rPr sz="2100" spc="3" dirty="0">
                <a:solidFill>
                  <a:srgbClr val="317E53"/>
                </a:solidFill>
                <a:latin typeface="Arial"/>
                <a:cs typeface="Arial"/>
              </a:rPr>
              <a:t> </a:t>
            </a:r>
            <a:r>
              <a:rPr sz="2100" spc="37" dirty="0">
                <a:solidFill>
                  <a:srgbClr val="317E53"/>
                </a:solidFill>
                <a:latin typeface="Arial"/>
                <a:cs typeface="Arial"/>
              </a:rPr>
              <a:t>le </a:t>
            </a:r>
            <a:r>
              <a:rPr sz="2100" spc="-17" dirty="0">
                <a:solidFill>
                  <a:srgbClr val="317E53"/>
                </a:solidFill>
                <a:latin typeface="Arial"/>
                <a:cs typeface="Arial"/>
              </a:rPr>
              <a:t>riz</a:t>
            </a:r>
            <a:endParaRPr sz="2100">
              <a:latin typeface="Arial"/>
              <a:cs typeface="Arial"/>
            </a:endParaRPr>
          </a:p>
          <a:p>
            <a:pPr marL="8467" marR="3387">
              <a:lnSpc>
                <a:spcPts val="3113"/>
              </a:lnSpc>
              <a:spcBef>
                <a:spcPts val="70"/>
              </a:spcBef>
            </a:pPr>
            <a:r>
              <a:rPr sz="2100" spc="53" dirty="0">
                <a:solidFill>
                  <a:srgbClr val="317E53"/>
                </a:solidFill>
                <a:latin typeface="Arial"/>
                <a:cs typeface="Arial"/>
              </a:rPr>
              <a:t>indice</a:t>
            </a:r>
            <a:r>
              <a:rPr sz="2100" spc="-7" dirty="0">
                <a:solidFill>
                  <a:srgbClr val="317E53"/>
                </a:solidFill>
                <a:latin typeface="Arial"/>
                <a:cs typeface="Arial"/>
              </a:rPr>
              <a:t> </a:t>
            </a:r>
            <a:r>
              <a:rPr sz="2100" spc="60" dirty="0">
                <a:solidFill>
                  <a:srgbClr val="317E53"/>
                </a:solidFill>
                <a:latin typeface="Arial"/>
                <a:cs typeface="Arial"/>
              </a:rPr>
              <a:t>glyc</a:t>
            </a:r>
            <a:r>
              <a:rPr sz="1867" spc="60" dirty="0">
                <a:solidFill>
                  <a:srgbClr val="317E53"/>
                </a:solidFill>
                <a:latin typeface="Arial"/>
                <a:cs typeface="Arial"/>
              </a:rPr>
              <a:t>é</a:t>
            </a:r>
            <a:r>
              <a:rPr sz="2100" spc="60" dirty="0">
                <a:solidFill>
                  <a:srgbClr val="317E53"/>
                </a:solidFill>
                <a:latin typeface="Arial"/>
                <a:cs typeface="Arial"/>
              </a:rPr>
              <a:t>mique </a:t>
            </a:r>
            <a:r>
              <a:rPr sz="2100" spc="37" dirty="0">
                <a:solidFill>
                  <a:srgbClr val="317E53"/>
                </a:solidFill>
                <a:latin typeface="Arial"/>
                <a:cs typeface="Arial"/>
              </a:rPr>
              <a:t>plus</a:t>
            </a:r>
            <a:r>
              <a:rPr sz="2100" dirty="0">
                <a:solidFill>
                  <a:srgbClr val="317E53"/>
                </a:solidFill>
                <a:latin typeface="Arial"/>
                <a:cs typeface="Arial"/>
              </a:rPr>
              <a:t> </a:t>
            </a:r>
            <a:r>
              <a:rPr sz="2100" spc="43" dirty="0">
                <a:solidFill>
                  <a:srgbClr val="317E53"/>
                </a:solidFill>
                <a:latin typeface="Arial"/>
                <a:cs typeface="Arial"/>
              </a:rPr>
              <a:t>faible</a:t>
            </a:r>
            <a:r>
              <a:rPr sz="2100" dirty="0">
                <a:solidFill>
                  <a:srgbClr val="317E53"/>
                </a:solidFill>
                <a:latin typeface="Arial"/>
                <a:cs typeface="Arial"/>
              </a:rPr>
              <a:t> </a:t>
            </a:r>
            <a:r>
              <a:rPr sz="2100" spc="73" dirty="0">
                <a:solidFill>
                  <a:srgbClr val="317E53"/>
                </a:solidFill>
                <a:latin typeface="Arial"/>
                <a:cs typeface="Arial"/>
              </a:rPr>
              <a:t>que</a:t>
            </a:r>
            <a:r>
              <a:rPr sz="2100" dirty="0">
                <a:solidFill>
                  <a:srgbClr val="317E53"/>
                </a:solidFill>
                <a:latin typeface="Arial"/>
                <a:cs typeface="Arial"/>
              </a:rPr>
              <a:t> </a:t>
            </a:r>
            <a:r>
              <a:rPr sz="2100" spc="37" dirty="0">
                <a:solidFill>
                  <a:srgbClr val="317E53"/>
                </a:solidFill>
                <a:latin typeface="Arial"/>
                <a:cs typeface="Arial"/>
              </a:rPr>
              <a:t>le </a:t>
            </a:r>
            <a:r>
              <a:rPr sz="2100" spc="-17" dirty="0">
                <a:solidFill>
                  <a:srgbClr val="317E53"/>
                </a:solidFill>
                <a:latin typeface="Arial"/>
                <a:cs typeface="Arial"/>
              </a:rPr>
              <a:t>riz</a:t>
            </a:r>
            <a:endParaRPr sz="2100">
              <a:latin typeface="Arial"/>
              <a:cs typeface="Arial"/>
            </a:endParaRPr>
          </a:p>
        </p:txBody>
      </p:sp>
      <p:sp>
        <p:nvSpPr>
          <p:cNvPr id="17" name="object 17"/>
          <p:cNvSpPr/>
          <p:nvPr/>
        </p:nvSpPr>
        <p:spPr>
          <a:xfrm>
            <a:off x="2150223" y="5955070"/>
            <a:ext cx="405977" cy="405977"/>
          </a:xfrm>
          <a:custGeom>
            <a:avLst/>
            <a:gdLst/>
            <a:ahLst/>
            <a:cxnLst/>
            <a:rect l="l" t="t" r="r" b="b"/>
            <a:pathLst>
              <a:path w="608964" h="608965">
                <a:moveTo>
                  <a:pt x="304205" y="608410"/>
                </a:moveTo>
                <a:lnTo>
                  <a:pt x="0" y="608410"/>
                </a:lnTo>
                <a:lnTo>
                  <a:pt x="304205" y="304205"/>
                </a:lnTo>
                <a:lnTo>
                  <a:pt x="0" y="0"/>
                </a:lnTo>
                <a:lnTo>
                  <a:pt x="304205" y="0"/>
                </a:lnTo>
                <a:lnTo>
                  <a:pt x="608410" y="304205"/>
                </a:lnTo>
                <a:lnTo>
                  <a:pt x="304205" y="608410"/>
                </a:lnTo>
                <a:close/>
              </a:path>
            </a:pathLst>
          </a:custGeom>
          <a:solidFill>
            <a:srgbClr val="FD873F"/>
          </a:solidFill>
        </p:spPr>
        <p:txBody>
          <a:bodyPr wrap="square" lIns="0" tIns="0" rIns="0" bIns="0" rtlCol="0"/>
          <a:lstStyle/>
          <a:p>
            <a:endParaRPr sz="1200"/>
          </a:p>
        </p:txBody>
      </p:sp>
      <p:sp>
        <p:nvSpPr>
          <p:cNvPr id="18" name="object 18"/>
          <p:cNvSpPr txBox="1"/>
          <p:nvPr/>
        </p:nvSpPr>
        <p:spPr>
          <a:xfrm>
            <a:off x="2712289" y="5992480"/>
            <a:ext cx="7274137" cy="302647"/>
          </a:xfrm>
          <a:prstGeom prst="rect">
            <a:avLst/>
          </a:prstGeom>
        </p:spPr>
        <p:txBody>
          <a:bodyPr vert="horz" wrap="square" lIns="0" tIns="10160" rIns="0" bIns="0" rtlCol="0">
            <a:spAutoFit/>
          </a:bodyPr>
          <a:lstStyle/>
          <a:p>
            <a:pPr marL="8467">
              <a:spcBef>
                <a:spcPts val="80"/>
              </a:spcBef>
            </a:pPr>
            <a:r>
              <a:rPr sz="1900" b="1" dirty="0">
                <a:solidFill>
                  <a:srgbClr val="317E53"/>
                </a:solidFill>
                <a:latin typeface="Arial"/>
                <a:cs typeface="Arial"/>
              </a:rPr>
              <a:t>Solutions</a:t>
            </a:r>
            <a:r>
              <a:rPr sz="1900" b="1" spc="13" dirty="0">
                <a:solidFill>
                  <a:srgbClr val="317E53"/>
                </a:solidFill>
                <a:latin typeface="Arial"/>
                <a:cs typeface="Arial"/>
              </a:rPr>
              <a:t> </a:t>
            </a:r>
            <a:r>
              <a:rPr sz="1900" b="1" spc="43" dirty="0">
                <a:solidFill>
                  <a:srgbClr val="317E53"/>
                </a:solidFill>
                <a:latin typeface="Arial"/>
                <a:cs typeface="Arial"/>
              </a:rPr>
              <a:t>face</a:t>
            </a:r>
            <a:r>
              <a:rPr sz="1900" b="1" spc="13" dirty="0">
                <a:solidFill>
                  <a:srgbClr val="317E53"/>
                </a:solidFill>
                <a:latin typeface="Arial"/>
                <a:cs typeface="Arial"/>
              </a:rPr>
              <a:t> </a:t>
            </a:r>
            <a:r>
              <a:rPr sz="1900" b="1" spc="73" dirty="0">
                <a:solidFill>
                  <a:srgbClr val="317E53"/>
                </a:solidFill>
                <a:latin typeface="Arial"/>
                <a:cs typeface="Arial"/>
              </a:rPr>
              <a:t>aux</a:t>
            </a:r>
            <a:r>
              <a:rPr sz="1900" b="1" spc="13" dirty="0">
                <a:solidFill>
                  <a:srgbClr val="317E53"/>
                </a:solidFill>
                <a:latin typeface="Arial"/>
                <a:cs typeface="Arial"/>
              </a:rPr>
              <a:t> </a:t>
            </a:r>
            <a:r>
              <a:rPr sz="1900" b="1" spc="63" dirty="0">
                <a:solidFill>
                  <a:srgbClr val="317E53"/>
                </a:solidFill>
                <a:latin typeface="Arial"/>
                <a:cs typeface="Arial"/>
              </a:rPr>
              <a:t>enjeux</a:t>
            </a:r>
            <a:r>
              <a:rPr sz="1900" b="1" spc="13" dirty="0">
                <a:solidFill>
                  <a:srgbClr val="317E53"/>
                </a:solidFill>
                <a:latin typeface="Arial"/>
                <a:cs typeface="Arial"/>
              </a:rPr>
              <a:t> </a:t>
            </a:r>
            <a:r>
              <a:rPr sz="1900" b="1" dirty="0">
                <a:solidFill>
                  <a:srgbClr val="317E53"/>
                </a:solidFill>
                <a:latin typeface="Arial"/>
                <a:cs typeface="Arial"/>
              </a:rPr>
              <a:t>écologiques</a:t>
            </a:r>
            <a:r>
              <a:rPr sz="1900" b="1" spc="13" dirty="0">
                <a:solidFill>
                  <a:srgbClr val="317E53"/>
                </a:solidFill>
                <a:latin typeface="Arial"/>
                <a:cs typeface="Arial"/>
              </a:rPr>
              <a:t> </a:t>
            </a:r>
            <a:r>
              <a:rPr sz="1900" b="1" spc="127" dirty="0">
                <a:solidFill>
                  <a:srgbClr val="317E53"/>
                </a:solidFill>
                <a:latin typeface="Arial"/>
                <a:cs typeface="Arial"/>
              </a:rPr>
              <a:t>et</a:t>
            </a:r>
            <a:r>
              <a:rPr sz="1900" b="1" spc="13" dirty="0">
                <a:solidFill>
                  <a:srgbClr val="317E53"/>
                </a:solidFill>
                <a:latin typeface="Arial"/>
                <a:cs typeface="Arial"/>
              </a:rPr>
              <a:t> </a:t>
            </a:r>
            <a:r>
              <a:rPr sz="1900" b="1" spc="50" dirty="0">
                <a:solidFill>
                  <a:srgbClr val="317E53"/>
                </a:solidFill>
                <a:latin typeface="Arial"/>
                <a:cs typeface="Arial"/>
              </a:rPr>
              <a:t>sanitaires</a:t>
            </a:r>
            <a:r>
              <a:rPr sz="1900" b="1" spc="13" dirty="0">
                <a:solidFill>
                  <a:srgbClr val="317E53"/>
                </a:solidFill>
                <a:latin typeface="Arial"/>
                <a:cs typeface="Arial"/>
              </a:rPr>
              <a:t> </a:t>
            </a:r>
            <a:r>
              <a:rPr sz="1900" b="1" spc="50" dirty="0">
                <a:solidFill>
                  <a:srgbClr val="317E53"/>
                </a:solidFill>
                <a:latin typeface="Arial"/>
                <a:cs typeface="Arial"/>
              </a:rPr>
              <a:t>de</a:t>
            </a:r>
            <a:r>
              <a:rPr sz="1900" b="1" spc="13" dirty="0">
                <a:solidFill>
                  <a:srgbClr val="317E53"/>
                </a:solidFill>
                <a:latin typeface="Arial"/>
                <a:cs typeface="Arial"/>
              </a:rPr>
              <a:t> </a:t>
            </a:r>
            <a:r>
              <a:rPr sz="1900" b="1" spc="30" dirty="0">
                <a:solidFill>
                  <a:srgbClr val="317E53"/>
                </a:solidFill>
                <a:latin typeface="Arial"/>
                <a:cs typeface="Arial"/>
              </a:rPr>
              <a:t>l’Inde</a:t>
            </a:r>
            <a:endParaRPr sz="19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9D9C-2457-56A0-0638-F76FCE19A766}"/>
              </a:ext>
            </a:extLst>
          </p:cNvPr>
          <p:cNvSpPr>
            <a:spLocks noGrp="1"/>
          </p:cNvSpPr>
          <p:nvPr>
            <p:ph type="ctrTitle"/>
          </p:nvPr>
        </p:nvSpPr>
        <p:spPr>
          <a:xfrm>
            <a:off x="949234" y="714103"/>
            <a:ext cx="9048205" cy="2386149"/>
          </a:xfrm>
        </p:spPr>
        <p:txBody>
          <a:bodyPr>
            <a:normAutofit/>
          </a:bodyPr>
          <a:lstStyle/>
          <a:p>
            <a:pPr algn="ctr">
              <a:lnSpc>
                <a:spcPct val="115000"/>
              </a:lnSpc>
              <a:spcAft>
                <a:spcPts val="1000"/>
              </a:spcAft>
            </a:pPr>
            <a:r>
              <a:rPr lang="en-GB" sz="2000" b="1" dirty="0">
                <a:effectLst/>
                <a:latin typeface="+mn-lt"/>
                <a:ea typeface="Times New Roman" panose="02020603050405020304" pitchFamily="18" charset="0"/>
                <a:cs typeface="Times New Roman" panose="02020603050405020304" pitchFamily="18" charset="0"/>
              </a:rPr>
              <a:t>EQUITABLE FOOD TERRITORIES IN TAMIL NADU: PATAMIL</a:t>
            </a:r>
            <a:br>
              <a:rPr lang="en-IN" sz="2000" dirty="0">
                <a:effectLst/>
                <a:latin typeface="+mn-lt"/>
                <a:ea typeface="Times New Roman" panose="02020603050405020304" pitchFamily="18" charset="0"/>
                <a:cs typeface="Times New Roman" panose="02020603050405020304" pitchFamily="18" charset="0"/>
              </a:rPr>
            </a:br>
            <a:r>
              <a:rPr lang="en-US" sz="2000" b="1" dirty="0">
                <a:effectLst/>
                <a:latin typeface="+mn-lt"/>
                <a:ea typeface="Times New Roman" panose="02020603050405020304" pitchFamily="18" charset="0"/>
                <a:cs typeface="Times New Roman" panose="02020603050405020304" pitchFamily="18" charset="0"/>
              </a:rPr>
              <a:t> </a:t>
            </a:r>
            <a:br>
              <a:rPr lang="en-IN" sz="2000" dirty="0">
                <a:effectLst/>
                <a:latin typeface="+mn-lt"/>
                <a:ea typeface="Times New Roman" panose="02020603050405020304" pitchFamily="18" charset="0"/>
                <a:cs typeface="Times New Roman" panose="02020603050405020304" pitchFamily="18" charset="0"/>
              </a:rPr>
            </a:br>
            <a:r>
              <a:rPr lang="en-US" sz="2000" b="1" dirty="0">
                <a:effectLst/>
                <a:latin typeface="+mn-lt"/>
                <a:ea typeface="Times New Roman" panose="02020603050405020304" pitchFamily="18" charset="0"/>
                <a:cs typeface="Times New Roman" panose="02020603050405020304" pitchFamily="18" charset="0"/>
              </a:rPr>
              <a:t>PATAMIL: YEARLY </a:t>
            </a:r>
            <a:r>
              <a:rPr lang="en-US" sz="2000" b="1" dirty="0">
                <a:latin typeface="+mn-lt"/>
                <a:ea typeface="Times New Roman" panose="02020603050405020304" pitchFamily="18" charset="0"/>
                <a:cs typeface="Times New Roman" panose="02020603050405020304" pitchFamily="18" charset="0"/>
              </a:rPr>
              <a:t>INTERMEDIATE PRESENTATION </a:t>
            </a:r>
            <a:br>
              <a:rPr lang="en-IN" sz="2000" dirty="0">
                <a:effectLst/>
                <a:latin typeface="+mn-lt"/>
                <a:ea typeface="Times New Roman" panose="02020603050405020304" pitchFamily="18" charset="0"/>
                <a:cs typeface="Times New Roman" panose="02020603050405020304" pitchFamily="18" charset="0"/>
              </a:rPr>
            </a:br>
            <a:r>
              <a:rPr lang="en-US" sz="2000" b="1" dirty="0">
                <a:effectLst/>
                <a:latin typeface="+mn-lt"/>
                <a:ea typeface="Times New Roman" panose="02020603050405020304" pitchFamily="18" charset="0"/>
                <a:cs typeface="Times New Roman" panose="02020603050405020304" pitchFamily="18" charset="0"/>
              </a:rPr>
              <a:t> </a:t>
            </a:r>
            <a:br>
              <a:rPr lang="en-IN" sz="2000" dirty="0">
                <a:effectLst/>
                <a:latin typeface="+mn-lt"/>
                <a:ea typeface="Times New Roman" panose="02020603050405020304" pitchFamily="18" charset="0"/>
                <a:cs typeface="Times New Roman" panose="02020603050405020304" pitchFamily="18" charset="0"/>
              </a:rPr>
            </a:br>
            <a:endParaRPr lang="en-IN" sz="2000" b="1" dirty="0">
              <a:latin typeface="+mn-lt"/>
            </a:endParaRPr>
          </a:p>
        </p:txBody>
      </p:sp>
      <p:sp>
        <p:nvSpPr>
          <p:cNvPr id="3" name="Subtitle 2">
            <a:extLst>
              <a:ext uri="{FF2B5EF4-FFF2-40B4-BE49-F238E27FC236}">
                <a16:creationId xmlns:a16="http://schemas.microsoft.com/office/drawing/2014/main" id="{B3C81851-A3D1-171D-4BF3-F8BFB2506971}"/>
              </a:ext>
            </a:extLst>
          </p:cNvPr>
          <p:cNvSpPr>
            <a:spLocks noGrp="1"/>
          </p:cNvSpPr>
          <p:nvPr>
            <p:ph type="subTitle" idx="1"/>
          </p:nvPr>
        </p:nvSpPr>
        <p:spPr>
          <a:xfrm>
            <a:off x="1611086" y="3602038"/>
            <a:ext cx="9379131" cy="1318305"/>
          </a:xfrm>
        </p:spPr>
        <p:txBody>
          <a:bodyPr/>
          <a:lstStyle/>
          <a:p>
            <a:pPr algn="l">
              <a:lnSpc>
                <a:spcPct val="115000"/>
              </a:lnSpc>
              <a:spcAft>
                <a:spcPts val="1000"/>
              </a:spcAft>
            </a:pPr>
            <a:r>
              <a:rPr lang="en-US" sz="1800" b="1" dirty="0">
                <a:effectLst/>
                <a:ea typeface="Times New Roman" panose="02020603050405020304" pitchFamily="18" charset="0"/>
                <a:cs typeface="Times New Roman" panose="02020603050405020304" pitchFamily="18" charset="0"/>
              </a:rPr>
              <a:t>       Dr. S. Manjubarkavi                                                                                Prof. S. Sumathi </a:t>
            </a:r>
            <a:endParaRPr lang="en-IN" sz="1800" dirty="0">
              <a:effectLst/>
              <a:ea typeface="Times New Roman" panose="02020603050405020304" pitchFamily="18" charset="0"/>
              <a:cs typeface="Times New Roman" panose="02020603050405020304" pitchFamily="18" charset="0"/>
            </a:endParaRPr>
          </a:p>
          <a:p>
            <a:pPr algn="l">
              <a:lnSpc>
                <a:spcPct val="115000"/>
              </a:lnSpc>
              <a:spcAft>
                <a:spcPts val="1000"/>
              </a:spcAft>
            </a:pPr>
            <a:r>
              <a:rPr lang="en-US" sz="1800" b="1" dirty="0">
                <a:effectLst/>
                <a:ea typeface="Times New Roman" panose="02020603050405020304" pitchFamily="18" charset="0"/>
                <a:cs typeface="Times New Roman" panose="02020603050405020304" pitchFamily="18" charset="0"/>
              </a:rPr>
              <a:t>Post Doctoral Fellow, PATAMIL                                                   Mentor, PATAMIL, </a:t>
            </a:r>
            <a:r>
              <a:rPr lang="en-US" sz="1800" b="1" dirty="0">
                <a:ea typeface="Times New Roman" panose="02020603050405020304" pitchFamily="18" charset="0"/>
                <a:cs typeface="Times New Roman" panose="02020603050405020304" pitchFamily="18" charset="0"/>
              </a:rPr>
              <a:t>Tamil Nadu </a:t>
            </a:r>
            <a:endParaRPr lang="en-IN" sz="1800" dirty="0">
              <a:effectLst/>
              <a:ea typeface="Times New Roman" panose="02020603050405020304" pitchFamily="18" charset="0"/>
              <a:cs typeface="Times New Roman" panose="02020603050405020304" pitchFamily="18" charset="0"/>
            </a:endParaRPr>
          </a:p>
          <a:p>
            <a:endParaRPr lang="en-IN" dirty="0"/>
          </a:p>
        </p:txBody>
      </p:sp>
      <p:sp>
        <p:nvSpPr>
          <p:cNvPr id="4" name="ZoneTexte 3">
            <a:extLst>
              <a:ext uri="{FF2B5EF4-FFF2-40B4-BE49-F238E27FC236}">
                <a16:creationId xmlns:a16="http://schemas.microsoft.com/office/drawing/2014/main" id="{D4264BF5-58F4-CC61-5B00-17EE1188029F}"/>
              </a:ext>
            </a:extLst>
          </p:cNvPr>
          <p:cNvSpPr txBox="1"/>
          <p:nvPr/>
        </p:nvSpPr>
        <p:spPr>
          <a:xfrm>
            <a:off x="591998" y="483270"/>
            <a:ext cx="10213041" cy="461665"/>
          </a:xfrm>
          <a:prstGeom prst="rect">
            <a:avLst/>
          </a:prstGeom>
          <a:noFill/>
        </p:spPr>
        <p:txBody>
          <a:bodyPr wrap="square">
            <a:spAutoFit/>
          </a:bodyPr>
          <a:lstStyle/>
          <a:p>
            <a:r>
              <a:rPr lang="en-GB" sz="2400" b="1" dirty="0">
                <a:cs typeface="Arial" panose="020B0604020202020204" pitchFamily="34" charset="0"/>
              </a:rPr>
              <a:t>3. Presentation of S. </a:t>
            </a:r>
            <a:r>
              <a:rPr lang="en-GB" sz="2400" b="1" dirty="0" err="1">
                <a:cs typeface="Arial" panose="020B0604020202020204" pitchFamily="34" charset="0"/>
              </a:rPr>
              <a:t>Manjubarkavi’s</a:t>
            </a:r>
            <a:r>
              <a:rPr lang="en-GB" sz="2400" b="1" dirty="0">
                <a:cs typeface="Arial" panose="020B0604020202020204" pitchFamily="34" charset="0"/>
              </a:rPr>
              <a:t> work</a:t>
            </a:r>
            <a:endParaRPr lang="fr-FR" sz="2400" dirty="0"/>
          </a:p>
        </p:txBody>
      </p:sp>
    </p:spTree>
    <p:extLst>
      <p:ext uri="{BB962C8B-B14F-4D97-AF65-F5344CB8AC3E}">
        <p14:creationId xmlns:p14="http://schemas.microsoft.com/office/powerpoint/2010/main" val="574789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7389777" y="736389"/>
            <a:ext cx="4584700" cy="5974080"/>
            <a:chOff x="11084666" y="1104584"/>
            <a:chExt cx="6877050" cy="8961120"/>
          </a:xfrm>
        </p:grpSpPr>
        <p:pic>
          <p:nvPicPr>
            <p:cNvPr id="4" name="object 4"/>
            <p:cNvPicPr/>
            <p:nvPr/>
          </p:nvPicPr>
          <p:blipFill>
            <a:blip r:embed="rId2" cstate="print"/>
            <a:stretch>
              <a:fillRect/>
            </a:stretch>
          </p:blipFill>
          <p:spPr>
            <a:xfrm>
              <a:off x="11191347" y="1211264"/>
              <a:ext cx="6663538" cy="8747826"/>
            </a:xfrm>
            <a:prstGeom prst="rect">
              <a:avLst/>
            </a:prstGeom>
          </p:spPr>
        </p:pic>
        <p:sp>
          <p:nvSpPr>
            <p:cNvPr id="5" name="object 5"/>
            <p:cNvSpPr/>
            <p:nvPr/>
          </p:nvSpPr>
          <p:spPr>
            <a:xfrm>
              <a:off x="11179916" y="1199834"/>
              <a:ext cx="6686550" cy="8770620"/>
            </a:xfrm>
            <a:custGeom>
              <a:avLst/>
              <a:gdLst/>
              <a:ahLst/>
              <a:cxnLst/>
              <a:rect l="l" t="t" r="r" b="b"/>
              <a:pathLst>
                <a:path w="6686550" h="8770620">
                  <a:moveTo>
                    <a:pt x="0" y="0"/>
                  </a:moveTo>
                  <a:lnTo>
                    <a:pt x="0" y="8770589"/>
                  </a:lnTo>
                  <a:lnTo>
                    <a:pt x="6686251" y="8770589"/>
                  </a:lnTo>
                  <a:lnTo>
                    <a:pt x="6686251" y="0"/>
                  </a:lnTo>
                  <a:lnTo>
                    <a:pt x="0" y="0"/>
                  </a:lnTo>
                </a:path>
              </a:pathLst>
            </a:custGeom>
            <a:ln w="190499">
              <a:solidFill>
                <a:srgbClr val="FD873F"/>
              </a:solidFill>
            </a:ln>
          </p:spPr>
          <p:txBody>
            <a:bodyPr wrap="square" lIns="0" tIns="0" rIns="0" bIns="0" rtlCol="0"/>
            <a:lstStyle/>
            <a:p>
              <a:endParaRPr sz="1200"/>
            </a:p>
          </p:txBody>
        </p:sp>
      </p:grpSp>
      <p:sp>
        <p:nvSpPr>
          <p:cNvPr id="6" name="object 6"/>
          <p:cNvSpPr/>
          <p:nvPr/>
        </p:nvSpPr>
        <p:spPr>
          <a:xfrm>
            <a:off x="2883142" y="4405961"/>
            <a:ext cx="1165013" cy="1134533"/>
          </a:xfrm>
          <a:custGeom>
            <a:avLst/>
            <a:gdLst/>
            <a:ahLst/>
            <a:cxnLst/>
            <a:rect l="l" t="t" r="r" b="b"/>
            <a:pathLst>
              <a:path w="1747520" h="1701800">
                <a:moveTo>
                  <a:pt x="873452" y="1701693"/>
                </a:moveTo>
                <a:lnTo>
                  <a:pt x="823887" y="1700346"/>
                </a:lnTo>
                <a:lnTo>
                  <a:pt x="775048" y="1696353"/>
                </a:lnTo>
                <a:lnTo>
                  <a:pt x="727007" y="1689786"/>
                </a:lnTo>
                <a:lnTo>
                  <a:pt x="679840" y="1680717"/>
                </a:lnTo>
                <a:lnTo>
                  <a:pt x="633619" y="1669217"/>
                </a:lnTo>
                <a:lnTo>
                  <a:pt x="588418" y="1655359"/>
                </a:lnTo>
                <a:lnTo>
                  <a:pt x="544312" y="1639214"/>
                </a:lnTo>
                <a:lnTo>
                  <a:pt x="501373" y="1620854"/>
                </a:lnTo>
                <a:lnTo>
                  <a:pt x="459675" y="1600351"/>
                </a:lnTo>
                <a:lnTo>
                  <a:pt x="419293" y="1577777"/>
                </a:lnTo>
                <a:lnTo>
                  <a:pt x="380300" y="1553203"/>
                </a:lnTo>
                <a:lnTo>
                  <a:pt x="342770" y="1526701"/>
                </a:lnTo>
                <a:lnTo>
                  <a:pt x="306776" y="1498344"/>
                </a:lnTo>
                <a:lnTo>
                  <a:pt x="272392" y="1468203"/>
                </a:lnTo>
                <a:lnTo>
                  <a:pt x="239693" y="1436349"/>
                </a:lnTo>
                <a:lnTo>
                  <a:pt x="208750" y="1402856"/>
                </a:lnTo>
                <a:lnTo>
                  <a:pt x="179640" y="1367793"/>
                </a:lnTo>
                <a:lnTo>
                  <a:pt x="152434" y="1331234"/>
                </a:lnTo>
                <a:lnTo>
                  <a:pt x="127207" y="1293250"/>
                </a:lnTo>
                <a:lnTo>
                  <a:pt x="104033" y="1253913"/>
                </a:lnTo>
                <a:lnTo>
                  <a:pt x="82985" y="1213295"/>
                </a:lnTo>
                <a:lnTo>
                  <a:pt x="64138" y="1171468"/>
                </a:lnTo>
                <a:lnTo>
                  <a:pt x="47564" y="1128503"/>
                </a:lnTo>
                <a:lnTo>
                  <a:pt x="33337" y="1084472"/>
                </a:lnTo>
                <a:lnTo>
                  <a:pt x="21532" y="1039447"/>
                </a:lnTo>
                <a:lnTo>
                  <a:pt x="12222" y="993501"/>
                </a:lnTo>
                <a:lnTo>
                  <a:pt x="5481" y="946704"/>
                </a:lnTo>
                <a:lnTo>
                  <a:pt x="1382" y="899128"/>
                </a:lnTo>
                <a:lnTo>
                  <a:pt x="0" y="850864"/>
                </a:lnTo>
                <a:lnTo>
                  <a:pt x="1382" y="802564"/>
                </a:lnTo>
                <a:lnTo>
                  <a:pt x="5481" y="754989"/>
                </a:lnTo>
                <a:lnTo>
                  <a:pt x="12222" y="708192"/>
                </a:lnTo>
                <a:lnTo>
                  <a:pt x="21532" y="662245"/>
                </a:lnTo>
                <a:lnTo>
                  <a:pt x="33337" y="617221"/>
                </a:lnTo>
                <a:lnTo>
                  <a:pt x="47564" y="573190"/>
                </a:lnTo>
                <a:lnTo>
                  <a:pt x="64138" y="530225"/>
                </a:lnTo>
                <a:lnTo>
                  <a:pt x="82985" y="488397"/>
                </a:lnTo>
                <a:lnTo>
                  <a:pt x="104033" y="447779"/>
                </a:lnTo>
                <a:lnTo>
                  <a:pt x="127207" y="408442"/>
                </a:lnTo>
                <a:lnTo>
                  <a:pt x="152434" y="370458"/>
                </a:lnTo>
                <a:lnTo>
                  <a:pt x="179640" y="333899"/>
                </a:lnTo>
                <a:lnTo>
                  <a:pt x="208750" y="298837"/>
                </a:lnTo>
                <a:lnTo>
                  <a:pt x="239693" y="265343"/>
                </a:lnTo>
                <a:lnTo>
                  <a:pt x="272392" y="233490"/>
                </a:lnTo>
                <a:lnTo>
                  <a:pt x="306776" y="203348"/>
                </a:lnTo>
                <a:lnTo>
                  <a:pt x="342770" y="174991"/>
                </a:lnTo>
                <a:lnTo>
                  <a:pt x="380300" y="148489"/>
                </a:lnTo>
                <a:lnTo>
                  <a:pt x="419293" y="123916"/>
                </a:lnTo>
                <a:lnTo>
                  <a:pt x="459675" y="101341"/>
                </a:lnTo>
                <a:lnTo>
                  <a:pt x="501373" y="80838"/>
                </a:lnTo>
                <a:lnTo>
                  <a:pt x="544312" y="62478"/>
                </a:lnTo>
                <a:lnTo>
                  <a:pt x="588418" y="46333"/>
                </a:lnTo>
                <a:lnTo>
                  <a:pt x="633619" y="32475"/>
                </a:lnTo>
                <a:lnTo>
                  <a:pt x="679840" y="20975"/>
                </a:lnTo>
                <a:lnTo>
                  <a:pt x="727007" y="11906"/>
                </a:lnTo>
                <a:lnTo>
                  <a:pt x="775048" y="5339"/>
                </a:lnTo>
                <a:lnTo>
                  <a:pt x="823887" y="1346"/>
                </a:lnTo>
                <a:lnTo>
                  <a:pt x="873450" y="0"/>
                </a:lnTo>
                <a:lnTo>
                  <a:pt x="923016" y="1346"/>
                </a:lnTo>
                <a:lnTo>
                  <a:pt x="971856" y="5339"/>
                </a:lnTo>
                <a:lnTo>
                  <a:pt x="1019896" y="11906"/>
                </a:lnTo>
                <a:lnTo>
                  <a:pt x="1067064" y="20975"/>
                </a:lnTo>
                <a:lnTo>
                  <a:pt x="1113284" y="32475"/>
                </a:lnTo>
                <a:lnTo>
                  <a:pt x="1158485" y="46333"/>
                </a:lnTo>
                <a:lnTo>
                  <a:pt x="1202592" y="62478"/>
                </a:lnTo>
                <a:lnTo>
                  <a:pt x="1245530" y="80838"/>
                </a:lnTo>
                <a:lnTo>
                  <a:pt x="1287228" y="101341"/>
                </a:lnTo>
                <a:lnTo>
                  <a:pt x="1327610" y="123916"/>
                </a:lnTo>
                <a:lnTo>
                  <a:pt x="1366603" y="148489"/>
                </a:lnTo>
                <a:lnTo>
                  <a:pt x="1404133" y="174991"/>
                </a:lnTo>
                <a:lnTo>
                  <a:pt x="1440127" y="203348"/>
                </a:lnTo>
                <a:lnTo>
                  <a:pt x="1474511" y="233490"/>
                </a:lnTo>
                <a:lnTo>
                  <a:pt x="1507211" y="265343"/>
                </a:lnTo>
                <a:lnTo>
                  <a:pt x="1538153" y="298837"/>
                </a:lnTo>
                <a:lnTo>
                  <a:pt x="1567264" y="333899"/>
                </a:lnTo>
                <a:lnTo>
                  <a:pt x="1594469" y="370458"/>
                </a:lnTo>
                <a:lnTo>
                  <a:pt x="1619696" y="408442"/>
                </a:lnTo>
                <a:lnTo>
                  <a:pt x="1642870" y="447779"/>
                </a:lnTo>
                <a:lnTo>
                  <a:pt x="1663918" y="488397"/>
                </a:lnTo>
                <a:lnTo>
                  <a:pt x="1682766" y="530225"/>
                </a:lnTo>
                <a:lnTo>
                  <a:pt x="1699340" y="573190"/>
                </a:lnTo>
                <a:lnTo>
                  <a:pt x="1713566" y="617221"/>
                </a:lnTo>
                <a:lnTo>
                  <a:pt x="1725371" y="662245"/>
                </a:lnTo>
                <a:lnTo>
                  <a:pt x="1734681" y="708192"/>
                </a:lnTo>
                <a:lnTo>
                  <a:pt x="1741423" y="754989"/>
                </a:lnTo>
                <a:lnTo>
                  <a:pt x="1745522" y="802564"/>
                </a:lnTo>
                <a:lnTo>
                  <a:pt x="1746904" y="850828"/>
                </a:lnTo>
                <a:lnTo>
                  <a:pt x="1745522" y="899128"/>
                </a:lnTo>
                <a:lnTo>
                  <a:pt x="1741423" y="946704"/>
                </a:lnTo>
                <a:lnTo>
                  <a:pt x="1734681" y="993501"/>
                </a:lnTo>
                <a:lnTo>
                  <a:pt x="1725371" y="1039447"/>
                </a:lnTo>
                <a:lnTo>
                  <a:pt x="1713566" y="1084472"/>
                </a:lnTo>
                <a:lnTo>
                  <a:pt x="1699340" y="1128503"/>
                </a:lnTo>
                <a:lnTo>
                  <a:pt x="1682766" y="1171468"/>
                </a:lnTo>
                <a:lnTo>
                  <a:pt x="1663918" y="1213295"/>
                </a:lnTo>
                <a:lnTo>
                  <a:pt x="1642870" y="1253913"/>
                </a:lnTo>
                <a:lnTo>
                  <a:pt x="1619696" y="1293250"/>
                </a:lnTo>
                <a:lnTo>
                  <a:pt x="1594469" y="1331234"/>
                </a:lnTo>
                <a:lnTo>
                  <a:pt x="1567264" y="1367793"/>
                </a:lnTo>
                <a:lnTo>
                  <a:pt x="1538153" y="1402856"/>
                </a:lnTo>
                <a:lnTo>
                  <a:pt x="1507211" y="1436349"/>
                </a:lnTo>
                <a:lnTo>
                  <a:pt x="1474511" y="1468203"/>
                </a:lnTo>
                <a:lnTo>
                  <a:pt x="1440127" y="1498344"/>
                </a:lnTo>
                <a:lnTo>
                  <a:pt x="1404133" y="1526701"/>
                </a:lnTo>
                <a:lnTo>
                  <a:pt x="1366603" y="1553203"/>
                </a:lnTo>
                <a:lnTo>
                  <a:pt x="1327610" y="1577777"/>
                </a:lnTo>
                <a:lnTo>
                  <a:pt x="1287228" y="1600351"/>
                </a:lnTo>
                <a:lnTo>
                  <a:pt x="1245530" y="1620854"/>
                </a:lnTo>
                <a:lnTo>
                  <a:pt x="1202592" y="1639214"/>
                </a:lnTo>
                <a:lnTo>
                  <a:pt x="1158485" y="1655359"/>
                </a:lnTo>
                <a:lnTo>
                  <a:pt x="1113284" y="1669217"/>
                </a:lnTo>
                <a:lnTo>
                  <a:pt x="1067064" y="1680717"/>
                </a:lnTo>
                <a:lnTo>
                  <a:pt x="1019896" y="1689786"/>
                </a:lnTo>
                <a:lnTo>
                  <a:pt x="971856" y="1696353"/>
                </a:lnTo>
                <a:lnTo>
                  <a:pt x="923016" y="1700346"/>
                </a:lnTo>
                <a:lnTo>
                  <a:pt x="873452" y="1701693"/>
                </a:lnTo>
                <a:close/>
              </a:path>
            </a:pathLst>
          </a:custGeom>
          <a:solidFill>
            <a:srgbClr val="317E53"/>
          </a:solidFill>
        </p:spPr>
        <p:txBody>
          <a:bodyPr wrap="square" lIns="0" tIns="0" rIns="0" bIns="0" rtlCol="0"/>
          <a:lstStyle/>
          <a:p>
            <a:endParaRPr sz="1200"/>
          </a:p>
        </p:txBody>
      </p:sp>
      <p:sp>
        <p:nvSpPr>
          <p:cNvPr id="7" name="object 7"/>
          <p:cNvSpPr/>
          <p:nvPr/>
        </p:nvSpPr>
        <p:spPr>
          <a:xfrm>
            <a:off x="2883142" y="832556"/>
            <a:ext cx="1165013" cy="1134533"/>
          </a:xfrm>
          <a:custGeom>
            <a:avLst/>
            <a:gdLst/>
            <a:ahLst/>
            <a:cxnLst/>
            <a:rect l="l" t="t" r="r" b="b"/>
            <a:pathLst>
              <a:path w="1747520" h="1701800">
                <a:moveTo>
                  <a:pt x="873468" y="1701693"/>
                </a:moveTo>
                <a:lnTo>
                  <a:pt x="823887" y="1700346"/>
                </a:lnTo>
                <a:lnTo>
                  <a:pt x="775048" y="1696353"/>
                </a:lnTo>
                <a:lnTo>
                  <a:pt x="727007" y="1689787"/>
                </a:lnTo>
                <a:lnTo>
                  <a:pt x="679840" y="1680717"/>
                </a:lnTo>
                <a:lnTo>
                  <a:pt x="633619" y="1669218"/>
                </a:lnTo>
                <a:lnTo>
                  <a:pt x="588418" y="1655360"/>
                </a:lnTo>
                <a:lnTo>
                  <a:pt x="544312" y="1639215"/>
                </a:lnTo>
                <a:lnTo>
                  <a:pt x="501373" y="1620855"/>
                </a:lnTo>
                <a:lnTo>
                  <a:pt x="459675" y="1600352"/>
                </a:lnTo>
                <a:lnTo>
                  <a:pt x="419293" y="1577777"/>
                </a:lnTo>
                <a:lnTo>
                  <a:pt x="380300" y="1553203"/>
                </a:lnTo>
                <a:lnTo>
                  <a:pt x="342770" y="1526702"/>
                </a:lnTo>
                <a:lnTo>
                  <a:pt x="306776" y="1498344"/>
                </a:lnTo>
                <a:lnTo>
                  <a:pt x="272392" y="1468203"/>
                </a:lnTo>
                <a:lnTo>
                  <a:pt x="239693" y="1436350"/>
                </a:lnTo>
                <a:lnTo>
                  <a:pt x="208750" y="1402856"/>
                </a:lnTo>
                <a:lnTo>
                  <a:pt x="179640" y="1367793"/>
                </a:lnTo>
                <a:lnTo>
                  <a:pt x="152434" y="1331234"/>
                </a:lnTo>
                <a:lnTo>
                  <a:pt x="127207" y="1293251"/>
                </a:lnTo>
                <a:lnTo>
                  <a:pt x="104033" y="1253914"/>
                </a:lnTo>
                <a:lnTo>
                  <a:pt x="82985" y="1213296"/>
                </a:lnTo>
                <a:lnTo>
                  <a:pt x="64138" y="1171468"/>
                </a:lnTo>
                <a:lnTo>
                  <a:pt x="47564" y="1128503"/>
                </a:lnTo>
                <a:lnTo>
                  <a:pt x="33337" y="1084472"/>
                </a:lnTo>
                <a:lnTo>
                  <a:pt x="21532" y="1039448"/>
                </a:lnTo>
                <a:lnTo>
                  <a:pt x="12222" y="993501"/>
                </a:lnTo>
                <a:lnTo>
                  <a:pt x="5481" y="946704"/>
                </a:lnTo>
                <a:lnTo>
                  <a:pt x="1382" y="899128"/>
                </a:lnTo>
                <a:lnTo>
                  <a:pt x="0" y="850828"/>
                </a:lnTo>
                <a:lnTo>
                  <a:pt x="1382" y="802564"/>
                </a:lnTo>
                <a:lnTo>
                  <a:pt x="5481" y="754989"/>
                </a:lnTo>
                <a:lnTo>
                  <a:pt x="12222" y="708192"/>
                </a:lnTo>
                <a:lnTo>
                  <a:pt x="21532" y="662245"/>
                </a:lnTo>
                <a:lnTo>
                  <a:pt x="33337" y="617221"/>
                </a:lnTo>
                <a:lnTo>
                  <a:pt x="47564" y="573190"/>
                </a:lnTo>
                <a:lnTo>
                  <a:pt x="64138" y="530225"/>
                </a:lnTo>
                <a:lnTo>
                  <a:pt x="82985" y="488397"/>
                </a:lnTo>
                <a:lnTo>
                  <a:pt x="104033" y="447779"/>
                </a:lnTo>
                <a:lnTo>
                  <a:pt x="127207" y="408442"/>
                </a:lnTo>
                <a:lnTo>
                  <a:pt x="152434" y="370458"/>
                </a:lnTo>
                <a:lnTo>
                  <a:pt x="179640" y="333899"/>
                </a:lnTo>
                <a:lnTo>
                  <a:pt x="208750" y="298837"/>
                </a:lnTo>
                <a:lnTo>
                  <a:pt x="239693" y="265343"/>
                </a:lnTo>
                <a:lnTo>
                  <a:pt x="272392" y="233490"/>
                </a:lnTo>
                <a:lnTo>
                  <a:pt x="306776" y="203348"/>
                </a:lnTo>
                <a:lnTo>
                  <a:pt x="342770" y="174991"/>
                </a:lnTo>
                <a:lnTo>
                  <a:pt x="380300" y="148489"/>
                </a:lnTo>
                <a:lnTo>
                  <a:pt x="419293" y="123916"/>
                </a:lnTo>
                <a:lnTo>
                  <a:pt x="459675" y="101341"/>
                </a:lnTo>
                <a:lnTo>
                  <a:pt x="501373" y="80838"/>
                </a:lnTo>
                <a:lnTo>
                  <a:pt x="544312" y="62478"/>
                </a:lnTo>
                <a:lnTo>
                  <a:pt x="588418" y="46333"/>
                </a:lnTo>
                <a:lnTo>
                  <a:pt x="633619" y="32475"/>
                </a:lnTo>
                <a:lnTo>
                  <a:pt x="679840" y="20975"/>
                </a:lnTo>
                <a:lnTo>
                  <a:pt x="727007" y="11906"/>
                </a:lnTo>
                <a:lnTo>
                  <a:pt x="775048" y="5339"/>
                </a:lnTo>
                <a:lnTo>
                  <a:pt x="823887" y="1346"/>
                </a:lnTo>
                <a:lnTo>
                  <a:pt x="873452" y="0"/>
                </a:lnTo>
                <a:lnTo>
                  <a:pt x="923016" y="1346"/>
                </a:lnTo>
                <a:lnTo>
                  <a:pt x="971856" y="5339"/>
                </a:lnTo>
                <a:lnTo>
                  <a:pt x="1019896" y="11906"/>
                </a:lnTo>
                <a:lnTo>
                  <a:pt x="1067064" y="20975"/>
                </a:lnTo>
                <a:lnTo>
                  <a:pt x="1113284" y="32475"/>
                </a:lnTo>
                <a:lnTo>
                  <a:pt x="1158485" y="46333"/>
                </a:lnTo>
                <a:lnTo>
                  <a:pt x="1202592" y="62478"/>
                </a:lnTo>
                <a:lnTo>
                  <a:pt x="1245530" y="80838"/>
                </a:lnTo>
                <a:lnTo>
                  <a:pt x="1287228" y="101341"/>
                </a:lnTo>
                <a:lnTo>
                  <a:pt x="1327610" y="123916"/>
                </a:lnTo>
                <a:lnTo>
                  <a:pt x="1366603" y="148489"/>
                </a:lnTo>
                <a:lnTo>
                  <a:pt x="1404133" y="174991"/>
                </a:lnTo>
                <a:lnTo>
                  <a:pt x="1440127" y="203348"/>
                </a:lnTo>
                <a:lnTo>
                  <a:pt x="1474511" y="233490"/>
                </a:lnTo>
                <a:lnTo>
                  <a:pt x="1507211" y="265343"/>
                </a:lnTo>
                <a:lnTo>
                  <a:pt x="1538153" y="298837"/>
                </a:lnTo>
                <a:lnTo>
                  <a:pt x="1567264" y="333899"/>
                </a:lnTo>
                <a:lnTo>
                  <a:pt x="1594469" y="370458"/>
                </a:lnTo>
                <a:lnTo>
                  <a:pt x="1619696" y="408442"/>
                </a:lnTo>
                <a:lnTo>
                  <a:pt x="1642870" y="447779"/>
                </a:lnTo>
                <a:lnTo>
                  <a:pt x="1663918" y="488397"/>
                </a:lnTo>
                <a:lnTo>
                  <a:pt x="1682766" y="530225"/>
                </a:lnTo>
                <a:lnTo>
                  <a:pt x="1699340" y="573190"/>
                </a:lnTo>
                <a:lnTo>
                  <a:pt x="1713566" y="617221"/>
                </a:lnTo>
                <a:lnTo>
                  <a:pt x="1725371" y="662245"/>
                </a:lnTo>
                <a:lnTo>
                  <a:pt x="1734681" y="708192"/>
                </a:lnTo>
                <a:lnTo>
                  <a:pt x="1741423" y="754989"/>
                </a:lnTo>
                <a:lnTo>
                  <a:pt x="1745522" y="802564"/>
                </a:lnTo>
                <a:lnTo>
                  <a:pt x="1746903" y="850846"/>
                </a:lnTo>
                <a:lnTo>
                  <a:pt x="1745522" y="899128"/>
                </a:lnTo>
                <a:lnTo>
                  <a:pt x="1741423" y="946704"/>
                </a:lnTo>
                <a:lnTo>
                  <a:pt x="1734681" y="993501"/>
                </a:lnTo>
                <a:lnTo>
                  <a:pt x="1725371" y="1039448"/>
                </a:lnTo>
                <a:lnTo>
                  <a:pt x="1713566" y="1084472"/>
                </a:lnTo>
                <a:lnTo>
                  <a:pt x="1699340" y="1128503"/>
                </a:lnTo>
                <a:lnTo>
                  <a:pt x="1682766" y="1171468"/>
                </a:lnTo>
                <a:lnTo>
                  <a:pt x="1663918" y="1213296"/>
                </a:lnTo>
                <a:lnTo>
                  <a:pt x="1642870" y="1253914"/>
                </a:lnTo>
                <a:lnTo>
                  <a:pt x="1619696" y="1293251"/>
                </a:lnTo>
                <a:lnTo>
                  <a:pt x="1594469" y="1331234"/>
                </a:lnTo>
                <a:lnTo>
                  <a:pt x="1567264" y="1367793"/>
                </a:lnTo>
                <a:lnTo>
                  <a:pt x="1538153" y="1402856"/>
                </a:lnTo>
                <a:lnTo>
                  <a:pt x="1507211" y="1436350"/>
                </a:lnTo>
                <a:lnTo>
                  <a:pt x="1474511" y="1468203"/>
                </a:lnTo>
                <a:lnTo>
                  <a:pt x="1440127" y="1498344"/>
                </a:lnTo>
                <a:lnTo>
                  <a:pt x="1404133" y="1526702"/>
                </a:lnTo>
                <a:lnTo>
                  <a:pt x="1366603" y="1553203"/>
                </a:lnTo>
                <a:lnTo>
                  <a:pt x="1327610" y="1577777"/>
                </a:lnTo>
                <a:lnTo>
                  <a:pt x="1287228" y="1600352"/>
                </a:lnTo>
                <a:lnTo>
                  <a:pt x="1245530" y="1620855"/>
                </a:lnTo>
                <a:lnTo>
                  <a:pt x="1202592" y="1639215"/>
                </a:lnTo>
                <a:lnTo>
                  <a:pt x="1158485" y="1655360"/>
                </a:lnTo>
                <a:lnTo>
                  <a:pt x="1113284" y="1669218"/>
                </a:lnTo>
                <a:lnTo>
                  <a:pt x="1067064" y="1680717"/>
                </a:lnTo>
                <a:lnTo>
                  <a:pt x="1019896" y="1689787"/>
                </a:lnTo>
                <a:lnTo>
                  <a:pt x="971856" y="1696353"/>
                </a:lnTo>
                <a:lnTo>
                  <a:pt x="923016" y="1700346"/>
                </a:lnTo>
                <a:lnTo>
                  <a:pt x="873468" y="1701693"/>
                </a:lnTo>
                <a:close/>
              </a:path>
            </a:pathLst>
          </a:custGeom>
          <a:solidFill>
            <a:srgbClr val="317E53"/>
          </a:solidFill>
        </p:spPr>
        <p:txBody>
          <a:bodyPr wrap="square" lIns="0" tIns="0" rIns="0" bIns="0" rtlCol="0"/>
          <a:lstStyle/>
          <a:p>
            <a:endParaRPr sz="1200"/>
          </a:p>
        </p:txBody>
      </p:sp>
      <p:sp>
        <p:nvSpPr>
          <p:cNvPr id="8" name="object 8"/>
          <p:cNvSpPr txBox="1"/>
          <p:nvPr/>
        </p:nvSpPr>
        <p:spPr>
          <a:xfrm>
            <a:off x="738452" y="3096935"/>
            <a:ext cx="5237480" cy="2163392"/>
          </a:xfrm>
          <a:prstGeom prst="rect">
            <a:avLst/>
          </a:prstGeom>
        </p:spPr>
        <p:txBody>
          <a:bodyPr vert="horz" wrap="square" lIns="0" tIns="8043" rIns="0" bIns="0" rtlCol="0">
            <a:spAutoFit/>
          </a:bodyPr>
          <a:lstStyle/>
          <a:p>
            <a:pPr marL="1646002" marR="3387" indent="-1637959">
              <a:lnSpc>
                <a:spcPct val="110200"/>
              </a:lnSpc>
              <a:spcBef>
                <a:spcPts val="63"/>
              </a:spcBef>
            </a:pPr>
            <a:r>
              <a:rPr sz="2533" spc="-7" dirty="0">
                <a:solidFill>
                  <a:srgbClr val="317E53"/>
                </a:solidFill>
                <a:latin typeface="Arial"/>
                <a:cs typeface="Arial"/>
              </a:rPr>
              <a:t>Inde</a:t>
            </a:r>
            <a:r>
              <a:rPr sz="2133" spc="-7" dirty="0">
                <a:solidFill>
                  <a:srgbClr val="317E53"/>
                </a:solidFill>
                <a:latin typeface="Arial"/>
                <a:cs typeface="Arial"/>
              </a:rPr>
              <a:t>,</a:t>
            </a:r>
            <a:r>
              <a:rPr sz="2133" spc="-73" dirty="0">
                <a:solidFill>
                  <a:srgbClr val="317E53"/>
                </a:solidFill>
                <a:latin typeface="Arial"/>
                <a:cs typeface="Arial"/>
              </a:rPr>
              <a:t> </a:t>
            </a:r>
            <a:r>
              <a:rPr sz="2533" spc="-23" dirty="0">
                <a:solidFill>
                  <a:srgbClr val="317E53"/>
                </a:solidFill>
                <a:latin typeface="Arial"/>
                <a:cs typeface="Arial"/>
              </a:rPr>
              <a:t>premier</a:t>
            </a:r>
            <a:r>
              <a:rPr sz="2533" spc="-153" dirty="0">
                <a:solidFill>
                  <a:srgbClr val="317E53"/>
                </a:solidFill>
                <a:latin typeface="Arial"/>
                <a:cs typeface="Arial"/>
              </a:rPr>
              <a:t> </a:t>
            </a:r>
            <a:r>
              <a:rPr sz="2533" spc="-13" dirty="0">
                <a:solidFill>
                  <a:srgbClr val="317E53"/>
                </a:solidFill>
                <a:latin typeface="Arial"/>
                <a:cs typeface="Arial"/>
              </a:rPr>
              <a:t>producteur</a:t>
            </a:r>
            <a:r>
              <a:rPr sz="2533" spc="-160" dirty="0">
                <a:solidFill>
                  <a:srgbClr val="317E53"/>
                </a:solidFill>
                <a:latin typeface="Arial"/>
                <a:cs typeface="Arial"/>
              </a:rPr>
              <a:t> </a:t>
            </a:r>
            <a:r>
              <a:rPr sz="2533" spc="-33" dirty="0">
                <a:solidFill>
                  <a:srgbClr val="317E53"/>
                </a:solidFill>
                <a:latin typeface="Arial"/>
                <a:cs typeface="Arial"/>
              </a:rPr>
              <a:t>mondiale</a:t>
            </a:r>
            <a:r>
              <a:rPr sz="2533" spc="-143" dirty="0">
                <a:solidFill>
                  <a:srgbClr val="317E53"/>
                </a:solidFill>
                <a:latin typeface="Arial"/>
                <a:cs typeface="Arial"/>
              </a:rPr>
              <a:t> </a:t>
            </a:r>
            <a:r>
              <a:rPr sz="2533" spc="-17" dirty="0">
                <a:solidFill>
                  <a:srgbClr val="317E53"/>
                </a:solidFill>
                <a:latin typeface="Arial"/>
                <a:cs typeface="Arial"/>
              </a:rPr>
              <a:t>de </a:t>
            </a:r>
            <a:r>
              <a:rPr sz="2533" spc="-7" dirty="0">
                <a:solidFill>
                  <a:srgbClr val="317E53"/>
                </a:solidFill>
                <a:latin typeface="Arial"/>
                <a:cs typeface="Arial"/>
              </a:rPr>
              <a:t>millets</a:t>
            </a:r>
            <a:r>
              <a:rPr sz="2533" spc="-136" dirty="0">
                <a:solidFill>
                  <a:srgbClr val="317E53"/>
                </a:solidFill>
                <a:latin typeface="Arial"/>
                <a:cs typeface="Arial"/>
              </a:rPr>
              <a:t> </a:t>
            </a:r>
            <a:r>
              <a:rPr sz="2533" spc="-70" dirty="0">
                <a:solidFill>
                  <a:srgbClr val="317E53"/>
                </a:solidFill>
                <a:latin typeface="Arial"/>
                <a:cs typeface="Arial"/>
              </a:rPr>
              <a:t>mais</a:t>
            </a:r>
            <a:r>
              <a:rPr sz="2533" spc="-103" dirty="0">
                <a:solidFill>
                  <a:srgbClr val="317E53"/>
                </a:solidFill>
                <a:latin typeface="Arial"/>
                <a:cs typeface="Arial"/>
              </a:rPr>
              <a:t> </a:t>
            </a:r>
            <a:r>
              <a:rPr sz="2133" spc="-17" dirty="0">
                <a:solidFill>
                  <a:srgbClr val="317E53"/>
                </a:solidFill>
                <a:latin typeface="Arial"/>
                <a:cs typeface="Arial"/>
              </a:rPr>
              <a:t>...</a:t>
            </a:r>
            <a:endParaRPr sz="2133">
              <a:latin typeface="Arial"/>
              <a:cs typeface="Arial"/>
            </a:endParaRPr>
          </a:p>
          <a:p>
            <a:pPr>
              <a:lnSpc>
                <a:spcPct val="100000"/>
              </a:lnSpc>
            </a:pPr>
            <a:endParaRPr sz="2533">
              <a:latin typeface="Arial"/>
              <a:cs typeface="Arial"/>
            </a:endParaRPr>
          </a:p>
          <a:p>
            <a:pPr>
              <a:spcBef>
                <a:spcPts val="23"/>
              </a:spcBef>
            </a:pPr>
            <a:endParaRPr sz="2700">
              <a:latin typeface="Arial"/>
              <a:cs typeface="Arial"/>
            </a:endParaRPr>
          </a:p>
          <a:p>
            <a:pPr marL="216334" algn="ctr">
              <a:spcBef>
                <a:spcPts val="3"/>
              </a:spcBef>
            </a:pPr>
            <a:r>
              <a:rPr sz="3200" b="1" spc="120" dirty="0">
                <a:solidFill>
                  <a:srgbClr val="FFFFFF"/>
                </a:solidFill>
                <a:latin typeface="Arial"/>
                <a:cs typeface="Arial"/>
              </a:rPr>
              <a:t>5%</a:t>
            </a:r>
            <a:endParaRPr sz="3200">
              <a:latin typeface="Arial"/>
              <a:cs typeface="Arial"/>
            </a:endParaRPr>
          </a:p>
        </p:txBody>
      </p:sp>
      <p:sp>
        <p:nvSpPr>
          <p:cNvPr id="9" name="object 9"/>
          <p:cNvSpPr txBox="1"/>
          <p:nvPr/>
        </p:nvSpPr>
        <p:spPr>
          <a:xfrm>
            <a:off x="993939" y="1141589"/>
            <a:ext cx="4864523" cy="1511590"/>
          </a:xfrm>
          <a:prstGeom prst="rect">
            <a:avLst/>
          </a:prstGeom>
        </p:spPr>
        <p:txBody>
          <a:bodyPr vert="horz" wrap="square" lIns="0" tIns="8467" rIns="0" bIns="0" rtlCol="0">
            <a:spAutoFit/>
          </a:bodyPr>
          <a:lstStyle/>
          <a:p>
            <a:pPr marL="78321" algn="ctr">
              <a:spcBef>
                <a:spcPts val="67"/>
              </a:spcBef>
            </a:pPr>
            <a:r>
              <a:rPr sz="3200" b="1" spc="90" dirty="0">
                <a:solidFill>
                  <a:srgbClr val="FFFFFF"/>
                </a:solidFill>
                <a:latin typeface="Arial"/>
                <a:cs typeface="Arial"/>
              </a:rPr>
              <a:t>20%</a:t>
            </a:r>
            <a:endParaRPr sz="3200">
              <a:latin typeface="Arial"/>
              <a:cs typeface="Arial"/>
            </a:endParaRPr>
          </a:p>
          <a:p>
            <a:pPr marL="8467">
              <a:spcBef>
                <a:spcPts val="3464"/>
              </a:spcBef>
            </a:pPr>
            <a:r>
              <a:rPr sz="2267" spc="97" dirty="0">
                <a:solidFill>
                  <a:srgbClr val="317E53"/>
                </a:solidFill>
                <a:latin typeface="Arial"/>
                <a:cs typeface="Arial"/>
              </a:rPr>
              <a:t>de</a:t>
            </a:r>
            <a:r>
              <a:rPr sz="2267" dirty="0">
                <a:solidFill>
                  <a:srgbClr val="317E53"/>
                </a:solidFill>
                <a:latin typeface="Arial"/>
                <a:cs typeface="Arial"/>
              </a:rPr>
              <a:t> la </a:t>
            </a:r>
            <a:r>
              <a:rPr sz="2267" spc="67" dirty="0">
                <a:solidFill>
                  <a:srgbClr val="317E53"/>
                </a:solidFill>
                <a:latin typeface="Arial"/>
                <a:cs typeface="Arial"/>
              </a:rPr>
              <a:t>production</a:t>
            </a:r>
            <a:r>
              <a:rPr sz="2267" spc="3" dirty="0">
                <a:solidFill>
                  <a:srgbClr val="317E53"/>
                </a:solidFill>
                <a:latin typeface="Arial"/>
                <a:cs typeface="Arial"/>
              </a:rPr>
              <a:t> </a:t>
            </a:r>
            <a:r>
              <a:rPr sz="2267" spc="53" dirty="0">
                <a:solidFill>
                  <a:srgbClr val="317E53"/>
                </a:solidFill>
                <a:latin typeface="Arial"/>
                <a:cs typeface="Arial"/>
              </a:rPr>
              <a:t>mondiale</a:t>
            </a:r>
            <a:r>
              <a:rPr sz="2267" dirty="0">
                <a:solidFill>
                  <a:srgbClr val="317E53"/>
                </a:solidFill>
                <a:latin typeface="Arial"/>
                <a:cs typeface="Arial"/>
              </a:rPr>
              <a:t> </a:t>
            </a:r>
            <a:r>
              <a:rPr sz="2267" spc="97" dirty="0">
                <a:solidFill>
                  <a:srgbClr val="317E53"/>
                </a:solidFill>
                <a:latin typeface="Arial"/>
                <a:cs typeface="Arial"/>
              </a:rPr>
              <a:t>de</a:t>
            </a:r>
            <a:r>
              <a:rPr sz="2267" dirty="0">
                <a:solidFill>
                  <a:srgbClr val="317E53"/>
                </a:solidFill>
                <a:latin typeface="Arial"/>
                <a:cs typeface="Arial"/>
              </a:rPr>
              <a:t> </a:t>
            </a:r>
            <a:r>
              <a:rPr sz="2267" spc="30" dirty="0">
                <a:solidFill>
                  <a:srgbClr val="317E53"/>
                </a:solidFill>
                <a:latin typeface="Arial"/>
                <a:cs typeface="Arial"/>
              </a:rPr>
              <a:t>millets</a:t>
            </a:r>
            <a:endParaRPr sz="2267">
              <a:latin typeface="Arial"/>
              <a:cs typeface="Arial"/>
            </a:endParaRPr>
          </a:p>
          <a:p>
            <a:pPr marL="524536">
              <a:spcBef>
                <a:spcPts val="657"/>
              </a:spcBef>
            </a:pPr>
            <a:r>
              <a:rPr sz="800" i="1" dirty="0">
                <a:solidFill>
                  <a:srgbClr val="245B3C"/>
                </a:solidFill>
                <a:latin typeface="Arial"/>
                <a:cs typeface="Arial"/>
              </a:rPr>
              <a:t>Statistiques</a:t>
            </a:r>
            <a:r>
              <a:rPr sz="800" i="1" spc="103" dirty="0">
                <a:solidFill>
                  <a:srgbClr val="245B3C"/>
                </a:solidFill>
                <a:latin typeface="Arial"/>
                <a:cs typeface="Arial"/>
              </a:rPr>
              <a:t> </a:t>
            </a:r>
            <a:r>
              <a:rPr sz="800" i="1" spc="40" dirty="0">
                <a:solidFill>
                  <a:srgbClr val="245B3C"/>
                </a:solidFill>
                <a:latin typeface="Arial"/>
                <a:cs typeface="Arial"/>
              </a:rPr>
              <a:t>de</a:t>
            </a:r>
            <a:r>
              <a:rPr sz="800" i="1" spc="107" dirty="0">
                <a:solidFill>
                  <a:srgbClr val="245B3C"/>
                </a:solidFill>
                <a:latin typeface="Arial"/>
                <a:cs typeface="Arial"/>
              </a:rPr>
              <a:t> </a:t>
            </a:r>
            <a:r>
              <a:rPr sz="800" i="1" dirty="0">
                <a:solidFill>
                  <a:srgbClr val="245B3C"/>
                </a:solidFill>
                <a:latin typeface="Arial"/>
                <a:cs typeface="Arial"/>
              </a:rPr>
              <a:t>la</a:t>
            </a:r>
            <a:r>
              <a:rPr sz="800" i="1" spc="107" dirty="0">
                <a:solidFill>
                  <a:srgbClr val="245B3C"/>
                </a:solidFill>
                <a:latin typeface="Arial"/>
                <a:cs typeface="Arial"/>
              </a:rPr>
              <a:t> </a:t>
            </a:r>
            <a:r>
              <a:rPr sz="800" i="1" dirty="0">
                <a:solidFill>
                  <a:srgbClr val="245B3C"/>
                </a:solidFill>
                <a:latin typeface="Arial"/>
                <a:cs typeface="Arial"/>
              </a:rPr>
              <a:t>FAO</a:t>
            </a:r>
            <a:r>
              <a:rPr sz="800" i="1" spc="107" dirty="0">
                <a:solidFill>
                  <a:srgbClr val="245B3C"/>
                </a:solidFill>
                <a:latin typeface="Arial"/>
                <a:cs typeface="Arial"/>
              </a:rPr>
              <a:t> </a:t>
            </a:r>
            <a:r>
              <a:rPr sz="800" i="1" dirty="0">
                <a:solidFill>
                  <a:srgbClr val="245B3C"/>
                </a:solidFill>
                <a:latin typeface="Arial"/>
                <a:cs typeface="Arial"/>
              </a:rPr>
              <a:t>2021</a:t>
            </a:r>
            <a:r>
              <a:rPr sz="733" i="1" dirty="0">
                <a:solidFill>
                  <a:srgbClr val="245B3C"/>
                </a:solidFill>
                <a:latin typeface="Arial"/>
                <a:cs typeface="Arial"/>
              </a:rPr>
              <a:t>,</a:t>
            </a:r>
            <a:r>
              <a:rPr sz="733" i="1" spc="120" dirty="0">
                <a:solidFill>
                  <a:srgbClr val="245B3C"/>
                </a:solidFill>
                <a:latin typeface="Arial"/>
                <a:cs typeface="Arial"/>
              </a:rPr>
              <a:t> </a:t>
            </a:r>
            <a:r>
              <a:rPr sz="800" i="1" dirty="0">
                <a:solidFill>
                  <a:srgbClr val="245B3C"/>
                </a:solidFill>
                <a:latin typeface="Arial"/>
                <a:cs typeface="Arial"/>
              </a:rPr>
              <a:t>in</a:t>
            </a:r>
            <a:r>
              <a:rPr sz="800" i="1" spc="107" dirty="0">
                <a:solidFill>
                  <a:srgbClr val="245B3C"/>
                </a:solidFill>
                <a:latin typeface="Arial"/>
                <a:cs typeface="Arial"/>
              </a:rPr>
              <a:t> </a:t>
            </a:r>
            <a:r>
              <a:rPr sz="800" i="1" dirty="0">
                <a:solidFill>
                  <a:srgbClr val="245B3C"/>
                </a:solidFill>
                <a:latin typeface="Arial"/>
                <a:cs typeface="Arial"/>
              </a:rPr>
              <a:t>Indian</a:t>
            </a:r>
            <a:r>
              <a:rPr sz="800" i="1" spc="107" dirty="0">
                <a:solidFill>
                  <a:srgbClr val="245B3C"/>
                </a:solidFill>
                <a:latin typeface="Arial"/>
                <a:cs typeface="Arial"/>
              </a:rPr>
              <a:t> </a:t>
            </a:r>
            <a:r>
              <a:rPr sz="800" i="1" dirty="0">
                <a:solidFill>
                  <a:srgbClr val="245B3C"/>
                </a:solidFill>
                <a:latin typeface="Arial"/>
                <a:cs typeface="Arial"/>
              </a:rPr>
              <a:t>Ministry</a:t>
            </a:r>
            <a:r>
              <a:rPr sz="800" i="1" spc="107" dirty="0">
                <a:solidFill>
                  <a:srgbClr val="245B3C"/>
                </a:solidFill>
                <a:latin typeface="Arial"/>
                <a:cs typeface="Arial"/>
              </a:rPr>
              <a:t> </a:t>
            </a:r>
            <a:r>
              <a:rPr sz="800" i="1" spc="33" dirty="0">
                <a:solidFill>
                  <a:srgbClr val="245B3C"/>
                </a:solidFill>
                <a:latin typeface="Arial"/>
                <a:cs typeface="Arial"/>
              </a:rPr>
              <a:t>of</a:t>
            </a:r>
            <a:r>
              <a:rPr sz="800" i="1" spc="107" dirty="0">
                <a:solidFill>
                  <a:srgbClr val="245B3C"/>
                </a:solidFill>
                <a:latin typeface="Arial"/>
                <a:cs typeface="Arial"/>
              </a:rPr>
              <a:t> </a:t>
            </a:r>
            <a:r>
              <a:rPr sz="800" i="1" dirty="0">
                <a:solidFill>
                  <a:srgbClr val="245B3C"/>
                </a:solidFill>
                <a:latin typeface="Arial"/>
                <a:cs typeface="Arial"/>
              </a:rPr>
              <a:t>Agriculture</a:t>
            </a:r>
            <a:r>
              <a:rPr sz="800" i="1" spc="107" dirty="0">
                <a:solidFill>
                  <a:srgbClr val="245B3C"/>
                </a:solidFill>
                <a:latin typeface="Arial"/>
                <a:cs typeface="Arial"/>
              </a:rPr>
              <a:t> </a:t>
            </a:r>
            <a:r>
              <a:rPr sz="733" i="1" spc="63" dirty="0">
                <a:solidFill>
                  <a:srgbClr val="245B3C"/>
                </a:solidFill>
                <a:latin typeface="Arial"/>
                <a:cs typeface="Arial"/>
              </a:rPr>
              <a:t>&amp;</a:t>
            </a:r>
            <a:r>
              <a:rPr sz="733" i="1" spc="120" dirty="0">
                <a:solidFill>
                  <a:srgbClr val="245B3C"/>
                </a:solidFill>
                <a:latin typeface="Arial"/>
                <a:cs typeface="Arial"/>
              </a:rPr>
              <a:t> </a:t>
            </a:r>
            <a:r>
              <a:rPr sz="800" i="1" dirty="0">
                <a:solidFill>
                  <a:srgbClr val="245B3C"/>
                </a:solidFill>
                <a:latin typeface="Arial"/>
                <a:cs typeface="Arial"/>
              </a:rPr>
              <a:t>Farmers</a:t>
            </a:r>
            <a:r>
              <a:rPr sz="800" i="1" spc="107" dirty="0">
                <a:solidFill>
                  <a:srgbClr val="245B3C"/>
                </a:solidFill>
                <a:latin typeface="Arial"/>
                <a:cs typeface="Arial"/>
              </a:rPr>
              <a:t> </a:t>
            </a:r>
            <a:r>
              <a:rPr sz="800" i="1" dirty="0">
                <a:solidFill>
                  <a:srgbClr val="245B3C"/>
                </a:solidFill>
                <a:latin typeface="Arial"/>
                <a:cs typeface="Arial"/>
              </a:rPr>
              <a:t>Welfare</a:t>
            </a:r>
            <a:r>
              <a:rPr sz="800" i="1" spc="107" dirty="0">
                <a:solidFill>
                  <a:srgbClr val="245B3C"/>
                </a:solidFill>
                <a:latin typeface="Arial"/>
                <a:cs typeface="Arial"/>
              </a:rPr>
              <a:t> </a:t>
            </a:r>
            <a:r>
              <a:rPr sz="800" i="1" spc="50" dirty="0">
                <a:solidFill>
                  <a:srgbClr val="245B3C"/>
                </a:solidFill>
                <a:latin typeface="Arial"/>
                <a:cs typeface="Arial"/>
              </a:rPr>
              <a:t>2022</a:t>
            </a:r>
            <a:endParaRPr sz="800">
              <a:latin typeface="Arial"/>
              <a:cs typeface="Arial"/>
            </a:endParaRPr>
          </a:p>
        </p:txBody>
      </p:sp>
      <p:sp>
        <p:nvSpPr>
          <p:cNvPr id="10" name="object 10"/>
          <p:cNvSpPr txBox="1"/>
          <p:nvPr/>
        </p:nvSpPr>
        <p:spPr>
          <a:xfrm>
            <a:off x="1166778" y="5618517"/>
            <a:ext cx="4597400" cy="1015064"/>
          </a:xfrm>
          <a:prstGeom prst="rect">
            <a:avLst/>
          </a:prstGeom>
        </p:spPr>
        <p:txBody>
          <a:bodyPr vert="horz" wrap="square" lIns="0" tIns="8043" rIns="0" bIns="0" rtlCol="0">
            <a:spAutoFit/>
          </a:bodyPr>
          <a:lstStyle/>
          <a:p>
            <a:pPr marL="8467" marR="3387" algn="ctr">
              <a:lnSpc>
                <a:spcPct val="123200"/>
              </a:lnSpc>
              <a:spcBef>
                <a:spcPts val="63"/>
              </a:spcBef>
            </a:pPr>
            <a:r>
              <a:rPr sz="2267" spc="50" dirty="0">
                <a:solidFill>
                  <a:srgbClr val="317E53"/>
                </a:solidFill>
                <a:latin typeface="Arial"/>
                <a:cs typeface="Arial"/>
              </a:rPr>
              <a:t>part</a:t>
            </a:r>
            <a:r>
              <a:rPr sz="2267" spc="20" dirty="0">
                <a:solidFill>
                  <a:srgbClr val="317E53"/>
                </a:solidFill>
                <a:latin typeface="Arial"/>
                <a:cs typeface="Arial"/>
              </a:rPr>
              <a:t> </a:t>
            </a:r>
            <a:r>
              <a:rPr sz="2267" spc="57" dirty="0">
                <a:solidFill>
                  <a:srgbClr val="317E53"/>
                </a:solidFill>
                <a:latin typeface="Arial"/>
                <a:cs typeface="Arial"/>
              </a:rPr>
              <a:t>des</a:t>
            </a:r>
            <a:r>
              <a:rPr sz="2267" spc="23" dirty="0">
                <a:solidFill>
                  <a:srgbClr val="317E53"/>
                </a:solidFill>
                <a:latin typeface="Arial"/>
                <a:cs typeface="Arial"/>
              </a:rPr>
              <a:t> </a:t>
            </a:r>
            <a:r>
              <a:rPr sz="2267" spc="37" dirty="0">
                <a:solidFill>
                  <a:srgbClr val="317E53"/>
                </a:solidFill>
                <a:latin typeface="Arial"/>
                <a:cs typeface="Arial"/>
              </a:rPr>
              <a:t>millets</a:t>
            </a:r>
            <a:r>
              <a:rPr sz="2267" spc="23" dirty="0">
                <a:solidFill>
                  <a:srgbClr val="317E53"/>
                </a:solidFill>
                <a:latin typeface="Arial"/>
                <a:cs typeface="Arial"/>
              </a:rPr>
              <a:t> </a:t>
            </a:r>
            <a:r>
              <a:rPr sz="2267" dirty="0">
                <a:solidFill>
                  <a:srgbClr val="317E53"/>
                </a:solidFill>
                <a:latin typeface="Arial"/>
                <a:cs typeface="Arial"/>
              </a:rPr>
              <a:t>dans</a:t>
            </a:r>
            <a:r>
              <a:rPr sz="2267" spc="23" dirty="0">
                <a:solidFill>
                  <a:srgbClr val="317E53"/>
                </a:solidFill>
                <a:latin typeface="Arial"/>
                <a:cs typeface="Arial"/>
              </a:rPr>
              <a:t> </a:t>
            </a:r>
            <a:r>
              <a:rPr sz="2267" dirty="0">
                <a:solidFill>
                  <a:srgbClr val="317E53"/>
                </a:solidFill>
                <a:latin typeface="Arial"/>
                <a:cs typeface="Arial"/>
              </a:rPr>
              <a:t>la</a:t>
            </a:r>
            <a:r>
              <a:rPr sz="2267" spc="23" dirty="0">
                <a:solidFill>
                  <a:srgbClr val="317E53"/>
                </a:solidFill>
                <a:latin typeface="Arial"/>
                <a:cs typeface="Arial"/>
              </a:rPr>
              <a:t> </a:t>
            </a:r>
            <a:r>
              <a:rPr sz="2267" spc="60" dirty="0">
                <a:solidFill>
                  <a:srgbClr val="317E53"/>
                </a:solidFill>
                <a:latin typeface="Arial"/>
                <a:cs typeface="Arial"/>
              </a:rPr>
              <a:t>production </a:t>
            </a:r>
            <a:r>
              <a:rPr sz="2267" spc="93" dirty="0">
                <a:solidFill>
                  <a:srgbClr val="317E53"/>
                </a:solidFill>
                <a:latin typeface="Arial"/>
                <a:cs typeface="Arial"/>
              </a:rPr>
              <a:t>c</a:t>
            </a:r>
            <a:r>
              <a:rPr sz="2000" spc="93" dirty="0">
                <a:solidFill>
                  <a:srgbClr val="317E53"/>
                </a:solidFill>
                <a:latin typeface="Arial"/>
                <a:cs typeface="Arial"/>
              </a:rPr>
              <a:t>é</a:t>
            </a:r>
            <a:r>
              <a:rPr sz="2267" spc="93" dirty="0">
                <a:solidFill>
                  <a:srgbClr val="317E53"/>
                </a:solidFill>
                <a:latin typeface="Arial"/>
                <a:cs typeface="Arial"/>
              </a:rPr>
              <a:t>r</a:t>
            </a:r>
            <a:r>
              <a:rPr sz="2000" spc="93" dirty="0">
                <a:solidFill>
                  <a:srgbClr val="317E53"/>
                </a:solidFill>
                <a:latin typeface="Arial"/>
                <a:cs typeface="Arial"/>
              </a:rPr>
              <a:t>é</a:t>
            </a:r>
            <a:r>
              <a:rPr sz="2267" spc="93" dirty="0">
                <a:solidFill>
                  <a:srgbClr val="317E53"/>
                </a:solidFill>
                <a:latin typeface="Arial"/>
                <a:cs typeface="Arial"/>
              </a:rPr>
              <a:t>ali</a:t>
            </a:r>
            <a:r>
              <a:rPr sz="2000" spc="93" dirty="0">
                <a:solidFill>
                  <a:srgbClr val="317E53"/>
                </a:solidFill>
                <a:latin typeface="Arial"/>
                <a:cs typeface="Arial"/>
              </a:rPr>
              <a:t>è</a:t>
            </a:r>
            <a:r>
              <a:rPr sz="2267" spc="93" dirty="0">
                <a:solidFill>
                  <a:srgbClr val="317E53"/>
                </a:solidFill>
                <a:latin typeface="Arial"/>
                <a:cs typeface="Arial"/>
              </a:rPr>
              <a:t>re</a:t>
            </a:r>
            <a:r>
              <a:rPr sz="2267" spc="-13" dirty="0">
                <a:solidFill>
                  <a:srgbClr val="317E53"/>
                </a:solidFill>
                <a:latin typeface="Arial"/>
                <a:cs typeface="Arial"/>
              </a:rPr>
              <a:t> </a:t>
            </a:r>
            <a:r>
              <a:rPr sz="2267" spc="37" dirty="0">
                <a:solidFill>
                  <a:srgbClr val="317E53"/>
                </a:solidFill>
                <a:latin typeface="Arial"/>
                <a:cs typeface="Arial"/>
              </a:rPr>
              <a:t>nationale</a:t>
            </a:r>
            <a:endParaRPr sz="2267">
              <a:latin typeface="Arial"/>
              <a:cs typeface="Arial"/>
            </a:endParaRPr>
          </a:p>
          <a:p>
            <a:pPr algn="ctr">
              <a:spcBef>
                <a:spcPts val="220"/>
              </a:spcBef>
            </a:pPr>
            <a:r>
              <a:rPr sz="800" i="1" dirty="0">
                <a:solidFill>
                  <a:srgbClr val="245B3C"/>
                </a:solidFill>
                <a:latin typeface="Arial"/>
                <a:cs typeface="Arial"/>
              </a:rPr>
              <a:t>Ministry</a:t>
            </a:r>
            <a:r>
              <a:rPr sz="800" i="1" spc="100" dirty="0">
                <a:solidFill>
                  <a:srgbClr val="245B3C"/>
                </a:solidFill>
                <a:latin typeface="Arial"/>
                <a:cs typeface="Arial"/>
              </a:rPr>
              <a:t> </a:t>
            </a:r>
            <a:r>
              <a:rPr sz="800" i="1" spc="33" dirty="0">
                <a:solidFill>
                  <a:srgbClr val="245B3C"/>
                </a:solidFill>
                <a:latin typeface="Arial"/>
                <a:cs typeface="Arial"/>
              </a:rPr>
              <a:t>of</a:t>
            </a:r>
            <a:r>
              <a:rPr sz="800" i="1" spc="100" dirty="0">
                <a:solidFill>
                  <a:srgbClr val="245B3C"/>
                </a:solidFill>
                <a:latin typeface="Arial"/>
                <a:cs typeface="Arial"/>
              </a:rPr>
              <a:t> </a:t>
            </a:r>
            <a:r>
              <a:rPr sz="800" i="1" dirty="0">
                <a:solidFill>
                  <a:srgbClr val="245B3C"/>
                </a:solidFill>
                <a:latin typeface="Arial"/>
                <a:cs typeface="Arial"/>
              </a:rPr>
              <a:t>Agriculture</a:t>
            </a:r>
            <a:r>
              <a:rPr sz="800" i="1" spc="100" dirty="0">
                <a:solidFill>
                  <a:srgbClr val="245B3C"/>
                </a:solidFill>
                <a:latin typeface="Arial"/>
                <a:cs typeface="Arial"/>
              </a:rPr>
              <a:t> </a:t>
            </a:r>
            <a:r>
              <a:rPr sz="733" i="1" spc="63" dirty="0">
                <a:solidFill>
                  <a:srgbClr val="245B3C"/>
                </a:solidFill>
                <a:latin typeface="Arial"/>
                <a:cs typeface="Arial"/>
              </a:rPr>
              <a:t>&amp;</a:t>
            </a:r>
            <a:r>
              <a:rPr sz="733" i="1" spc="117" dirty="0">
                <a:solidFill>
                  <a:srgbClr val="245B3C"/>
                </a:solidFill>
                <a:latin typeface="Arial"/>
                <a:cs typeface="Arial"/>
              </a:rPr>
              <a:t> </a:t>
            </a:r>
            <a:r>
              <a:rPr sz="800" i="1" dirty="0">
                <a:solidFill>
                  <a:srgbClr val="245B3C"/>
                </a:solidFill>
                <a:latin typeface="Arial"/>
                <a:cs typeface="Arial"/>
              </a:rPr>
              <a:t>Farmers</a:t>
            </a:r>
            <a:r>
              <a:rPr sz="800" i="1" spc="103" dirty="0">
                <a:solidFill>
                  <a:srgbClr val="245B3C"/>
                </a:solidFill>
                <a:latin typeface="Arial"/>
                <a:cs typeface="Arial"/>
              </a:rPr>
              <a:t> </a:t>
            </a:r>
            <a:r>
              <a:rPr sz="800" i="1" dirty="0">
                <a:solidFill>
                  <a:srgbClr val="245B3C"/>
                </a:solidFill>
                <a:latin typeface="Arial"/>
                <a:cs typeface="Arial"/>
              </a:rPr>
              <a:t>Welfare</a:t>
            </a:r>
            <a:r>
              <a:rPr sz="733" i="1" dirty="0">
                <a:solidFill>
                  <a:srgbClr val="245B3C"/>
                </a:solidFill>
                <a:latin typeface="Arial"/>
                <a:cs typeface="Arial"/>
              </a:rPr>
              <a:t>,</a:t>
            </a:r>
            <a:r>
              <a:rPr sz="733" i="1" spc="117" dirty="0">
                <a:solidFill>
                  <a:srgbClr val="245B3C"/>
                </a:solidFill>
                <a:latin typeface="Arial"/>
                <a:cs typeface="Arial"/>
              </a:rPr>
              <a:t> </a:t>
            </a:r>
            <a:r>
              <a:rPr sz="800" i="1" spc="30" dirty="0">
                <a:solidFill>
                  <a:srgbClr val="245B3C"/>
                </a:solidFill>
                <a:latin typeface="Arial"/>
                <a:cs typeface="Arial"/>
              </a:rPr>
              <a:t>government</a:t>
            </a:r>
            <a:r>
              <a:rPr sz="800" i="1" spc="100" dirty="0">
                <a:solidFill>
                  <a:srgbClr val="245B3C"/>
                </a:solidFill>
                <a:latin typeface="Arial"/>
                <a:cs typeface="Arial"/>
              </a:rPr>
              <a:t> </a:t>
            </a:r>
            <a:r>
              <a:rPr sz="800" i="1" spc="33" dirty="0">
                <a:solidFill>
                  <a:srgbClr val="245B3C"/>
                </a:solidFill>
                <a:latin typeface="Arial"/>
                <a:cs typeface="Arial"/>
              </a:rPr>
              <a:t>of</a:t>
            </a:r>
            <a:r>
              <a:rPr sz="800" i="1" spc="100" dirty="0">
                <a:solidFill>
                  <a:srgbClr val="245B3C"/>
                </a:solidFill>
                <a:latin typeface="Arial"/>
                <a:cs typeface="Arial"/>
              </a:rPr>
              <a:t> </a:t>
            </a:r>
            <a:r>
              <a:rPr sz="800" i="1" dirty="0">
                <a:solidFill>
                  <a:srgbClr val="245B3C"/>
                </a:solidFill>
                <a:latin typeface="Arial"/>
                <a:cs typeface="Arial"/>
              </a:rPr>
              <a:t>India</a:t>
            </a:r>
            <a:r>
              <a:rPr sz="800" i="1" spc="103" dirty="0">
                <a:solidFill>
                  <a:srgbClr val="245B3C"/>
                </a:solidFill>
                <a:latin typeface="Arial"/>
                <a:cs typeface="Arial"/>
              </a:rPr>
              <a:t> </a:t>
            </a:r>
            <a:r>
              <a:rPr sz="800" i="1" spc="57" dirty="0">
                <a:solidFill>
                  <a:srgbClr val="245B3C"/>
                </a:solidFill>
                <a:latin typeface="Arial"/>
                <a:cs typeface="Arial"/>
              </a:rPr>
              <a:t>2020</a:t>
            </a:r>
            <a:endParaRPr sz="800">
              <a:latin typeface="Arial"/>
              <a:cs typeface="Arial"/>
            </a:endParaRPr>
          </a:p>
        </p:txBody>
      </p:sp>
      <p:sp>
        <p:nvSpPr>
          <p:cNvPr id="11" name="object 11"/>
          <p:cNvSpPr txBox="1">
            <a:spLocks noGrp="1"/>
          </p:cNvSpPr>
          <p:nvPr>
            <p:ph type="title"/>
          </p:nvPr>
        </p:nvSpPr>
        <p:spPr>
          <a:xfrm>
            <a:off x="558800" y="222741"/>
            <a:ext cx="7010400" cy="925062"/>
          </a:xfrm>
          <a:prstGeom prst="rect">
            <a:avLst/>
          </a:prstGeom>
        </p:spPr>
        <p:txBody>
          <a:bodyPr vert="horz" wrap="square" lIns="0" tIns="103189" rIns="0" bIns="0" rtlCol="0" anchor="ctr">
            <a:spAutoFit/>
          </a:bodyPr>
          <a:lstStyle/>
          <a:p>
            <a:pPr marL="2738680">
              <a:lnSpc>
                <a:spcPct val="100000"/>
              </a:lnSpc>
              <a:spcBef>
                <a:spcPts val="67"/>
              </a:spcBef>
            </a:pPr>
            <a:r>
              <a:rPr sz="2667" b="1" dirty="0">
                <a:solidFill>
                  <a:srgbClr val="FD873F"/>
                </a:solidFill>
                <a:latin typeface="Arial"/>
                <a:cs typeface="Arial"/>
              </a:rPr>
              <a:t>La</a:t>
            </a:r>
            <a:r>
              <a:rPr sz="2667" b="1" spc="-50" dirty="0">
                <a:solidFill>
                  <a:srgbClr val="FD873F"/>
                </a:solidFill>
                <a:latin typeface="Arial"/>
                <a:cs typeface="Arial"/>
              </a:rPr>
              <a:t> </a:t>
            </a:r>
            <a:r>
              <a:rPr sz="2667" b="1" spc="76" dirty="0">
                <a:solidFill>
                  <a:srgbClr val="FD873F"/>
                </a:solidFill>
                <a:latin typeface="Arial"/>
                <a:cs typeface="Arial"/>
              </a:rPr>
              <a:t>revalorisation</a:t>
            </a:r>
            <a:r>
              <a:rPr sz="2667" b="1" spc="-47" dirty="0">
                <a:solidFill>
                  <a:srgbClr val="FD873F"/>
                </a:solidFill>
                <a:latin typeface="Arial"/>
                <a:cs typeface="Arial"/>
              </a:rPr>
              <a:t> </a:t>
            </a:r>
            <a:r>
              <a:rPr sz="2667" b="1" dirty="0">
                <a:solidFill>
                  <a:srgbClr val="FD873F"/>
                </a:solidFill>
                <a:latin typeface="Arial"/>
                <a:cs typeface="Arial"/>
              </a:rPr>
              <a:t>des</a:t>
            </a:r>
            <a:r>
              <a:rPr sz="2667" b="1" spc="-47" dirty="0">
                <a:solidFill>
                  <a:srgbClr val="FD873F"/>
                </a:solidFill>
                <a:latin typeface="Arial"/>
                <a:cs typeface="Arial"/>
              </a:rPr>
              <a:t> </a:t>
            </a:r>
            <a:r>
              <a:rPr sz="2667" b="1" spc="87" dirty="0">
                <a:solidFill>
                  <a:srgbClr val="FD873F"/>
                </a:solidFill>
                <a:latin typeface="Arial"/>
                <a:cs typeface="Arial"/>
              </a:rPr>
              <a:t>millets</a:t>
            </a:r>
            <a:r>
              <a:rPr sz="2667" b="1" spc="-47" dirty="0">
                <a:solidFill>
                  <a:srgbClr val="FD873F"/>
                </a:solidFill>
                <a:latin typeface="Arial"/>
                <a:cs typeface="Arial"/>
              </a:rPr>
              <a:t> </a:t>
            </a:r>
            <a:r>
              <a:rPr sz="2667" b="1" spc="97" dirty="0">
                <a:solidFill>
                  <a:srgbClr val="FD873F"/>
                </a:solidFill>
                <a:latin typeface="Arial"/>
                <a:cs typeface="Arial"/>
              </a:rPr>
              <a:t>en</a:t>
            </a:r>
            <a:r>
              <a:rPr sz="2667" b="1" spc="-47" dirty="0">
                <a:solidFill>
                  <a:srgbClr val="FD873F"/>
                </a:solidFill>
                <a:latin typeface="Arial"/>
                <a:cs typeface="Arial"/>
              </a:rPr>
              <a:t> </a:t>
            </a:r>
            <a:r>
              <a:rPr sz="2667" b="1" spc="93" dirty="0">
                <a:solidFill>
                  <a:srgbClr val="FD873F"/>
                </a:solidFill>
                <a:latin typeface="Arial"/>
                <a:cs typeface="Arial"/>
              </a:rPr>
              <a:t>Inde</a:t>
            </a:r>
            <a:r>
              <a:rPr sz="2667" b="1" spc="-50" dirty="0">
                <a:solidFill>
                  <a:srgbClr val="FD873F"/>
                </a:solidFill>
                <a:latin typeface="Arial"/>
                <a:cs typeface="Arial"/>
              </a:rPr>
              <a:t> </a:t>
            </a:r>
            <a:r>
              <a:rPr sz="2667" b="1" spc="-17" dirty="0">
                <a:solidFill>
                  <a:srgbClr val="FD873F"/>
                </a:solidFill>
                <a:latin typeface="Arial"/>
                <a:cs typeface="Arial"/>
              </a:rPr>
              <a:t>...</a:t>
            </a:r>
            <a:endParaRPr sz="2667">
              <a:latin typeface="Arial"/>
              <a:cs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1189867" y="879584"/>
            <a:ext cx="9812443" cy="4674023"/>
            <a:chOff x="1784799" y="1319376"/>
            <a:chExt cx="14718665" cy="7011034"/>
          </a:xfrm>
        </p:grpSpPr>
        <p:pic>
          <p:nvPicPr>
            <p:cNvPr id="4" name="object 4"/>
            <p:cNvPicPr/>
            <p:nvPr/>
          </p:nvPicPr>
          <p:blipFill>
            <a:blip r:embed="rId2" cstate="print"/>
            <a:stretch>
              <a:fillRect/>
            </a:stretch>
          </p:blipFill>
          <p:spPr>
            <a:xfrm>
              <a:off x="1853379" y="1387956"/>
              <a:ext cx="14581240" cy="6873758"/>
            </a:xfrm>
            <a:prstGeom prst="rect">
              <a:avLst/>
            </a:prstGeom>
          </p:spPr>
        </p:pic>
        <p:sp>
          <p:nvSpPr>
            <p:cNvPr id="5" name="object 5"/>
            <p:cNvSpPr/>
            <p:nvPr/>
          </p:nvSpPr>
          <p:spPr>
            <a:xfrm>
              <a:off x="1841949" y="1376526"/>
              <a:ext cx="14604365" cy="6896734"/>
            </a:xfrm>
            <a:custGeom>
              <a:avLst/>
              <a:gdLst/>
              <a:ahLst/>
              <a:cxnLst/>
              <a:rect l="l" t="t" r="r" b="b"/>
              <a:pathLst>
                <a:path w="14604365" h="6896734">
                  <a:moveTo>
                    <a:pt x="0" y="0"/>
                  </a:moveTo>
                  <a:lnTo>
                    <a:pt x="0" y="6896545"/>
                  </a:lnTo>
                  <a:lnTo>
                    <a:pt x="14604056" y="6896545"/>
                  </a:lnTo>
                  <a:lnTo>
                    <a:pt x="14604056" y="0"/>
                  </a:lnTo>
                  <a:lnTo>
                    <a:pt x="0" y="0"/>
                  </a:lnTo>
                </a:path>
              </a:pathLst>
            </a:custGeom>
            <a:ln w="114299">
              <a:solidFill>
                <a:srgbClr val="FD873F"/>
              </a:solidFill>
            </a:ln>
          </p:spPr>
          <p:txBody>
            <a:bodyPr wrap="square" lIns="0" tIns="0" rIns="0" bIns="0" rtlCol="0"/>
            <a:lstStyle/>
            <a:p>
              <a:endParaRPr sz="1200"/>
            </a:p>
          </p:txBody>
        </p:sp>
      </p:grpSp>
      <p:sp>
        <p:nvSpPr>
          <p:cNvPr id="6" name="object 6"/>
          <p:cNvSpPr txBox="1">
            <a:spLocks noGrp="1"/>
          </p:cNvSpPr>
          <p:nvPr>
            <p:ph type="title"/>
          </p:nvPr>
        </p:nvSpPr>
        <p:spPr>
          <a:xfrm>
            <a:off x="558800" y="222741"/>
            <a:ext cx="7010400" cy="925062"/>
          </a:xfrm>
          <a:prstGeom prst="rect">
            <a:avLst/>
          </a:prstGeom>
        </p:spPr>
        <p:txBody>
          <a:bodyPr vert="horz" wrap="square" lIns="0" tIns="103189" rIns="0" bIns="0" rtlCol="0" anchor="ctr">
            <a:spAutoFit/>
          </a:bodyPr>
          <a:lstStyle/>
          <a:p>
            <a:pPr marL="2738680">
              <a:lnSpc>
                <a:spcPct val="100000"/>
              </a:lnSpc>
              <a:spcBef>
                <a:spcPts val="67"/>
              </a:spcBef>
            </a:pPr>
            <a:r>
              <a:rPr sz="2667" b="1" dirty="0">
                <a:solidFill>
                  <a:srgbClr val="FD873F"/>
                </a:solidFill>
                <a:latin typeface="Arial"/>
                <a:cs typeface="Arial"/>
              </a:rPr>
              <a:t>La</a:t>
            </a:r>
            <a:r>
              <a:rPr sz="2667" b="1" spc="-50" dirty="0">
                <a:solidFill>
                  <a:srgbClr val="FD873F"/>
                </a:solidFill>
                <a:latin typeface="Arial"/>
                <a:cs typeface="Arial"/>
              </a:rPr>
              <a:t> </a:t>
            </a:r>
            <a:r>
              <a:rPr sz="2667" b="1" spc="76" dirty="0">
                <a:solidFill>
                  <a:srgbClr val="FD873F"/>
                </a:solidFill>
                <a:latin typeface="Arial"/>
                <a:cs typeface="Arial"/>
              </a:rPr>
              <a:t>revalorisation</a:t>
            </a:r>
            <a:r>
              <a:rPr sz="2667" b="1" spc="-47" dirty="0">
                <a:solidFill>
                  <a:srgbClr val="FD873F"/>
                </a:solidFill>
                <a:latin typeface="Arial"/>
                <a:cs typeface="Arial"/>
              </a:rPr>
              <a:t> </a:t>
            </a:r>
            <a:r>
              <a:rPr sz="2667" b="1" dirty="0">
                <a:solidFill>
                  <a:srgbClr val="FD873F"/>
                </a:solidFill>
                <a:latin typeface="Arial"/>
                <a:cs typeface="Arial"/>
              </a:rPr>
              <a:t>des</a:t>
            </a:r>
            <a:r>
              <a:rPr sz="2667" b="1" spc="-47" dirty="0">
                <a:solidFill>
                  <a:srgbClr val="FD873F"/>
                </a:solidFill>
                <a:latin typeface="Arial"/>
                <a:cs typeface="Arial"/>
              </a:rPr>
              <a:t> </a:t>
            </a:r>
            <a:r>
              <a:rPr sz="2667" b="1" spc="87" dirty="0">
                <a:solidFill>
                  <a:srgbClr val="FD873F"/>
                </a:solidFill>
                <a:latin typeface="Arial"/>
                <a:cs typeface="Arial"/>
              </a:rPr>
              <a:t>millets</a:t>
            </a:r>
            <a:r>
              <a:rPr sz="2667" b="1" spc="-47" dirty="0">
                <a:solidFill>
                  <a:srgbClr val="FD873F"/>
                </a:solidFill>
                <a:latin typeface="Arial"/>
                <a:cs typeface="Arial"/>
              </a:rPr>
              <a:t> </a:t>
            </a:r>
            <a:r>
              <a:rPr sz="2667" b="1" spc="97" dirty="0">
                <a:solidFill>
                  <a:srgbClr val="FD873F"/>
                </a:solidFill>
                <a:latin typeface="Arial"/>
                <a:cs typeface="Arial"/>
              </a:rPr>
              <a:t>en</a:t>
            </a:r>
            <a:r>
              <a:rPr sz="2667" b="1" spc="-47" dirty="0">
                <a:solidFill>
                  <a:srgbClr val="FD873F"/>
                </a:solidFill>
                <a:latin typeface="Arial"/>
                <a:cs typeface="Arial"/>
              </a:rPr>
              <a:t> </a:t>
            </a:r>
            <a:r>
              <a:rPr sz="2667" b="1" spc="93" dirty="0">
                <a:solidFill>
                  <a:srgbClr val="FD873F"/>
                </a:solidFill>
                <a:latin typeface="Arial"/>
                <a:cs typeface="Arial"/>
              </a:rPr>
              <a:t>Inde</a:t>
            </a:r>
            <a:r>
              <a:rPr sz="2667" b="1" spc="-50" dirty="0">
                <a:solidFill>
                  <a:srgbClr val="FD873F"/>
                </a:solidFill>
                <a:latin typeface="Arial"/>
                <a:cs typeface="Arial"/>
              </a:rPr>
              <a:t> </a:t>
            </a:r>
            <a:r>
              <a:rPr sz="2667" b="1" spc="-17" dirty="0">
                <a:solidFill>
                  <a:srgbClr val="FD873F"/>
                </a:solidFill>
                <a:latin typeface="Arial"/>
                <a:cs typeface="Arial"/>
              </a:rPr>
              <a:t>...</a:t>
            </a:r>
            <a:endParaRPr sz="2667">
              <a:latin typeface="Arial"/>
              <a:cs typeface="Arial"/>
            </a:endParaRPr>
          </a:p>
        </p:txBody>
      </p:sp>
      <p:sp>
        <p:nvSpPr>
          <p:cNvPr id="7" name="object 7"/>
          <p:cNvSpPr txBox="1"/>
          <p:nvPr/>
        </p:nvSpPr>
        <p:spPr>
          <a:xfrm>
            <a:off x="3291251" y="5793014"/>
            <a:ext cx="5609590" cy="508687"/>
          </a:xfrm>
          <a:prstGeom prst="rect">
            <a:avLst/>
          </a:prstGeom>
        </p:spPr>
        <p:txBody>
          <a:bodyPr vert="horz" wrap="square" lIns="0" tIns="8467" rIns="0" bIns="0" rtlCol="0">
            <a:spAutoFit/>
          </a:bodyPr>
          <a:lstStyle/>
          <a:p>
            <a:pPr algn="ctr">
              <a:spcBef>
                <a:spcPts val="67"/>
              </a:spcBef>
            </a:pPr>
            <a:r>
              <a:rPr sz="1700" spc="-27" dirty="0">
                <a:solidFill>
                  <a:srgbClr val="245B3C"/>
                </a:solidFill>
                <a:latin typeface="Arial"/>
                <a:cs typeface="Arial"/>
              </a:rPr>
              <a:t>Évolution</a:t>
            </a:r>
            <a:r>
              <a:rPr sz="1700" spc="-93" dirty="0">
                <a:solidFill>
                  <a:srgbClr val="245B3C"/>
                </a:solidFill>
                <a:latin typeface="Arial"/>
                <a:cs typeface="Arial"/>
              </a:rPr>
              <a:t> </a:t>
            </a:r>
            <a:r>
              <a:rPr sz="1700" spc="-30" dirty="0">
                <a:solidFill>
                  <a:srgbClr val="245B3C"/>
                </a:solidFill>
                <a:latin typeface="Arial"/>
                <a:cs typeface="Arial"/>
              </a:rPr>
              <a:t>de</a:t>
            </a:r>
            <a:r>
              <a:rPr sz="1700" spc="-76" dirty="0">
                <a:solidFill>
                  <a:srgbClr val="245B3C"/>
                </a:solidFill>
                <a:latin typeface="Arial"/>
                <a:cs typeface="Arial"/>
              </a:rPr>
              <a:t> </a:t>
            </a:r>
            <a:r>
              <a:rPr sz="1700" spc="-13" dirty="0">
                <a:solidFill>
                  <a:srgbClr val="245B3C"/>
                </a:solidFill>
                <a:latin typeface="Arial"/>
                <a:cs typeface="Arial"/>
              </a:rPr>
              <a:t>la</a:t>
            </a:r>
            <a:r>
              <a:rPr sz="1700" spc="-76" dirty="0">
                <a:solidFill>
                  <a:srgbClr val="245B3C"/>
                </a:solidFill>
                <a:latin typeface="Arial"/>
                <a:cs typeface="Arial"/>
              </a:rPr>
              <a:t> </a:t>
            </a:r>
            <a:r>
              <a:rPr sz="1700" spc="-13" dirty="0">
                <a:solidFill>
                  <a:srgbClr val="245B3C"/>
                </a:solidFill>
                <a:latin typeface="Arial"/>
                <a:cs typeface="Arial"/>
              </a:rPr>
              <a:t>production</a:t>
            </a:r>
            <a:r>
              <a:rPr sz="1700" spc="-76" dirty="0">
                <a:solidFill>
                  <a:srgbClr val="245B3C"/>
                </a:solidFill>
                <a:latin typeface="Arial"/>
                <a:cs typeface="Arial"/>
              </a:rPr>
              <a:t> </a:t>
            </a:r>
            <a:r>
              <a:rPr sz="1700" spc="-30" dirty="0">
                <a:solidFill>
                  <a:srgbClr val="245B3C"/>
                </a:solidFill>
                <a:latin typeface="Arial"/>
                <a:cs typeface="Arial"/>
              </a:rPr>
              <a:t>de</a:t>
            </a:r>
            <a:r>
              <a:rPr sz="1700" spc="-73" dirty="0">
                <a:solidFill>
                  <a:srgbClr val="245B3C"/>
                </a:solidFill>
                <a:latin typeface="Arial"/>
                <a:cs typeface="Arial"/>
              </a:rPr>
              <a:t> </a:t>
            </a:r>
            <a:r>
              <a:rPr sz="1700" spc="-7" dirty="0">
                <a:solidFill>
                  <a:srgbClr val="245B3C"/>
                </a:solidFill>
                <a:latin typeface="Arial"/>
                <a:cs typeface="Arial"/>
              </a:rPr>
              <a:t>millets</a:t>
            </a:r>
            <a:r>
              <a:rPr sz="1700" spc="-76" dirty="0">
                <a:solidFill>
                  <a:srgbClr val="245B3C"/>
                </a:solidFill>
                <a:latin typeface="Arial"/>
                <a:cs typeface="Arial"/>
              </a:rPr>
              <a:t> </a:t>
            </a:r>
            <a:r>
              <a:rPr sz="1700" spc="-43" dirty="0">
                <a:solidFill>
                  <a:srgbClr val="245B3C"/>
                </a:solidFill>
                <a:latin typeface="Arial"/>
                <a:cs typeface="Arial"/>
              </a:rPr>
              <a:t>en</a:t>
            </a:r>
            <a:r>
              <a:rPr sz="1700" spc="-76" dirty="0">
                <a:solidFill>
                  <a:srgbClr val="245B3C"/>
                </a:solidFill>
                <a:latin typeface="Arial"/>
                <a:cs typeface="Arial"/>
              </a:rPr>
              <a:t> </a:t>
            </a:r>
            <a:r>
              <a:rPr sz="1700" spc="-37" dirty="0">
                <a:solidFill>
                  <a:srgbClr val="245B3C"/>
                </a:solidFill>
                <a:latin typeface="Arial"/>
                <a:cs typeface="Arial"/>
              </a:rPr>
              <a:t>Inde</a:t>
            </a:r>
            <a:r>
              <a:rPr sz="1700" spc="-76" dirty="0">
                <a:solidFill>
                  <a:srgbClr val="245B3C"/>
                </a:solidFill>
                <a:latin typeface="Arial"/>
                <a:cs typeface="Arial"/>
              </a:rPr>
              <a:t> </a:t>
            </a:r>
            <a:r>
              <a:rPr sz="1700" spc="-30" dirty="0">
                <a:solidFill>
                  <a:srgbClr val="245B3C"/>
                </a:solidFill>
                <a:latin typeface="Arial"/>
                <a:cs typeface="Arial"/>
              </a:rPr>
              <a:t>de</a:t>
            </a:r>
            <a:r>
              <a:rPr sz="1700" spc="-76" dirty="0">
                <a:solidFill>
                  <a:srgbClr val="245B3C"/>
                </a:solidFill>
                <a:latin typeface="Arial"/>
                <a:cs typeface="Arial"/>
              </a:rPr>
              <a:t> </a:t>
            </a:r>
            <a:r>
              <a:rPr sz="1700" spc="-63" dirty="0">
                <a:solidFill>
                  <a:srgbClr val="245B3C"/>
                </a:solidFill>
                <a:latin typeface="Arial"/>
                <a:cs typeface="Arial"/>
              </a:rPr>
              <a:t>1950 </a:t>
            </a:r>
            <a:r>
              <a:rPr sz="1333" spc="123" dirty="0">
                <a:solidFill>
                  <a:srgbClr val="245B3C"/>
                </a:solidFill>
                <a:latin typeface="Arial"/>
                <a:cs typeface="Arial"/>
              </a:rPr>
              <a:t>à</a:t>
            </a:r>
            <a:r>
              <a:rPr sz="1333" spc="27" dirty="0">
                <a:solidFill>
                  <a:srgbClr val="245B3C"/>
                </a:solidFill>
                <a:latin typeface="Arial"/>
                <a:cs typeface="Arial"/>
              </a:rPr>
              <a:t> </a:t>
            </a:r>
            <a:r>
              <a:rPr sz="1700" spc="-13" dirty="0">
                <a:solidFill>
                  <a:srgbClr val="245B3C"/>
                </a:solidFill>
                <a:latin typeface="Arial"/>
                <a:cs typeface="Arial"/>
              </a:rPr>
              <a:t>2020</a:t>
            </a:r>
            <a:endParaRPr sz="1700">
              <a:latin typeface="Arial"/>
              <a:cs typeface="Arial"/>
            </a:endParaRPr>
          </a:p>
          <a:p>
            <a:pPr marR="22438" algn="ctr">
              <a:spcBef>
                <a:spcPts val="877"/>
              </a:spcBef>
            </a:pPr>
            <a:r>
              <a:rPr sz="800" i="1" dirty="0">
                <a:solidFill>
                  <a:srgbClr val="245B3C"/>
                </a:solidFill>
                <a:latin typeface="Arial"/>
                <a:cs typeface="Arial"/>
              </a:rPr>
              <a:t>Indian</a:t>
            </a:r>
            <a:r>
              <a:rPr sz="800" i="1" spc="110" dirty="0">
                <a:solidFill>
                  <a:srgbClr val="245B3C"/>
                </a:solidFill>
                <a:latin typeface="Arial"/>
                <a:cs typeface="Arial"/>
              </a:rPr>
              <a:t> </a:t>
            </a:r>
            <a:r>
              <a:rPr sz="800" i="1" dirty="0">
                <a:solidFill>
                  <a:srgbClr val="245B3C"/>
                </a:solidFill>
                <a:latin typeface="Arial"/>
                <a:cs typeface="Arial"/>
              </a:rPr>
              <a:t>Ministry</a:t>
            </a:r>
            <a:r>
              <a:rPr sz="800" i="1" spc="110" dirty="0">
                <a:solidFill>
                  <a:srgbClr val="245B3C"/>
                </a:solidFill>
                <a:latin typeface="Arial"/>
                <a:cs typeface="Arial"/>
              </a:rPr>
              <a:t> </a:t>
            </a:r>
            <a:r>
              <a:rPr sz="800" i="1" spc="33" dirty="0">
                <a:solidFill>
                  <a:srgbClr val="245B3C"/>
                </a:solidFill>
                <a:latin typeface="Arial"/>
                <a:cs typeface="Arial"/>
              </a:rPr>
              <a:t>of</a:t>
            </a:r>
            <a:r>
              <a:rPr sz="800" i="1" spc="113" dirty="0">
                <a:solidFill>
                  <a:srgbClr val="245B3C"/>
                </a:solidFill>
                <a:latin typeface="Arial"/>
                <a:cs typeface="Arial"/>
              </a:rPr>
              <a:t> </a:t>
            </a:r>
            <a:r>
              <a:rPr sz="800" i="1" dirty="0">
                <a:solidFill>
                  <a:srgbClr val="245B3C"/>
                </a:solidFill>
                <a:latin typeface="Arial"/>
                <a:cs typeface="Arial"/>
              </a:rPr>
              <a:t>Agriculture</a:t>
            </a:r>
            <a:r>
              <a:rPr sz="800" i="1" spc="110" dirty="0">
                <a:solidFill>
                  <a:srgbClr val="245B3C"/>
                </a:solidFill>
                <a:latin typeface="Arial"/>
                <a:cs typeface="Arial"/>
              </a:rPr>
              <a:t> </a:t>
            </a:r>
            <a:r>
              <a:rPr sz="733" i="1" spc="63" dirty="0">
                <a:solidFill>
                  <a:srgbClr val="245B3C"/>
                </a:solidFill>
                <a:latin typeface="Arial"/>
                <a:cs typeface="Arial"/>
              </a:rPr>
              <a:t>&amp;</a:t>
            </a:r>
            <a:r>
              <a:rPr sz="733" i="1" spc="127" dirty="0">
                <a:solidFill>
                  <a:srgbClr val="245B3C"/>
                </a:solidFill>
                <a:latin typeface="Arial"/>
                <a:cs typeface="Arial"/>
              </a:rPr>
              <a:t> </a:t>
            </a:r>
            <a:r>
              <a:rPr sz="800" i="1" dirty="0">
                <a:solidFill>
                  <a:srgbClr val="245B3C"/>
                </a:solidFill>
                <a:latin typeface="Arial"/>
                <a:cs typeface="Arial"/>
              </a:rPr>
              <a:t>Farmers</a:t>
            </a:r>
            <a:r>
              <a:rPr sz="800" i="1" spc="110" dirty="0">
                <a:solidFill>
                  <a:srgbClr val="245B3C"/>
                </a:solidFill>
                <a:latin typeface="Arial"/>
                <a:cs typeface="Arial"/>
              </a:rPr>
              <a:t> </a:t>
            </a:r>
            <a:r>
              <a:rPr sz="800" i="1" dirty="0">
                <a:solidFill>
                  <a:srgbClr val="245B3C"/>
                </a:solidFill>
                <a:latin typeface="Arial"/>
                <a:cs typeface="Arial"/>
              </a:rPr>
              <a:t>Welfare</a:t>
            </a:r>
            <a:r>
              <a:rPr sz="733" i="1" dirty="0">
                <a:solidFill>
                  <a:srgbClr val="245B3C"/>
                </a:solidFill>
                <a:latin typeface="Arial"/>
                <a:cs typeface="Arial"/>
              </a:rPr>
              <a:t>,</a:t>
            </a:r>
            <a:r>
              <a:rPr sz="733" i="1" spc="127" dirty="0">
                <a:solidFill>
                  <a:srgbClr val="245B3C"/>
                </a:solidFill>
                <a:latin typeface="Arial"/>
                <a:cs typeface="Arial"/>
              </a:rPr>
              <a:t> </a:t>
            </a:r>
            <a:r>
              <a:rPr sz="800" i="1" spc="50" dirty="0">
                <a:solidFill>
                  <a:srgbClr val="245B3C"/>
                </a:solidFill>
                <a:latin typeface="Arial"/>
                <a:cs typeface="Arial"/>
              </a:rPr>
              <a:t>2022</a:t>
            </a:r>
            <a:r>
              <a:rPr sz="733" i="1" spc="50" dirty="0">
                <a:solidFill>
                  <a:srgbClr val="245B3C"/>
                </a:solidFill>
                <a:latin typeface="Arial"/>
                <a:cs typeface="Arial"/>
              </a:rPr>
              <a:t>,</a:t>
            </a:r>
            <a:r>
              <a:rPr sz="733" i="1" spc="127" dirty="0">
                <a:solidFill>
                  <a:srgbClr val="245B3C"/>
                </a:solidFill>
                <a:latin typeface="Arial"/>
                <a:cs typeface="Arial"/>
              </a:rPr>
              <a:t> </a:t>
            </a:r>
            <a:r>
              <a:rPr sz="800" i="1" spc="30" dirty="0">
                <a:solidFill>
                  <a:srgbClr val="245B3C"/>
                </a:solidFill>
                <a:latin typeface="Arial"/>
                <a:cs typeface="Arial"/>
              </a:rPr>
              <a:t>National</a:t>
            </a:r>
            <a:r>
              <a:rPr sz="800" i="1" spc="113" dirty="0">
                <a:solidFill>
                  <a:srgbClr val="245B3C"/>
                </a:solidFill>
                <a:latin typeface="Arial"/>
                <a:cs typeface="Arial"/>
              </a:rPr>
              <a:t> </a:t>
            </a:r>
            <a:r>
              <a:rPr sz="800" i="1" dirty="0">
                <a:solidFill>
                  <a:srgbClr val="245B3C"/>
                </a:solidFill>
                <a:latin typeface="Arial"/>
                <a:cs typeface="Arial"/>
              </a:rPr>
              <a:t>Conference</a:t>
            </a:r>
            <a:r>
              <a:rPr sz="800" i="1" spc="110" dirty="0">
                <a:solidFill>
                  <a:srgbClr val="245B3C"/>
                </a:solidFill>
                <a:latin typeface="Arial"/>
                <a:cs typeface="Arial"/>
              </a:rPr>
              <a:t> </a:t>
            </a:r>
            <a:r>
              <a:rPr sz="800" i="1" spc="37" dirty="0">
                <a:solidFill>
                  <a:srgbClr val="245B3C"/>
                </a:solidFill>
                <a:latin typeface="Arial"/>
                <a:cs typeface="Arial"/>
              </a:rPr>
              <a:t>on</a:t>
            </a:r>
            <a:r>
              <a:rPr sz="800" i="1" spc="110" dirty="0">
                <a:solidFill>
                  <a:srgbClr val="245B3C"/>
                </a:solidFill>
                <a:latin typeface="Arial"/>
                <a:cs typeface="Arial"/>
              </a:rPr>
              <a:t> </a:t>
            </a:r>
            <a:r>
              <a:rPr sz="800" i="1" dirty="0">
                <a:solidFill>
                  <a:srgbClr val="245B3C"/>
                </a:solidFill>
                <a:latin typeface="Arial"/>
                <a:cs typeface="Arial"/>
              </a:rPr>
              <a:t>Kharif</a:t>
            </a:r>
            <a:r>
              <a:rPr sz="800" i="1" spc="113" dirty="0">
                <a:solidFill>
                  <a:srgbClr val="245B3C"/>
                </a:solidFill>
                <a:latin typeface="Arial"/>
                <a:cs typeface="Arial"/>
              </a:rPr>
              <a:t> </a:t>
            </a:r>
            <a:r>
              <a:rPr sz="800" i="1" spc="23" dirty="0">
                <a:solidFill>
                  <a:srgbClr val="245B3C"/>
                </a:solidFill>
                <a:latin typeface="Arial"/>
                <a:cs typeface="Arial"/>
              </a:rPr>
              <a:t>Campaign</a:t>
            </a:r>
            <a:endParaRPr sz="800">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150276" y="5115960"/>
            <a:ext cx="2683933" cy="781050"/>
            <a:chOff x="13725414" y="7673940"/>
            <a:chExt cx="4025900" cy="1171575"/>
          </a:xfrm>
        </p:grpSpPr>
        <p:sp>
          <p:nvSpPr>
            <p:cNvPr id="3" name="object 3"/>
            <p:cNvSpPr/>
            <p:nvPr/>
          </p:nvSpPr>
          <p:spPr>
            <a:xfrm>
              <a:off x="13725414" y="7712041"/>
              <a:ext cx="3987800" cy="1096010"/>
            </a:xfrm>
            <a:custGeom>
              <a:avLst/>
              <a:gdLst/>
              <a:ahLst/>
              <a:cxnLst/>
              <a:rect l="l" t="t" r="r" b="b"/>
              <a:pathLst>
                <a:path w="3987800" h="1096009">
                  <a:moveTo>
                    <a:pt x="3501579" y="1095576"/>
                  </a:moveTo>
                  <a:lnTo>
                    <a:pt x="485774" y="1095576"/>
                  </a:lnTo>
                  <a:lnTo>
                    <a:pt x="438990" y="1093352"/>
                  </a:lnTo>
                  <a:lnTo>
                    <a:pt x="393465" y="1086817"/>
                  </a:lnTo>
                  <a:lnTo>
                    <a:pt x="349402" y="1076173"/>
                  </a:lnTo>
                  <a:lnTo>
                    <a:pt x="307004" y="1061625"/>
                  </a:lnTo>
                  <a:lnTo>
                    <a:pt x="266474" y="1043375"/>
                  </a:lnTo>
                  <a:lnTo>
                    <a:pt x="228018" y="1021628"/>
                  </a:lnTo>
                  <a:lnTo>
                    <a:pt x="191837" y="996588"/>
                  </a:lnTo>
                  <a:lnTo>
                    <a:pt x="158136" y="968457"/>
                  </a:lnTo>
                  <a:lnTo>
                    <a:pt x="127118" y="937439"/>
                  </a:lnTo>
                  <a:lnTo>
                    <a:pt x="98987" y="903738"/>
                  </a:lnTo>
                  <a:lnTo>
                    <a:pt x="73946" y="867557"/>
                  </a:lnTo>
                  <a:lnTo>
                    <a:pt x="52199" y="829100"/>
                  </a:lnTo>
                  <a:lnTo>
                    <a:pt x="33950" y="788571"/>
                  </a:lnTo>
                  <a:lnTo>
                    <a:pt x="19402" y="746173"/>
                  </a:lnTo>
                  <a:lnTo>
                    <a:pt x="8758" y="702110"/>
                  </a:lnTo>
                  <a:lnTo>
                    <a:pt x="2223" y="656584"/>
                  </a:lnTo>
                  <a:lnTo>
                    <a:pt x="0" y="609816"/>
                  </a:lnTo>
                  <a:lnTo>
                    <a:pt x="0" y="485759"/>
                  </a:lnTo>
                  <a:lnTo>
                    <a:pt x="2223" y="438991"/>
                  </a:lnTo>
                  <a:lnTo>
                    <a:pt x="8758" y="393466"/>
                  </a:lnTo>
                  <a:lnTo>
                    <a:pt x="19402" y="349402"/>
                  </a:lnTo>
                  <a:lnTo>
                    <a:pt x="33950" y="307004"/>
                  </a:lnTo>
                  <a:lnTo>
                    <a:pt x="52199" y="266475"/>
                  </a:lnTo>
                  <a:lnTo>
                    <a:pt x="73946" y="228018"/>
                  </a:lnTo>
                  <a:lnTo>
                    <a:pt x="98987" y="191838"/>
                  </a:lnTo>
                  <a:lnTo>
                    <a:pt x="127118" y="158137"/>
                  </a:lnTo>
                  <a:lnTo>
                    <a:pt x="158136" y="127119"/>
                  </a:lnTo>
                  <a:lnTo>
                    <a:pt x="191837" y="98988"/>
                  </a:lnTo>
                  <a:lnTo>
                    <a:pt x="228018" y="73947"/>
                  </a:lnTo>
                  <a:lnTo>
                    <a:pt x="266474" y="52200"/>
                  </a:lnTo>
                  <a:lnTo>
                    <a:pt x="307004" y="33951"/>
                  </a:lnTo>
                  <a:lnTo>
                    <a:pt x="349402" y="19402"/>
                  </a:lnTo>
                  <a:lnTo>
                    <a:pt x="393465" y="8759"/>
                  </a:lnTo>
                  <a:lnTo>
                    <a:pt x="438990" y="2223"/>
                  </a:lnTo>
                  <a:lnTo>
                    <a:pt x="485774" y="0"/>
                  </a:lnTo>
                  <a:lnTo>
                    <a:pt x="3501579" y="0"/>
                  </a:lnTo>
                  <a:lnTo>
                    <a:pt x="3548362" y="2223"/>
                  </a:lnTo>
                  <a:lnTo>
                    <a:pt x="3593887" y="8759"/>
                  </a:lnTo>
                  <a:lnTo>
                    <a:pt x="3637951" y="19402"/>
                  </a:lnTo>
                  <a:lnTo>
                    <a:pt x="3680349" y="33951"/>
                  </a:lnTo>
                  <a:lnTo>
                    <a:pt x="3720878" y="52200"/>
                  </a:lnTo>
                  <a:lnTo>
                    <a:pt x="3759335" y="73947"/>
                  </a:lnTo>
                  <a:lnTo>
                    <a:pt x="3795515" y="98988"/>
                  </a:lnTo>
                  <a:lnTo>
                    <a:pt x="3829217" y="127119"/>
                  </a:lnTo>
                  <a:lnTo>
                    <a:pt x="3860234" y="158137"/>
                  </a:lnTo>
                  <a:lnTo>
                    <a:pt x="3888366" y="191838"/>
                  </a:lnTo>
                  <a:lnTo>
                    <a:pt x="3913406" y="228018"/>
                  </a:lnTo>
                  <a:lnTo>
                    <a:pt x="3935153" y="266475"/>
                  </a:lnTo>
                  <a:lnTo>
                    <a:pt x="3953403" y="307004"/>
                  </a:lnTo>
                  <a:lnTo>
                    <a:pt x="3967951" y="349402"/>
                  </a:lnTo>
                  <a:lnTo>
                    <a:pt x="3978595" y="393466"/>
                  </a:lnTo>
                  <a:lnTo>
                    <a:pt x="3985130" y="438991"/>
                  </a:lnTo>
                  <a:lnTo>
                    <a:pt x="3987354" y="485759"/>
                  </a:lnTo>
                  <a:lnTo>
                    <a:pt x="3987354" y="609816"/>
                  </a:lnTo>
                  <a:lnTo>
                    <a:pt x="3985130" y="656584"/>
                  </a:lnTo>
                  <a:lnTo>
                    <a:pt x="3978595" y="702110"/>
                  </a:lnTo>
                  <a:lnTo>
                    <a:pt x="3967951" y="746173"/>
                  </a:lnTo>
                  <a:lnTo>
                    <a:pt x="3953403" y="788571"/>
                  </a:lnTo>
                  <a:lnTo>
                    <a:pt x="3935153" y="829100"/>
                  </a:lnTo>
                  <a:lnTo>
                    <a:pt x="3913406" y="867557"/>
                  </a:lnTo>
                  <a:lnTo>
                    <a:pt x="3888366" y="903738"/>
                  </a:lnTo>
                  <a:lnTo>
                    <a:pt x="3860234" y="937439"/>
                  </a:lnTo>
                  <a:lnTo>
                    <a:pt x="3829217" y="968457"/>
                  </a:lnTo>
                  <a:lnTo>
                    <a:pt x="3795515" y="996588"/>
                  </a:lnTo>
                  <a:lnTo>
                    <a:pt x="3759335" y="1021628"/>
                  </a:lnTo>
                  <a:lnTo>
                    <a:pt x="3720878" y="1043375"/>
                  </a:lnTo>
                  <a:lnTo>
                    <a:pt x="3680349" y="1061625"/>
                  </a:lnTo>
                  <a:lnTo>
                    <a:pt x="3637951" y="1076173"/>
                  </a:lnTo>
                  <a:lnTo>
                    <a:pt x="3593887" y="1086817"/>
                  </a:lnTo>
                  <a:lnTo>
                    <a:pt x="3548362" y="1093352"/>
                  </a:lnTo>
                  <a:lnTo>
                    <a:pt x="3501579" y="1095576"/>
                  </a:lnTo>
                  <a:close/>
                </a:path>
              </a:pathLst>
            </a:custGeom>
            <a:solidFill>
              <a:srgbClr val="FFFFFF"/>
            </a:solidFill>
          </p:spPr>
          <p:txBody>
            <a:bodyPr wrap="square" lIns="0" tIns="0" rIns="0" bIns="0" rtlCol="0"/>
            <a:lstStyle/>
            <a:p>
              <a:endParaRPr sz="1200"/>
            </a:p>
          </p:txBody>
        </p:sp>
        <p:sp>
          <p:nvSpPr>
            <p:cNvPr id="4" name="object 4"/>
            <p:cNvSpPr/>
            <p:nvPr/>
          </p:nvSpPr>
          <p:spPr>
            <a:xfrm>
              <a:off x="17226870" y="7712040"/>
              <a:ext cx="485775" cy="1095375"/>
            </a:xfrm>
            <a:custGeom>
              <a:avLst/>
              <a:gdLst/>
              <a:ahLst/>
              <a:cxnLst/>
              <a:rect l="l" t="t" r="r" b="b"/>
              <a:pathLst>
                <a:path w="485775" h="1095375">
                  <a:moveTo>
                    <a:pt x="0" y="0"/>
                  </a:moveTo>
                  <a:lnTo>
                    <a:pt x="46781" y="2223"/>
                  </a:lnTo>
                  <a:lnTo>
                    <a:pt x="92304" y="8758"/>
                  </a:lnTo>
                  <a:lnTo>
                    <a:pt x="136365" y="19402"/>
                  </a:lnTo>
                  <a:lnTo>
                    <a:pt x="178761" y="33949"/>
                  </a:lnTo>
                  <a:lnTo>
                    <a:pt x="219288" y="52198"/>
                  </a:lnTo>
                  <a:lnTo>
                    <a:pt x="257743" y="73943"/>
                  </a:lnTo>
                  <a:lnTo>
                    <a:pt x="293922" y="98983"/>
                  </a:lnTo>
                  <a:lnTo>
                    <a:pt x="327621" y="127113"/>
                  </a:lnTo>
                  <a:lnTo>
                    <a:pt x="358638" y="158129"/>
                  </a:lnTo>
                  <a:lnTo>
                    <a:pt x="386767" y="191829"/>
                  </a:lnTo>
                  <a:lnTo>
                    <a:pt x="411807" y="228007"/>
                  </a:lnTo>
                  <a:lnTo>
                    <a:pt x="433553" y="266462"/>
                  </a:lnTo>
                  <a:lnTo>
                    <a:pt x="451801" y="306990"/>
                  </a:lnTo>
                  <a:lnTo>
                    <a:pt x="466349" y="349386"/>
                  </a:lnTo>
                  <a:lnTo>
                    <a:pt x="476992" y="393447"/>
                  </a:lnTo>
                  <a:lnTo>
                    <a:pt x="483527" y="438970"/>
                  </a:lnTo>
                  <a:lnTo>
                    <a:pt x="485751" y="485751"/>
                  </a:lnTo>
                  <a:lnTo>
                    <a:pt x="485751" y="609772"/>
                  </a:lnTo>
                  <a:lnTo>
                    <a:pt x="483527" y="656553"/>
                  </a:lnTo>
                  <a:lnTo>
                    <a:pt x="476992" y="702076"/>
                  </a:lnTo>
                  <a:lnTo>
                    <a:pt x="466349" y="746137"/>
                  </a:lnTo>
                  <a:lnTo>
                    <a:pt x="451801" y="788533"/>
                  </a:lnTo>
                  <a:lnTo>
                    <a:pt x="433553" y="829061"/>
                  </a:lnTo>
                  <a:lnTo>
                    <a:pt x="411807" y="867515"/>
                  </a:lnTo>
                  <a:lnTo>
                    <a:pt x="386767" y="903694"/>
                  </a:lnTo>
                  <a:lnTo>
                    <a:pt x="358638" y="937394"/>
                  </a:lnTo>
                  <a:lnTo>
                    <a:pt x="327621" y="968410"/>
                  </a:lnTo>
                  <a:lnTo>
                    <a:pt x="293922" y="996540"/>
                  </a:lnTo>
                  <a:lnTo>
                    <a:pt x="257743" y="1021579"/>
                  </a:lnTo>
                  <a:lnTo>
                    <a:pt x="219288" y="1043325"/>
                  </a:lnTo>
                  <a:lnTo>
                    <a:pt x="178761" y="1061574"/>
                  </a:lnTo>
                  <a:lnTo>
                    <a:pt x="136365" y="1076121"/>
                  </a:lnTo>
                  <a:lnTo>
                    <a:pt x="92304" y="1086765"/>
                  </a:lnTo>
                  <a:lnTo>
                    <a:pt x="46781" y="1093300"/>
                  </a:lnTo>
                  <a:lnTo>
                    <a:pt x="3130" y="1095375"/>
                  </a:lnTo>
                </a:path>
              </a:pathLst>
            </a:custGeom>
            <a:ln w="76200">
              <a:solidFill>
                <a:srgbClr val="317E53"/>
              </a:solidFill>
            </a:ln>
          </p:spPr>
          <p:txBody>
            <a:bodyPr wrap="square" lIns="0" tIns="0" rIns="0" bIns="0" rtlCol="0"/>
            <a:lstStyle/>
            <a:p>
              <a:endParaRPr sz="1200"/>
            </a:p>
          </p:txBody>
        </p:sp>
        <p:pic>
          <p:nvPicPr>
            <p:cNvPr id="5" name="object 5"/>
            <p:cNvPicPr/>
            <p:nvPr/>
          </p:nvPicPr>
          <p:blipFill>
            <a:blip r:embed="rId2" cstate="print"/>
            <a:stretch>
              <a:fillRect/>
            </a:stretch>
          </p:blipFill>
          <p:spPr>
            <a:xfrm>
              <a:off x="14409858" y="7788705"/>
              <a:ext cx="2619374" cy="942974"/>
            </a:xfrm>
            <a:prstGeom prst="rect">
              <a:avLst/>
            </a:prstGeom>
          </p:spPr>
        </p:pic>
      </p:grpSp>
      <p:grpSp>
        <p:nvGrpSpPr>
          <p:cNvPr id="6" name="object 6"/>
          <p:cNvGrpSpPr/>
          <p:nvPr/>
        </p:nvGrpSpPr>
        <p:grpSpPr>
          <a:xfrm>
            <a:off x="6392979" y="5128871"/>
            <a:ext cx="2709333" cy="768350"/>
            <a:chOff x="9589468" y="7693306"/>
            <a:chExt cx="4064000" cy="1152525"/>
          </a:xfrm>
        </p:grpSpPr>
        <p:sp>
          <p:nvSpPr>
            <p:cNvPr id="7" name="object 7"/>
            <p:cNvSpPr/>
            <p:nvPr/>
          </p:nvSpPr>
          <p:spPr>
            <a:xfrm>
              <a:off x="9627552" y="7731406"/>
              <a:ext cx="3987800" cy="1076325"/>
            </a:xfrm>
            <a:custGeom>
              <a:avLst/>
              <a:gdLst/>
              <a:ahLst/>
              <a:cxnLst/>
              <a:rect l="l" t="t" r="r" b="b"/>
              <a:pathLst>
                <a:path w="3987800" h="1076325">
                  <a:moveTo>
                    <a:pt x="3501579" y="1076212"/>
                  </a:moveTo>
                  <a:lnTo>
                    <a:pt x="485773" y="1076212"/>
                  </a:lnTo>
                  <a:lnTo>
                    <a:pt x="437760" y="1073835"/>
                  </a:lnTo>
                  <a:lnTo>
                    <a:pt x="390561" y="1066792"/>
                  </a:lnTo>
                  <a:lnTo>
                    <a:pt x="344493" y="1055214"/>
                  </a:lnTo>
                  <a:lnTo>
                    <a:pt x="299875" y="1039235"/>
                  </a:lnTo>
                  <a:lnTo>
                    <a:pt x="257026" y="1018985"/>
                  </a:lnTo>
                  <a:lnTo>
                    <a:pt x="216265" y="994596"/>
                  </a:lnTo>
                  <a:lnTo>
                    <a:pt x="177909" y="966201"/>
                  </a:lnTo>
                  <a:lnTo>
                    <a:pt x="142278" y="933932"/>
                  </a:lnTo>
                  <a:lnTo>
                    <a:pt x="110009" y="898301"/>
                  </a:lnTo>
                  <a:lnTo>
                    <a:pt x="81614" y="859945"/>
                  </a:lnTo>
                  <a:lnTo>
                    <a:pt x="57226" y="819184"/>
                  </a:lnTo>
                  <a:lnTo>
                    <a:pt x="36976" y="776335"/>
                  </a:lnTo>
                  <a:lnTo>
                    <a:pt x="20996" y="731718"/>
                  </a:lnTo>
                  <a:lnTo>
                    <a:pt x="9418" y="685650"/>
                  </a:lnTo>
                  <a:lnTo>
                    <a:pt x="2375" y="638450"/>
                  </a:lnTo>
                  <a:lnTo>
                    <a:pt x="0" y="590466"/>
                  </a:lnTo>
                  <a:lnTo>
                    <a:pt x="0" y="485746"/>
                  </a:lnTo>
                  <a:lnTo>
                    <a:pt x="2375" y="437762"/>
                  </a:lnTo>
                  <a:lnTo>
                    <a:pt x="9418" y="390562"/>
                  </a:lnTo>
                  <a:lnTo>
                    <a:pt x="20996" y="344494"/>
                  </a:lnTo>
                  <a:lnTo>
                    <a:pt x="36976" y="299876"/>
                  </a:lnTo>
                  <a:lnTo>
                    <a:pt x="57226" y="257028"/>
                  </a:lnTo>
                  <a:lnTo>
                    <a:pt x="81614" y="216266"/>
                  </a:lnTo>
                  <a:lnTo>
                    <a:pt x="110009" y="177911"/>
                  </a:lnTo>
                  <a:lnTo>
                    <a:pt x="142278" y="142280"/>
                  </a:lnTo>
                  <a:lnTo>
                    <a:pt x="177909" y="110010"/>
                  </a:lnTo>
                  <a:lnTo>
                    <a:pt x="216265" y="81615"/>
                  </a:lnTo>
                  <a:lnTo>
                    <a:pt x="257026" y="57227"/>
                  </a:lnTo>
                  <a:lnTo>
                    <a:pt x="299875" y="36977"/>
                  </a:lnTo>
                  <a:lnTo>
                    <a:pt x="344493" y="20997"/>
                  </a:lnTo>
                  <a:lnTo>
                    <a:pt x="390561" y="9420"/>
                  </a:lnTo>
                  <a:lnTo>
                    <a:pt x="437760" y="2377"/>
                  </a:lnTo>
                  <a:lnTo>
                    <a:pt x="485773" y="0"/>
                  </a:lnTo>
                  <a:lnTo>
                    <a:pt x="3501579" y="0"/>
                  </a:lnTo>
                  <a:lnTo>
                    <a:pt x="3549591" y="2377"/>
                  </a:lnTo>
                  <a:lnTo>
                    <a:pt x="3596791" y="9420"/>
                  </a:lnTo>
                  <a:lnTo>
                    <a:pt x="3642858" y="20997"/>
                  </a:lnTo>
                  <a:lnTo>
                    <a:pt x="3687476" y="36977"/>
                  </a:lnTo>
                  <a:lnTo>
                    <a:pt x="3730324" y="57227"/>
                  </a:lnTo>
                  <a:lnTo>
                    <a:pt x="3771086" y="81615"/>
                  </a:lnTo>
                  <a:lnTo>
                    <a:pt x="3809441" y="110010"/>
                  </a:lnTo>
                  <a:lnTo>
                    <a:pt x="3845072" y="142280"/>
                  </a:lnTo>
                  <a:lnTo>
                    <a:pt x="3877342" y="177911"/>
                  </a:lnTo>
                  <a:lnTo>
                    <a:pt x="3905737" y="216266"/>
                  </a:lnTo>
                  <a:lnTo>
                    <a:pt x="3930125" y="257028"/>
                  </a:lnTo>
                  <a:lnTo>
                    <a:pt x="3950376" y="299876"/>
                  </a:lnTo>
                  <a:lnTo>
                    <a:pt x="3966356" y="344494"/>
                  </a:lnTo>
                  <a:lnTo>
                    <a:pt x="3977933" y="390562"/>
                  </a:lnTo>
                  <a:lnTo>
                    <a:pt x="3984976" y="437762"/>
                  </a:lnTo>
                  <a:lnTo>
                    <a:pt x="3987352" y="485746"/>
                  </a:lnTo>
                  <a:lnTo>
                    <a:pt x="3987352" y="590466"/>
                  </a:lnTo>
                  <a:lnTo>
                    <a:pt x="3984976" y="638450"/>
                  </a:lnTo>
                  <a:lnTo>
                    <a:pt x="3977933" y="685650"/>
                  </a:lnTo>
                  <a:lnTo>
                    <a:pt x="3966356" y="731718"/>
                  </a:lnTo>
                  <a:lnTo>
                    <a:pt x="3950376" y="776335"/>
                  </a:lnTo>
                  <a:lnTo>
                    <a:pt x="3930125" y="819184"/>
                  </a:lnTo>
                  <a:lnTo>
                    <a:pt x="3905737" y="859945"/>
                  </a:lnTo>
                  <a:lnTo>
                    <a:pt x="3877342" y="898301"/>
                  </a:lnTo>
                  <a:lnTo>
                    <a:pt x="3845072" y="933932"/>
                  </a:lnTo>
                  <a:lnTo>
                    <a:pt x="3809441" y="966201"/>
                  </a:lnTo>
                  <a:lnTo>
                    <a:pt x="3771086" y="994596"/>
                  </a:lnTo>
                  <a:lnTo>
                    <a:pt x="3730324" y="1018985"/>
                  </a:lnTo>
                  <a:lnTo>
                    <a:pt x="3687476" y="1039235"/>
                  </a:lnTo>
                  <a:lnTo>
                    <a:pt x="3642858" y="1055214"/>
                  </a:lnTo>
                  <a:lnTo>
                    <a:pt x="3596791" y="1066792"/>
                  </a:lnTo>
                  <a:lnTo>
                    <a:pt x="3549591" y="1073835"/>
                  </a:lnTo>
                  <a:lnTo>
                    <a:pt x="3501579" y="1076212"/>
                  </a:lnTo>
                  <a:close/>
                </a:path>
              </a:pathLst>
            </a:custGeom>
            <a:solidFill>
              <a:srgbClr val="FFFFFF"/>
            </a:solidFill>
          </p:spPr>
          <p:txBody>
            <a:bodyPr wrap="square" lIns="0" tIns="0" rIns="0" bIns="0" rtlCol="0"/>
            <a:lstStyle/>
            <a:p>
              <a:endParaRPr sz="1200"/>
            </a:p>
          </p:txBody>
        </p:sp>
        <p:sp>
          <p:nvSpPr>
            <p:cNvPr id="8" name="object 8"/>
            <p:cNvSpPr/>
            <p:nvPr/>
          </p:nvSpPr>
          <p:spPr>
            <a:xfrm>
              <a:off x="9627568" y="7731406"/>
              <a:ext cx="3987800" cy="1076325"/>
            </a:xfrm>
            <a:custGeom>
              <a:avLst/>
              <a:gdLst/>
              <a:ahLst/>
              <a:cxnLst/>
              <a:rect l="l" t="t" r="r" b="b"/>
              <a:pathLst>
                <a:path w="3987800" h="1076325">
                  <a:moveTo>
                    <a:pt x="485758" y="0"/>
                  </a:moveTo>
                  <a:lnTo>
                    <a:pt x="3501460" y="0"/>
                  </a:lnTo>
                  <a:lnTo>
                    <a:pt x="3549471" y="2376"/>
                  </a:lnTo>
                  <a:lnTo>
                    <a:pt x="3596669" y="9419"/>
                  </a:lnTo>
                  <a:lnTo>
                    <a:pt x="3642736" y="20996"/>
                  </a:lnTo>
                  <a:lnTo>
                    <a:pt x="3687352" y="36976"/>
                  </a:lnTo>
                  <a:lnTo>
                    <a:pt x="3730199" y="57225"/>
                  </a:lnTo>
                  <a:lnTo>
                    <a:pt x="3770959" y="81613"/>
                  </a:lnTo>
                  <a:lnTo>
                    <a:pt x="3809313" y="110007"/>
                  </a:lnTo>
                  <a:lnTo>
                    <a:pt x="3844943" y="142275"/>
                  </a:lnTo>
                  <a:lnTo>
                    <a:pt x="3877211" y="177905"/>
                  </a:lnTo>
                  <a:lnTo>
                    <a:pt x="3905605" y="216259"/>
                  </a:lnTo>
                  <a:lnTo>
                    <a:pt x="3929993" y="257019"/>
                  </a:lnTo>
                  <a:lnTo>
                    <a:pt x="3950242" y="299866"/>
                  </a:lnTo>
                  <a:lnTo>
                    <a:pt x="3966221" y="344482"/>
                  </a:lnTo>
                  <a:lnTo>
                    <a:pt x="3977798" y="390549"/>
                  </a:lnTo>
                  <a:lnTo>
                    <a:pt x="3984841" y="437747"/>
                  </a:lnTo>
                  <a:lnTo>
                    <a:pt x="3987218" y="485758"/>
                  </a:lnTo>
                  <a:lnTo>
                    <a:pt x="3987218" y="590417"/>
                  </a:lnTo>
                  <a:lnTo>
                    <a:pt x="3984841" y="638428"/>
                  </a:lnTo>
                  <a:lnTo>
                    <a:pt x="3977798" y="685627"/>
                  </a:lnTo>
                  <a:lnTo>
                    <a:pt x="3966221" y="731693"/>
                  </a:lnTo>
                  <a:lnTo>
                    <a:pt x="3950242" y="776309"/>
                  </a:lnTo>
                  <a:lnTo>
                    <a:pt x="3929993" y="819156"/>
                  </a:lnTo>
                  <a:lnTo>
                    <a:pt x="3905605" y="859916"/>
                  </a:lnTo>
                  <a:lnTo>
                    <a:pt x="3877211" y="898270"/>
                  </a:lnTo>
                  <a:lnTo>
                    <a:pt x="3844943" y="933900"/>
                  </a:lnTo>
                  <a:lnTo>
                    <a:pt x="3809313" y="966169"/>
                  </a:lnTo>
                  <a:lnTo>
                    <a:pt x="3770959" y="994563"/>
                  </a:lnTo>
                  <a:lnTo>
                    <a:pt x="3730199" y="1018950"/>
                  </a:lnTo>
                  <a:lnTo>
                    <a:pt x="3687352" y="1039200"/>
                  </a:lnTo>
                  <a:lnTo>
                    <a:pt x="3642736" y="1055179"/>
                  </a:lnTo>
                  <a:lnTo>
                    <a:pt x="3596669" y="1066756"/>
                  </a:lnTo>
                  <a:lnTo>
                    <a:pt x="3549471" y="1073799"/>
                  </a:lnTo>
                  <a:lnTo>
                    <a:pt x="3501460" y="1076176"/>
                  </a:lnTo>
                  <a:lnTo>
                    <a:pt x="485758" y="1076176"/>
                  </a:lnTo>
                  <a:lnTo>
                    <a:pt x="437747" y="1073799"/>
                  </a:lnTo>
                  <a:lnTo>
                    <a:pt x="390549" y="1066756"/>
                  </a:lnTo>
                  <a:lnTo>
                    <a:pt x="344482" y="1055179"/>
                  </a:lnTo>
                  <a:lnTo>
                    <a:pt x="299866" y="1039200"/>
                  </a:lnTo>
                  <a:lnTo>
                    <a:pt x="257019" y="1018950"/>
                  </a:lnTo>
                  <a:lnTo>
                    <a:pt x="216259" y="994563"/>
                  </a:lnTo>
                  <a:lnTo>
                    <a:pt x="177905" y="966169"/>
                  </a:lnTo>
                  <a:lnTo>
                    <a:pt x="142275" y="933900"/>
                  </a:lnTo>
                  <a:lnTo>
                    <a:pt x="110006" y="898270"/>
                  </a:lnTo>
                  <a:lnTo>
                    <a:pt x="81613" y="859916"/>
                  </a:lnTo>
                  <a:lnTo>
                    <a:pt x="57225" y="819156"/>
                  </a:lnTo>
                  <a:lnTo>
                    <a:pt x="36976" y="776309"/>
                  </a:lnTo>
                  <a:lnTo>
                    <a:pt x="20996" y="731693"/>
                  </a:lnTo>
                  <a:lnTo>
                    <a:pt x="9419" y="685627"/>
                  </a:lnTo>
                  <a:lnTo>
                    <a:pt x="2376" y="638428"/>
                  </a:lnTo>
                  <a:lnTo>
                    <a:pt x="0" y="590419"/>
                  </a:lnTo>
                </a:path>
                <a:path w="3987800" h="1076325">
                  <a:moveTo>
                    <a:pt x="0" y="485756"/>
                  </a:moveTo>
                  <a:lnTo>
                    <a:pt x="2376" y="437747"/>
                  </a:lnTo>
                  <a:lnTo>
                    <a:pt x="9419" y="390549"/>
                  </a:lnTo>
                  <a:lnTo>
                    <a:pt x="20996" y="344482"/>
                  </a:lnTo>
                  <a:lnTo>
                    <a:pt x="36976" y="299866"/>
                  </a:lnTo>
                  <a:lnTo>
                    <a:pt x="57225" y="257019"/>
                  </a:lnTo>
                  <a:lnTo>
                    <a:pt x="81613" y="216259"/>
                  </a:lnTo>
                  <a:lnTo>
                    <a:pt x="110006" y="177905"/>
                  </a:lnTo>
                  <a:lnTo>
                    <a:pt x="142275" y="142275"/>
                  </a:lnTo>
                  <a:lnTo>
                    <a:pt x="177905" y="110007"/>
                  </a:lnTo>
                  <a:lnTo>
                    <a:pt x="216259" y="81613"/>
                  </a:lnTo>
                  <a:lnTo>
                    <a:pt x="257019" y="57225"/>
                  </a:lnTo>
                  <a:lnTo>
                    <a:pt x="299866" y="36976"/>
                  </a:lnTo>
                  <a:lnTo>
                    <a:pt x="344482" y="20996"/>
                  </a:lnTo>
                  <a:lnTo>
                    <a:pt x="390549" y="9419"/>
                  </a:lnTo>
                  <a:lnTo>
                    <a:pt x="437747" y="2376"/>
                  </a:lnTo>
                  <a:lnTo>
                    <a:pt x="485758" y="0"/>
                  </a:lnTo>
                </a:path>
              </a:pathLst>
            </a:custGeom>
            <a:ln w="76200">
              <a:solidFill>
                <a:srgbClr val="317E53"/>
              </a:solidFill>
            </a:ln>
          </p:spPr>
          <p:txBody>
            <a:bodyPr wrap="square" lIns="0" tIns="0" rIns="0" bIns="0" rtlCol="0"/>
            <a:lstStyle/>
            <a:p>
              <a:endParaRPr sz="1200"/>
            </a:p>
          </p:txBody>
        </p:sp>
        <p:pic>
          <p:nvPicPr>
            <p:cNvPr id="9" name="object 9"/>
            <p:cNvPicPr/>
            <p:nvPr/>
          </p:nvPicPr>
          <p:blipFill>
            <a:blip r:embed="rId3" cstate="print"/>
            <a:stretch>
              <a:fillRect/>
            </a:stretch>
          </p:blipFill>
          <p:spPr>
            <a:xfrm>
              <a:off x="9907783" y="7805454"/>
              <a:ext cx="3428999" cy="923924"/>
            </a:xfrm>
            <a:prstGeom prst="rect">
              <a:avLst/>
            </a:prstGeom>
          </p:spPr>
        </p:pic>
      </p:grpSp>
      <p:grpSp>
        <p:nvGrpSpPr>
          <p:cNvPr id="10" name="object 10"/>
          <p:cNvGrpSpPr/>
          <p:nvPr/>
        </p:nvGrpSpPr>
        <p:grpSpPr>
          <a:xfrm>
            <a:off x="6041265" y="1274384"/>
            <a:ext cx="6070600" cy="3122083"/>
            <a:chOff x="9061898" y="1911575"/>
            <a:chExt cx="9105900" cy="4683125"/>
          </a:xfrm>
        </p:grpSpPr>
        <p:pic>
          <p:nvPicPr>
            <p:cNvPr id="11" name="object 11"/>
            <p:cNvPicPr/>
            <p:nvPr/>
          </p:nvPicPr>
          <p:blipFill>
            <a:blip r:embed="rId4" cstate="print"/>
            <a:stretch>
              <a:fillRect/>
            </a:stretch>
          </p:blipFill>
          <p:spPr>
            <a:xfrm>
              <a:off x="9216203" y="2065880"/>
              <a:ext cx="8797405" cy="4374186"/>
            </a:xfrm>
            <a:prstGeom prst="rect">
              <a:avLst/>
            </a:prstGeom>
          </p:spPr>
        </p:pic>
        <p:sp>
          <p:nvSpPr>
            <p:cNvPr id="12" name="object 12"/>
            <p:cNvSpPr/>
            <p:nvPr/>
          </p:nvSpPr>
          <p:spPr>
            <a:xfrm>
              <a:off x="9204773" y="2054450"/>
              <a:ext cx="8820150" cy="4397375"/>
            </a:xfrm>
            <a:custGeom>
              <a:avLst/>
              <a:gdLst/>
              <a:ahLst/>
              <a:cxnLst/>
              <a:rect l="l" t="t" r="r" b="b"/>
              <a:pathLst>
                <a:path w="8820150" h="4397375">
                  <a:moveTo>
                    <a:pt x="0" y="0"/>
                  </a:moveTo>
                  <a:lnTo>
                    <a:pt x="0" y="4396977"/>
                  </a:lnTo>
                  <a:lnTo>
                    <a:pt x="8820149" y="4396977"/>
                  </a:lnTo>
                  <a:lnTo>
                    <a:pt x="8820149" y="0"/>
                  </a:lnTo>
                  <a:lnTo>
                    <a:pt x="0" y="0"/>
                  </a:lnTo>
                </a:path>
              </a:pathLst>
            </a:custGeom>
            <a:ln w="285749">
              <a:solidFill>
                <a:srgbClr val="FD873F"/>
              </a:solidFill>
            </a:ln>
          </p:spPr>
          <p:txBody>
            <a:bodyPr wrap="square" lIns="0" tIns="0" rIns="0" bIns="0" rtlCol="0"/>
            <a:lstStyle/>
            <a:p>
              <a:endParaRPr sz="1200"/>
            </a:p>
          </p:txBody>
        </p:sp>
      </p:grpSp>
      <p:sp>
        <p:nvSpPr>
          <p:cNvPr id="13" name="object 13"/>
          <p:cNvSpPr/>
          <p:nvPr/>
        </p:nvSpPr>
        <p:spPr>
          <a:xfrm>
            <a:off x="12700" y="1"/>
            <a:ext cx="12179300" cy="592243"/>
          </a:xfrm>
          <a:custGeom>
            <a:avLst/>
            <a:gdLst/>
            <a:ahLst/>
            <a:cxnLst/>
            <a:rect l="l" t="t" r="r" b="b"/>
            <a:pathLst>
              <a:path w="18268950" h="888365">
                <a:moveTo>
                  <a:pt x="0" y="0"/>
                </a:moveTo>
                <a:lnTo>
                  <a:pt x="18268950" y="0"/>
                </a:lnTo>
                <a:lnTo>
                  <a:pt x="18268950" y="888336"/>
                </a:lnTo>
                <a:lnTo>
                  <a:pt x="0" y="888336"/>
                </a:lnTo>
                <a:lnTo>
                  <a:pt x="0" y="0"/>
                </a:lnTo>
                <a:close/>
              </a:path>
            </a:pathLst>
          </a:custGeom>
          <a:solidFill>
            <a:srgbClr val="FFFFFF">
              <a:alpha val="75000"/>
            </a:srgbClr>
          </a:solidFill>
        </p:spPr>
        <p:txBody>
          <a:bodyPr wrap="square" lIns="0" tIns="0" rIns="0" bIns="0" rtlCol="0"/>
          <a:lstStyle/>
          <a:p>
            <a:endParaRPr sz="1200"/>
          </a:p>
        </p:txBody>
      </p:sp>
      <p:sp>
        <p:nvSpPr>
          <p:cNvPr id="14" name="object 14"/>
          <p:cNvSpPr txBox="1">
            <a:spLocks noGrp="1"/>
          </p:cNvSpPr>
          <p:nvPr>
            <p:ph type="title"/>
          </p:nvPr>
        </p:nvSpPr>
        <p:spPr>
          <a:xfrm>
            <a:off x="4274166" y="-16657"/>
            <a:ext cx="3643630" cy="522920"/>
          </a:xfrm>
          <a:prstGeom prst="rect">
            <a:avLst/>
          </a:prstGeom>
        </p:spPr>
        <p:txBody>
          <a:bodyPr vert="horz" wrap="square" lIns="0" tIns="9736" rIns="0" bIns="0" rtlCol="0" anchor="ctr">
            <a:spAutoFit/>
          </a:bodyPr>
          <a:lstStyle/>
          <a:p>
            <a:pPr marL="8467">
              <a:lnSpc>
                <a:spcPct val="100000"/>
              </a:lnSpc>
              <a:spcBef>
                <a:spcPts val="76"/>
              </a:spcBef>
            </a:pPr>
            <a:r>
              <a:rPr sz="3334" spc="-37" dirty="0"/>
              <a:t>Conditions</a:t>
            </a:r>
            <a:r>
              <a:rPr sz="3334" spc="-183" dirty="0"/>
              <a:t> </a:t>
            </a:r>
            <a:r>
              <a:rPr sz="3334" dirty="0"/>
              <a:t>du</a:t>
            </a:r>
            <a:r>
              <a:rPr sz="3334" spc="-180" dirty="0"/>
              <a:t> </a:t>
            </a:r>
            <a:r>
              <a:rPr sz="3334" spc="-33" dirty="0"/>
              <a:t>stage</a:t>
            </a:r>
            <a:endParaRPr sz="3334"/>
          </a:p>
        </p:txBody>
      </p:sp>
      <p:sp>
        <p:nvSpPr>
          <p:cNvPr id="15" name="object 15"/>
          <p:cNvSpPr txBox="1"/>
          <p:nvPr/>
        </p:nvSpPr>
        <p:spPr>
          <a:xfrm>
            <a:off x="6454797" y="4409800"/>
            <a:ext cx="3703743" cy="215380"/>
          </a:xfrm>
          <a:prstGeom prst="rect">
            <a:avLst/>
          </a:prstGeom>
        </p:spPr>
        <p:txBody>
          <a:bodyPr vert="horz" wrap="square" lIns="0" tIns="10160" rIns="0" bIns="0" rtlCol="0">
            <a:spAutoFit/>
          </a:bodyPr>
          <a:lstStyle/>
          <a:p>
            <a:pPr marL="8467">
              <a:spcBef>
                <a:spcPts val="80"/>
              </a:spcBef>
            </a:pPr>
            <a:r>
              <a:rPr sz="1333" spc="-13" dirty="0">
                <a:solidFill>
                  <a:srgbClr val="317E53"/>
                </a:solidFill>
                <a:latin typeface="Arial"/>
                <a:cs typeface="Arial"/>
              </a:rPr>
              <a:t>R</a:t>
            </a:r>
            <a:r>
              <a:rPr sz="1067" spc="-13" dirty="0">
                <a:solidFill>
                  <a:srgbClr val="317E53"/>
                </a:solidFill>
                <a:latin typeface="Arial"/>
                <a:cs typeface="Arial"/>
              </a:rPr>
              <a:t>é</a:t>
            </a:r>
            <a:r>
              <a:rPr sz="1333" spc="-13" dirty="0">
                <a:solidFill>
                  <a:srgbClr val="317E53"/>
                </a:solidFill>
                <a:latin typeface="Arial"/>
                <a:cs typeface="Arial"/>
              </a:rPr>
              <a:t>union</a:t>
            </a:r>
            <a:r>
              <a:rPr sz="1333" spc="-50" dirty="0">
                <a:solidFill>
                  <a:srgbClr val="317E53"/>
                </a:solidFill>
                <a:latin typeface="Arial"/>
                <a:cs typeface="Arial"/>
              </a:rPr>
              <a:t> </a:t>
            </a:r>
            <a:r>
              <a:rPr sz="1333" spc="-37" dirty="0">
                <a:solidFill>
                  <a:srgbClr val="317E53"/>
                </a:solidFill>
                <a:latin typeface="Arial"/>
                <a:cs typeface="Arial"/>
              </a:rPr>
              <a:t>dans</a:t>
            </a:r>
            <a:r>
              <a:rPr sz="1333" spc="-47" dirty="0">
                <a:solidFill>
                  <a:srgbClr val="317E53"/>
                </a:solidFill>
                <a:latin typeface="Arial"/>
                <a:cs typeface="Arial"/>
              </a:rPr>
              <a:t> </a:t>
            </a:r>
            <a:r>
              <a:rPr sz="1333" dirty="0">
                <a:solidFill>
                  <a:srgbClr val="317E53"/>
                </a:solidFill>
                <a:latin typeface="Arial"/>
                <a:cs typeface="Arial"/>
              </a:rPr>
              <a:t>le</a:t>
            </a:r>
            <a:r>
              <a:rPr sz="1333" spc="-50" dirty="0">
                <a:solidFill>
                  <a:srgbClr val="317E53"/>
                </a:solidFill>
                <a:latin typeface="Arial"/>
                <a:cs typeface="Arial"/>
              </a:rPr>
              <a:t> </a:t>
            </a:r>
            <a:r>
              <a:rPr sz="1333" spc="-20" dirty="0">
                <a:solidFill>
                  <a:srgbClr val="317E53"/>
                </a:solidFill>
                <a:latin typeface="Arial"/>
                <a:cs typeface="Arial"/>
              </a:rPr>
              <a:t>bureau</a:t>
            </a:r>
            <a:r>
              <a:rPr sz="1333" spc="-47" dirty="0">
                <a:solidFill>
                  <a:srgbClr val="317E53"/>
                </a:solidFill>
                <a:latin typeface="Arial"/>
                <a:cs typeface="Arial"/>
              </a:rPr>
              <a:t> </a:t>
            </a:r>
            <a:r>
              <a:rPr sz="1333" spc="-13" dirty="0">
                <a:solidFill>
                  <a:srgbClr val="317E53"/>
                </a:solidFill>
                <a:latin typeface="Arial"/>
                <a:cs typeface="Arial"/>
              </a:rPr>
              <a:t>local</a:t>
            </a:r>
            <a:r>
              <a:rPr sz="1333" spc="-50" dirty="0">
                <a:solidFill>
                  <a:srgbClr val="317E53"/>
                </a:solidFill>
                <a:latin typeface="Arial"/>
                <a:cs typeface="Arial"/>
              </a:rPr>
              <a:t> </a:t>
            </a:r>
            <a:r>
              <a:rPr sz="1067" spc="87" dirty="0">
                <a:solidFill>
                  <a:srgbClr val="317E53"/>
                </a:solidFill>
                <a:latin typeface="Arial"/>
                <a:cs typeface="Arial"/>
              </a:rPr>
              <a:t>à</a:t>
            </a:r>
            <a:r>
              <a:rPr sz="1067" spc="27" dirty="0">
                <a:solidFill>
                  <a:srgbClr val="317E53"/>
                </a:solidFill>
                <a:latin typeface="Arial"/>
                <a:cs typeface="Arial"/>
              </a:rPr>
              <a:t> </a:t>
            </a:r>
            <a:r>
              <a:rPr sz="1333" spc="-30" dirty="0">
                <a:solidFill>
                  <a:srgbClr val="317E53"/>
                </a:solidFill>
                <a:latin typeface="Arial"/>
                <a:cs typeface="Arial"/>
              </a:rPr>
              <a:t>Jamunamarathur</a:t>
            </a:r>
            <a:r>
              <a:rPr sz="1333" spc="-47" dirty="0">
                <a:solidFill>
                  <a:srgbClr val="317E53"/>
                </a:solidFill>
                <a:latin typeface="Arial"/>
                <a:cs typeface="Arial"/>
              </a:rPr>
              <a:t> </a:t>
            </a:r>
            <a:r>
              <a:rPr sz="1067" spc="160" dirty="0">
                <a:solidFill>
                  <a:srgbClr val="317E53"/>
                </a:solidFill>
                <a:latin typeface="Arial"/>
                <a:cs typeface="Arial"/>
              </a:rPr>
              <a:t>©</a:t>
            </a:r>
            <a:endParaRPr sz="1067">
              <a:latin typeface="Arial"/>
              <a:cs typeface="Arial"/>
            </a:endParaRPr>
          </a:p>
        </p:txBody>
      </p:sp>
      <p:sp>
        <p:nvSpPr>
          <p:cNvPr id="16" name="object 16"/>
          <p:cNvSpPr txBox="1"/>
          <p:nvPr/>
        </p:nvSpPr>
        <p:spPr>
          <a:xfrm>
            <a:off x="10224018" y="4409800"/>
            <a:ext cx="1474470" cy="215380"/>
          </a:xfrm>
          <a:prstGeom prst="rect">
            <a:avLst/>
          </a:prstGeom>
        </p:spPr>
        <p:txBody>
          <a:bodyPr vert="horz" wrap="square" lIns="0" tIns="10160" rIns="0" bIns="0" rtlCol="0">
            <a:spAutoFit/>
          </a:bodyPr>
          <a:lstStyle/>
          <a:p>
            <a:pPr marL="8467">
              <a:spcBef>
                <a:spcPts val="80"/>
              </a:spcBef>
            </a:pPr>
            <a:r>
              <a:rPr sz="1333" spc="-13" dirty="0">
                <a:solidFill>
                  <a:srgbClr val="317E53"/>
                </a:solidFill>
                <a:latin typeface="Arial"/>
                <a:cs typeface="Arial"/>
              </a:rPr>
              <a:t>Manjubarkavi</a:t>
            </a:r>
            <a:r>
              <a:rPr sz="1100" spc="-13" dirty="0">
                <a:solidFill>
                  <a:srgbClr val="317E53"/>
                </a:solidFill>
                <a:latin typeface="Arial"/>
                <a:cs typeface="Arial"/>
              </a:rPr>
              <a:t>,</a:t>
            </a:r>
            <a:r>
              <a:rPr sz="1100" spc="-20" dirty="0">
                <a:solidFill>
                  <a:srgbClr val="317E53"/>
                </a:solidFill>
                <a:latin typeface="Arial"/>
                <a:cs typeface="Arial"/>
              </a:rPr>
              <a:t> </a:t>
            </a:r>
            <a:r>
              <a:rPr sz="1333" spc="-13" dirty="0">
                <a:solidFill>
                  <a:srgbClr val="317E53"/>
                </a:solidFill>
                <a:latin typeface="Arial"/>
                <a:cs typeface="Arial"/>
              </a:rPr>
              <a:t>2023</a:t>
            </a:r>
            <a:endParaRPr sz="1333">
              <a:latin typeface="Arial"/>
              <a:cs typeface="Arial"/>
            </a:endParaRPr>
          </a:p>
        </p:txBody>
      </p:sp>
      <p:sp>
        <p:nvSpPr>
          <p:cNvPr id="17" name="object 17"/>
          <p:cNvSpPr txBox="1"/>
          <p:nvPr/>
        </p:nvSpPr>
        <p:spPr>
          <a:xfrm>
            <a:off x="1575430" y="1268476"/>
            <a:ext cx="2762250" cy="832450"/>
          </a:xfrm>
          <a:prstGeom prst="rect">
            <a:avLst/>
          </a:prstGeom>
        </p:spPr>
        <p:txBody>
          <a:bodyPr vert="horz" wrap="square" lIns="0" tIns="8043" rIns="0" bIns="0" rtlCol="0">
            <a:spAutoFit/>
          </a:bodyPr>
          <a:lstStyle/>
          <a:p>
            <a:pPr marL="8467" marR="3387" indent="411077">
              <a:lnSpc>
                <a:spcPct val="110200"/>
              </a:lnSpc>
              <a:spcBef>
                <a:spcPts val="63"/>
              </a:spcBef>
            </a:pPr>
            <a:r>
              <a:rPr sz="2533" spc="-60" dirty="0">
                <a:solidFill>
                  <a:srgbClr val="317E53"/>
                </a:solidFill>
                <a:latin typeface="Arial"/>
                <a:cs typeface="Arial"/>
              </a:rPr>
              <a:t>Jawadhu</a:t>
            </a:r>
            <a:r>
              <a:rPr sz="2533" spc="-90" dirty="0">
                <a:solidFill>
                  <a:srgbClr val="317E53"/>
                </a:solidFill>
                <a:latin typeface="Arial"/>
                <a:cs typeface="Arial"/>
              </a:rPr>
              <a:t> </a:t>
            </a:r>
            <a:r>
              <a:rPr sz="2533" spc="-7" dirty="0">
                <a:solidFill>
                  <a:srgbClr val="317E53"/>
                </a:solidFill>
                <a:latin typeface="Arial"/>
                <a:cs typeface="Arial"/>
              </a:rPr>
              <a:t>Hills </a:t>
            </a:r>
            <a:r>
              <a:rPr sz="2533" spc="-20" dirty="0">
                <a:solidFill>
                  <a:srgbClr val="317E53"/>
                </a:solidFill>
                <a:latin typeface="Arial"/>
                <a:cs typeface="Arial"/>
              </a:rPr>
              <a:t>de</a:t>
            </a:r>
            <a:r>
              <a:rPr sz="2533" spc="-103" dirty="0">
                <a:solidFill>
                  <a:srgbClr val="317E53"/>
                </a:solidFill>
                <a:latin typeface="Arial"/>
                <a:cs typeface="Arial"/>
              </a:rPr>
              <a:t> </a:t>
            </a:r>
            <a:r>
              <a:rPr sz="2533" spc="-83" dirty="0">
                <a:solidFill>
                  <a:srgbClr val="317E53"/>
                </a:solidFill>
                <a:latin typeface="Arial"/>
                <a:cs typeface="Arial"/>
              </a:rPr>
              <a:t>mars</a:t>
            </a:r>
            <a:r>
              <a:rPr sz="2533" spc="-93" dirty="0">
                <a:solidFill>
                  <a:srgbClr val="317E53"/>
                </a:solidFill>
                <a:latin typeface="Arial"/>
                <a:cs typeface="Arial"/>
              </a:rPr>
              <a:t> </a:t>
            </a:r>
            <a:r>
              <a:rPr sz="2000" spc="187" dirty="0">
                <a:solidFill>
                  <a:srgbClr val="317E53"/>
                </a:solidFill>
                <a:latin typeface="Arial"/>
                <a:cs typeface="Arial"/>
              </a:rPr>
              <a:t>à</a:t>
            </a:r>
            <a:r>
              <a:rPr sz="2000" spc="50" dirty="0">
                <a:solidFill>
                  <a:srgbClr val="317E53"/>
                </a:solidFill>
                <a:latin typeface="Arial"/>
                <a:cs typeface="Arial"/>
              </a:rPr>
              <a:t> </a:t>
            </a:r>
            <a:r>
              <a:rPr sz="2533" dirty="0">
                <a:solidFill>
                  <a:srgbClr val="317E53"/>
                </a:solidFill>
                <a:latin typeface="Arial"/>
                <a:cs typeface="Arial"/>
              </a:rPr>
              <a:t>juin</a:t>
            </a:r>
            <a:r>
              <a:rPr sz="2533" spc="-100" dirty="0">
                <a:solidFill>
                  <a:srgbClr val="317E53"/>
                </a:solidFill>
                <a:latin typeface="Arial"/>
                <a:cs typeface="Arial"/>
              </a:rPr>
              <a:t> </a:t>
            </a:r>
            <a:r>
              <a:rPr sz="2533" spc="-13" dirty="0">
                <a:solidFill>
                  <a:srgbClr val="317E53"/>
                </a:solidFill>
                <a:latin typeface="Arial"/>
                <a:cs typeface="Arial"/>
              </a:rPr>
              <a:t>2023</a:t>
            </a:r>
            <a:endParaRPr sz="2533">
              <a:latin typeface="Arial"/>
              <a:cs typeface="Arial"/>
            </a:endParaRPr>
          </a:p>
        </p:txBody>
      </p:sp>
      <p:graphicFrame>
        <p:nvGraphicFramePr>
          <p:cNvPr id="18" name="object 18"/>
          <p:cNvGraphicFramePr>
            <a:graphicFrameLocks noGrp="1"/>
          </p:cNvGraphicFramePr>
          <p:nvPr/>
        </p:nvGraphicFramePr>
        <p:xfrm>
          <a:off x="285123" y="2652637"/>
          <a:ext cx="5342889" cy="3561080"/>
        </p:xfrm>
        <a:graphic>
          <a:graphicData uri="http://schemas.openxmlformats.org/drawingml/2006/table">
            <a:tbl>
              <a:tblPr firstRow="1" bandRow="1">
                <a:tableStyleId>{2D5ABB26-0587-4C30-8999-92F81FD0307C}</a:tableStyleId>
              </a:tblPr>
              <a:tblGrid>
                <a:gridCol w="1816100">
                  <a:extLst>
                    <a:ext uri="{9D8B030D-6E8A-4147-A177-3AD203B41FA5}">
                      <a16:colId xmlns:a16="http://schemas.microsoft.com/office/drawing/2014/main" val="20000"/>
                    </a:ext>
                  </a:extLst>
                </a:gridCol>
                <a:gridCol w="3501389">
                  <a:extLst>
                    <a:ext uri="{9D8B030D-6E8A-4147-A177-3AD203B41FA5}">
                      <a16:colId xmlns:a16="http://schemas.microsoft.com/office/drawing/2014/main" val="20001"/>
                    </a:ext>
                  </a:extLst>
                </a:gridCol>
              </a:tblGrid>
              <a:tr h="602827">
                <a:tc>
                  <a:txBody>
                    <a:bodyPr/>
                    <a:lstStyle/>
                    <a:p>
                      <a:pPr>
                        <a:lnSpc>
                          <a:spcPct val="100000"/>
                        </a:lnSpc>
                        <a:spcBef>
                          <a:spcPts val="35"/>
                        </a:spcBef>
                      </a:pPr>
                      <a:endParaRPr sz="1200">
                        <a:latin typeface="Times New Roman"/>
                        <a:cs typeface="Times New Roman"/>
                      </a:endParaRPr>
                    </a:p>
                    <a:p>
                      <a:pPr marR="67945" algn="ctr">
                        <a:lnSpc>
                          <a:spcPct val="100000"/>
                        </a:lnSpc>
                      </a:pPr>
                      <a:r>
                        <a:rPr sz="1400" spc="-20" dirty="0">
                          <a:solidFill>
                            <a:srgbClr val="245B3C"/>
                          </a:solidFill>
                          <a:latin typeface="Arial"/>
                          <a:cs typeface="Arial"/>
                        </a:rPr>
                        <a:t>Mars</a:t>
                      </a:r>
                      <a:endParaRPr sz="1400">
                        <a:latin typeface="Arial"/>
                        <a:cs typeface="Arial"/>
                      </a:endParaRPr>
                    </a:p>
                  </a:txBody>
                  <a:tcPr marL="0" marR="0" marT="2963"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tc>
                  <a:txBody>
                    <a:bodyPr/>
                    <a:lstStyle/>
                    <a:p>
                      <a:pPr>
                        <a:lnSpc>
                          <a:spcPct val="100000"/>
                        </a:lnSpc>
                        <a:spcBef>
                          <a:spcPts val="35"/>
                        </a:spcBef>
                      </a:pPr>
                      <a:endParaRPr sz="1200">
                        <a:latin typeface="Times New Roman"/>
                        <a:cs typeface="Times New Roman"/>
                      </a:endParaRPr>
                    </a:p>
                    <a:p>
                      <a:pPr algn="ctr">
                        <a:lnSpc>
                          <a:spcPct val="100000"/>
                        </a:lnSpc>
                      </a:pPr>
                      <a:r>
                        <a:rPr sz="1400" dirty="0">
                          <a:solidFill>
                            <a:srgbClr val="245B3C"/>
                          </a:solidFill>
                          <a:latin typeface="Arial"/>
                          <a:cs typeface="Arial"/>
                        </a:rPr>
                        <a:t>Local</a:t>
                      </a:r>
                      <a:r>
                        <a:rPr sz="1400" spc="90" dirty="0">
                          <a:solidFill>
                            <a:srgbClr val="245B3C"/>
                          </a:solidFill>
                          <a:latin typeface="Arial"/>
                          <a:cs typeface="Arial"/>
                        </a:rPr>
                        <a:t> </a:t>
                      </a:r>
                      <a:r>
                        <a:rPr sz="1400" spc="70" dirty="0">
                          <a:solidFill>
                            <a:srgbClr val="245B3C"/>
                          </a:solidFill>
                          <a:latin typeface="Arial"/>
                          <a:cs typeface="Arial"/>
                        </a:rPr>
                        <a:t>Food</a:t>
                      </a:r>
                      <a:r>
                        <a:rPr sz="1400" spc="95" dirty="0">
                          <a:solidFill>
                            <a:srgbClr val="245B3C"/>
                          </a:solidFill>
                          <a:latin typeface="Arial"/>
                          <a:cs typeface="Arial"/>
                        </a:rPr>
                        <a:t> </a:t>
                      </a:r>
                      <a:r>
                        <a:rPr sz="1400" dirty="0">
                          <a:solidFill>
                            <a:srgbClr val="245B3C"/>
                          </a:solidFill>
                          <a:latin typeface="Arial"/>
                          <a:cs typeface="Arial"/>
                        </a:rPr>
                        <a:t>Systems</a:t>
                      </a:r>
                      <a:r>
                        <a:rPr sz="1400" spc="100" dirty="0">
                          <a:solidFill>
                            <a:srgbClr val="245B3C"/>
                          </a:solidFill>
                          <a:latin typeface="Arial"/>
                          <a:cs typeface="Arial"/>
                        </a:rPr>
                        <a:t> </a:t>
                      </a:r>
                      <a:r>
                        <a:rPr sz="1400" spc="50" dirty="0">
                          <a:solidFill>
                            <a:srgbClr val="245B3C"/>
                          </a:solidFill>
                          <a:latin typeface="Arial"/>
                          <a:cs typeface="Arial"/>
                        </a:rPr>
                        <a:t>Workshop</a:t>
                      </a:r>
                      <a:endParaRPr sz="1400">
                        <a:latin typeface="Arial"/>
                        <a:cs typeface="Arial"/>
                      </a:endParaRPr>
                    </a:p>
                  </a:txBody>
                  <a:tcPr marL="0" marR="0" marT="2963"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extLst>
                  <a:ext uri="{0D108BD9-81ED-4DB2-BD59-A6C34878D82A}">
                    <a16:rowId xmlns:a16="http://schemas.microsoft.com/office/drawing/2014/main" val="10000"/>
                  </a:ext>
                </a:extLst>
              </a:tr>
              <a:tr h="869527">
                <a:tc>
                  <a:txBody>
                    <a:bodyPr/>
                    <a:lstStyle/>
                    <a:p>
                      <a:pPr>
                        <a:lnSpc>
                          <a:spcPct val="100000"/>
                        </a:lnSpc>
                      </a:pPr>
                      <a:endParaRPr sz="2100">
                        <a:latin typeface="Times New Roman"/>
                        <a:cs typeface="Times New Roman"/>
                      </a:endParaRPr>
                    </a:p>
                    <a:p>
                      <a:pPr marR="67310" algn="ctr">
                        <a:lnSpc>
                          <a:spcPct val="100000"/>
                        </a:lnSpc>
                      </a:pPr>
                      <a:r>
                        <a:rPr sz="1400" spc="-10" dirty="0">
                          <a:solidFill>
                            <a:srgbClr val="245B3C"/>
                          </a:solidFill>
                          <a:latin typeface="Arial"/>
                          <a:cs typeface="Arial"/>
                        </a:rPr>
                        <a:t>Avril</a:t>
                      </a:r>
                      <a:endParaRPr sz="1400">
                        <a:latin typeface="Arial"/>
                        <a:cs typeface="Arial"/>
                      </a:endParaRPr>
                    </a:p>
                  </a:txBody>
                  <a:tcPr marL="0" marR="0" marT="0"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tc>
                  <a:txBody>
                    <a:bodyPr/>
                    <a:lstStyle/>
                    <a:p>
                      <a:pPr marL="873760" marR="417830" indent="-450215">
                        <a:lnSpc>
                          <a:spcPct val="122100"/>
                        </a:lnSpc>
                        <a:spcBef>
                          <a:spcPts val="1480"/>
                        </a:spcBef>
                      </a:pPr>
                      <a:r>
                        <a:rPr sz="1400" dirty="0">
                          <a:solidFill>
                            <a:srgbClr val="245B3C"/>
                          </a:solidFill>
                          <a:latin typeface="Arial"/>
                          <a:cs typeface="Arial"/>
                        </a:rPr>
                        <a:t>Recherches</a:t>
                      </a:r>
                      <a:r>
                        <a:rPr sz="1400" spc="145" dirty="0">
                          <a:solidFill>
                            <a:srgbClr val="245B3C"/>
                          </a:solidFill>
                          <a:latin typeface="Arial"/>
                          <a:cs typeface="Arial"/>
                        </a:rPr>
                        <a:t> </a:t>
                      </a:r>
                      <a:r>
                        <a:rPr sz="1400" spc="55" dirty="0">
                          <a:solidFill>
                            <a:srgbClr val="245B3C"/>
                          </a:solidFill>
                          <a:latin typeface="Arial"/>
                          <a:cs typeface="Arial"/>
                        </a:rPr>
                        <a:t>documentaires</a:t>
                      </a:r>
                      <a:r>
                        <a:rPr sz="1400" spc="150" dirty="0">
                          <a:solidFill>
                            <a:srgbClr val="245B3C"/>
                          </a:solidFill>
                          <a:latin typeface="Arial"/>
                          <a:cs typeface="Arial"/>
                        </a:rPr>
                        <a:t> </a:t>
                      </a:r>
                      <a:r>
                        <a:rPr sz="1400" dirty="0">
                          <a:solidFill>
                            <a:srgbClr val="245B3C"/>
                          </a:solidFill>
                          <a:latin typeface="Arial"/>
                          <a:cs typeface="Arial"/>
                        </a:rPr>
                        <a:t>sur</a:t>
                      </a:r>
                      <a:r>
                        <a:rPr sz="1400" spc="155" dirty="0">
                          <a:solidFill>
                            <a:srgbClr val="245B3C"/>
                          </a:solidFill>
                          <a:latin typeface="Arial"/>
                          <a:cs typeface="Arial"/>
                        </a:rPr>
                        <a:t> </a:t>
                      </a:r>
                      <a:r>
                        <a:rPr sz="1400" spc="-25" dirty="0">
                          <a:solidFill>
                            <a:srgbClr val="245B3C"/>
                          </a:solidFill>
                          <a:latin typeface="Arial"/>
                          <a:cs typeface="Arial"/>
                        </a:rPr>
                        <a:t>les </a:t>
                      </a:r>
                      <a:r>
                        <a:rPr sz="1400" dirty="0">
                          <a:solidFill>
                            <a:srgbClr val="245B3C"/>
                          </a:solidFill>
                          <a:latin typeface="Arial"/>
                          <a:cs typeface="Arial"/>
                        </a:rPr>
                        <a:t>millets</a:t>
                      </a:r>
                      <a:r>
                        <a:rPr sz="1400" spc="110" dirty="0">
                          <a:solidFill>
                            <a:srgbClr val="245B3C"/>
                          </a:solidFill>
                          <a:latin typeface="Arial"/>
                          <a:cs typeface="Arial"/>
                        </a:rPr>
                        <a:t> </a:t>
                      </a:r>
                      <a:r>
                        <a:rPr sz="1400" spc="80" dirty="0">
                          <a:solidFill>
                            <a:srgbClr val="245B3C"/>
                          </a:solidFill>
                          <a:latin typeface="Arial"/>
                          <a:cs typeface="Arial"/>
                        </a:rPr>
                        <a:t>et</a:t>
                      </a:r>
                      <a:r>
                        <a:rPr sz="1400" spc="105" dirty="0">
                          <a:solidFill>
                            <a:srgbClr val="245B3C"/>
                          </a:solidFill>
                          <a:latin typeface="Arial"/>
                          <a:cs typeface="Arial"/>
                        </a:rPr>
                        <a:t> </a:t>
                      </a:r>
                      <a:r>
                        <a:rPr sz="1400" dirty="0">
                          <a:solidFill>
                            <a:srgbClr val="245B3C"/>
                          </a:solidFill>
                          <a:latin typeface="Arial"/>
                          <a:cs typeface="Arial"/>
                        </a:rPr>
                        <a:t>les</a:t>
                      </a:r>
                      <a:r>
                        <a:rPr sz="1400" spc="110" dirty="0">
                          <a:solidFill>
                            <a:srgbClr val="245B3C"/>
                          </a:solidFill>
                          <a:latin typeface="Arial"/>
                          <a:cs typeface="Arial"/>
                        </a:rPr>
                        <a:t> </a:t>
                      </a:r>
                      <a:r>
                        <a:rPr sz="1400" spc="50" dirty="0">
                          <a:solidFill>
                            <a:srgbClr val="245B3C"/>
                          </a:solidFill>
                          <a:latin typeface="Arial"/>
                          <a:cs typeface="Arial"/>
                        </a:rPr>
                        <a:t>Jawadhu</a:t>
                      </a:r>
                      <a:r>
                        <a:rPr sz="1400" spc="105" dirty="0">
                          <a:solidFill>
                            <a:srgbClr val="245B3C"/>
                          </a:solidFill>
                          <a:latin typeface="Arial"/>
                          <a:cs typeface="Arial"/>
                        </a:rPr>
                        <a:t> </a:t>
                      </a:r>
                      <a:r>
                        <a:rPr sz="1400" spc="-10" dirty="0">
                          <a:solidFill>
                            <a:srgbClr val="245B3C"/>
                          </a:solidFill>
                          <a:latin typeface="Arial"/>
                          <a:cs typeface="Arial"/>
                        </a:rPr>
                        <a:t>Hills</a:t>
                      </a:r>
                      <a:endParaRPr sz="1400">
                        <a:latin typeface="Arial"/>
                        <a:cs typeface="Arial"/>
                      </a:endParaRPr>
                    </a:p>
                  </a:txBody>
                  <a:tcPr marL="0" marR="0" marT="125307"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extLst>
                  <a:ext uri="{0D108BD9-81ED-4DB2-BD59-A6C34878D82A}">
                    <a16:rowId xmlns:a16="http://schemas.microsoft.com/office/drawing/2014/main" val="10001"/>
                  </a:ext>
                </a:extLst>
              </a:tr>
              <a:tr h="869527">
                <a:tc>
                  <a:txBody>
                    <a:bodyPr/>
                    <a:lstStyle/>
                    <a:p>
                      <a:pPr>
                        <a:lnSpc>
                          <a:spcPct val="100000"/>
                        </a:lnSpc>
                      </a:pPr>
                      <a:endParaRPr sz="2100">
                        <a:latin typeface="Times New Roman"/>
                        <a:cs typeface="Times New Roman"/>
                      </a:endParaRPr>
                    </a:p>
                    <a:p>
                      <a:pPr marR="67310" algn="ctr">
                        <a:lnSpc>
                          <a:spcPct val="100000"/>
                        </a:lnSpc>
                      </a:pPr>
                      <a:r>
                        <a:rPr sz="1400" spc="-25" dirty="0">
                          <a:solidFill>
                            <a:srgbClr val="245B3C"/>
                          </a:solidFill>
                          <a:latin typeface="Arial"/>
                          <a:cs typeface="Arial"/>
                        </a:rPr>
                        <a:t>Mai</a:t>
                      </a:r>
                      <a:endParaRPr sz="1400">
                        <a:latin typeface="Arial"/>
                        <a:cs typeface="Arial"/>
                      </a:endParaRPr>
                    </a:p>
                  </a:txBody>
                  <a:tcPr marL="0" marR="0" marT="0"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tc>
                  <a:txBody>
                    <a:bodyPr/>
                    <a:lstStyle/>
                    <a:p>
                      <a:pPr marL="1122045" marR="461009" indent="-653415">
                        <a:lnSpc>
                          <a:spcPct val="122100"/>
                        </a:lnSpc>
                        <a:spcBef>
                          <a:spcPts val="1480"/>
                        </a:spcBef>
                      </a:pPr>
                      <a:r>
                        <a:rPr sz="1400" spc="45" dirty="0">
                          <a:solidFill>
                            <a:srgbClr val="245B3C"/>
                          </a:solidFill>
                          <a:latin typeface="Arial"/>
                          <a:cs typeface="Arial"/>
                        </a:rPr>
                        <a:t>Enqu</a:t>
                      </a:r>
                      <a:r>
                        <a:rPr sz="1300" spc="45" dirty="0">
                          <a:solidFill>
                            <a:srgbClr val="245B3C"/>
                          </a:solidFill>
                          <a:latin typeface="Arial"/>
                          <a:cs typeface="Arial"/>
                        </a:rPr>
                        <a:t>ê</a:t>
                      </a:r>
                      <a:r>
                        <a:rPr sz="1400" spc="45" dirty="0">
                          <a:solidFill>
                            <a:srgbClr val="245B3C"/>
                          </a:solidFill>
                          <a:latin typeface="Arial"/>
                          <a:cs typeface="Arial"/>
                        </a:rPr>
                        <a:t>tes</a:t>
                      </a:r>
                      <a:r>
                        <a:rPr sz="1300" spc="45" dirty="0">
                          <a:solidFill>
                            <a:srgbClr val="245B3C"/>
                          </a:solidFill>
                          <a:latin typeface="Arial"/>
                          <a:cs typeface="Arial"/>
                        </a:rPr>
                        <a:t>,</a:t>
                      </a:r>
                      <a:r>
                        <a:rPr sz="1300" spc="114" dirty="0">
                          <a:solidFill>
                            <a:srgbClr val="245B3C"/>
                          </a:solidFill>
                          <a:latin typeface="Arial"/>
                          <a:cs typeface="Arial"/>
                        </a:rPr>
                        <a:t> </a:t>
                      </a:r>
                      <a:r>
                        <a:rPr sz="1400" spc="60" dirty="0">
                          <a:solidFill>
                            <a:srgbClr val="245B3C"/>
                          </a:solidFill>
                          <a:latin typeface="Arial"/>
                          <a:cs typeface="Arial"/>
                        </a:rPr>
                        <a:t>traduction</a:t>
                      </a:r>
                      <a:r>
                        <a:rPr sz="1400" spc="75" dirty="0">
                          <a:solidFill>
                            <a:srgbClr val="245B3C"/>
                          </a:solidFill>
                          <a:latin typeface="Arial"/>
                          <a:cs typeface="Arial"/>
                        </a:rPr>
                        <a:t> </a:t>
                      </a:r>
                      <a:r>
                        <a:rPr sz="1400" spc="105" dirty="0">
                          <a:solidFill>
                            <a:srgbClr val="245B3C"/>
                          </a:solidFill>
                          <a:latin typeface="Arial"/>
                          <a:cs typeface="Arial"/>
                        </a:rPr>
                        <a:t>de</a:t>
                      </a:r>
                      <a:r>
                        <a:rPr sz="1400" spc="75" dirty="0">
                          <a:solidFill>
                            <a:srgbClr val="245B3C"/>
                          </a:solidFill>
                          <a:latin typeface="Arial"/>
                          <a:cs typeface="Arial"/>
                        </a:rPr>
                        <a:t> </a:t>
                      </a:r>
                      <a:r>
                        <a:rPr sz="1400" dirty="0">
                          <a:solidFill>
                            <a:srgbClr val="245B3C"/>
                          </a:solidFill>
                          <a:latin typeface="Arial"/>
                          <a:cs typeface="Arial"/>
                        </a:rPr>
                        <a:t>cahier</a:t>
                      </a:r>
                      <a:r>
                        <a:rPr sz="1400" spc="75" dirty="0">
                          <a:solidFill>
                            <a:srgbClr val="245B3C"/>
                          </a:solidFill>
                          <a:latin typeface="Arial"/>
                          <a:cs typeface="Arial"/>
                        </a:rPr>
                        <a:t> </a:t>
                      </a:r>
                      <a:r>
                        <a:rPr sz="1400" spc="80" dirty="0">
                          <a:solidFill>
                            <a:srgbClr val="245B3C"/>
                          </a:solidFill>
                          <a:latin typeface="Arial"/>
                          <a:cs typeface="Arial"/>
                        </a:rPr>
                        <a:t>de l</a:t>
                      </a:r>
                      <a:r>
                        <a:rPr sz="1300" spc="80" dirty="0">
                          <a:solidFill>
                            <a:srgbClr val="245B3C"/>
                          </a:solidFill>
                          <a:latin typeface="Arial"/>
                          <a:cs typeface="Arial"/>
                        </a:rPr>
                        <a:t>’</a:t>
                      </a:r>
                      <a:r>
                        <a:rPr sz="1400" spc="80" dirty="0">
                          <a:solidFill>
                            <a:srgbClr val="245B3C"/>
                          </a:solidFill>
                          <a:latin typeface="Arial"/>
                          <a:cs typeface="Arial"/>
                        </a:rPr>
                        <a:t>unit</a:t>
                      </a:r>
                      <a:r>
                        <a:rPr sz="1300" spc="80" dirty="0">
                          <a:solidFill>
                            <a:srgbClr val="245B3C"/>
                          </a:solidFill>
                          <a:latin typeface="Arial"/>
                          <a:cs typeface="Arial"/>
                        </a:rPr>
                        <a:t>é</a:t>
                      </a:r>
                      <a:r>
                        <a:rPr sz="1300" spc="65" dirty="0">
                          <a:solidFill>
                            <a:srgbClr val="245B3C"/>
                          </a:solidFill>
                          <a:latin typeface="Arial"/>
                          <a:cs typeface="Arial"/>
                        </a:rPr>
                        <a:t> </a:t>
                      </a:r>
                      <a:r>
                        <a:rPr sz="1400" spc="105" dirty="0">
                          <a:solidFill>
                            <a:srgbClr val="245B3C"/>
                          </a:solidFill>
                          <a:latin typeface="Arial"/>
                          <a:cs typeface="Arial"/>
                        </a:rPr>
                        <a:t>de</a:t>
                      </a:r>
                      <a:r>
                        <a:rPr sz="1400" spc="-5" dirty="0">
                          <a:solidFill>
                            <a:srgbClr val="245B3C"/>
                          </a:solidFill>
                          <a:latin typeface="Arial"/>
                          <a:cs typeface="Arial"/>
                        </a:rPr>
                        <a:t> </a:t>
                      </a:r>
                      <a:r>
                        <a:rPr sz="1400" spc="50" dirty="0">
                          <a:solidFill>
                            <a:srgbClr val="245B3C"/>
                          </a:solidFill>
                          <a:latin typeface="Arial"/>
                          <a:cs typeface="Arial"/>
                        </a:rPr>
                        <a:t>Veerappanur</a:t>
                      </a:r>
                      <a:endParaRPr sz="1400">
                        <a:latin typeface="Arial"/>
                        <a:cs typeface="Arial"/>
                      </a:endParaRPr>
                    </a:p>
                  </a:txBody>
                  <a:tcPr marL="0" marR="0" marT="125307"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extLst>
                  <a:ext uri="{0D108BD9-81ED-4DB2-BD59-A6C34878D82A}">
                    <a16:rowId xmlns:a16="http://schemas.microsoft.com/office/drawing/2014/main" val="10002"/>
                  </a:ext>
                </a:extLst>
              </a:tr>
              <a:tr h="615950">
                <a:tc>
                  <a:txBody>
                    <a:bodyPr/>
                    <a:lstStyle/>
                    <a:p>
                      <a:pPr>
                        <a:lnSpc>
                          <a:spcPct val="100000"/>
                        </a:lnSpc>
                        <a:spcBef>
                          <a:spcPts val="55"/>
                        </a:spcBef>
                      </a:pPr>
                      <a:endParaRPr sz="1200">
                        <a:latin typeface="Times New Roman"/>
                        <a:cs typeface="Times New Roman"/>
                      </a:endParaRPr>
                    </a:p>
                    <a:p>
                      <a:pPr algn="ctr">
                        <a:lnSpc>
                          <a:spcPct val="100000"/>
                        </a:lnSpc>
                      </a:pPr>
                      <a:r>
                        <a:rPr sz="1400" spc="-20" dirty="0">
                          <a:solidFill>
                            <a:srgbClr val="245B3C"/>
                          </a:solidFill>
                          <a:latin typeface="Arial"/>
                          <a:cs typeface="Arial"/>
                        </a:rPr>
                        <a:t>Juin</a:t>
                      </a:r>
                      <a:endParaRPr sz="1400">
                        <a:latin typeface="Arial"/>
                        <a:cs typeface="Arial"/>
                      </a:endParaRPr>
                    </a:p>
                  </a:txBody>
                  <a:tcPr marL="0" marR="0" marT="4657"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tc>
                  <a:txBody>
                    <a:bodyPr/>
                    <a:lstStyle/>
                    <a:p>
                      <a:pPr>
                        <a:lnSpc>
                          <a:spcPct val="100000"/>
                        </a:lnSpc>
                        <a:spcBef>
                          <a:spcPts val="55"/>
                        </a:spcBef>
                      </a:pPr>
                      <a:endParaRPr sz="1200">
                        <a:latin typeface="Times New Roman"/>
                        <a:cs typeface="Times New Roman"/>
                      </a:endParaRPr>
                    </a:p>
                    <a:p>
                      <a:pPr marR="67945" algn="ctr">
                        <a:lnSpc>
                          <a:spcPct val="100000"/>
                        </a:lnSpc>
                      </a:pPr>
                      <a:r>
                        <a:rPr sz="1400" dirty="0">
                          <a:solidFill>
                            <a:srgbClr val="245B3C"/>
                          </a:solidFill>
                          <a:latin typeface="Arial"/>
                          <a:cs typeface="Arial"/>
                        </a:rPr>
                        <a:t>Analyses</a:t>
                      </a:r>
                      <a:r>
                        <a:rPr sz="1400" spc="125" dirty="0">
                          <a:solidFill>
                            <a:srgbClr val="245B3C"/>
                          </a:solidFill>
                          <a:latin typeface="Arial"/>
                          <a:cs typeface="Arial"/>
                        </a:rPr>
                        <a:t> </a:t>
                      </a:r>
                      <a:r>
                        <a:rPr sz="1400" spc="60" dirty="0">
                          <a:solidFill>
                            <a:srgbClr val="245B3C"/>
                          </a:solidFill>
                          <a:latin typeface="Arial"/>
                          <a:cs typeface="Arial"/>
                        </a:rPr>
                        <a:t>des</a:t>
                      </a:r>
                      <a:r>
                        <a:rPr sz="1400" spc="135" dirty="0">
                          <a:solidFill>
                            <a:srgbClr val="245B3C"/>
                          </a:solidFill>
                          <a:latin typeface="Arial"/>
                          <a:cs typeface="Arial"/>
                        </a:rPr>
                        <a:t> </a:t>
                      </a:r>
                      <a:r>
                        <a:rPr sz="1400" spc="80" dirty="0">
                          <a:solidFill>
                            <a:srgbClr val="245B3C"/>
                          </a:solidFill>
                          <a:latin typeface="Arial"/>
                          <a:cs typeface="Arial"/>
                        </a:rPr>
                        <a:t>donn</a:t>
                      </a:r>
                      <a:r>
                        <a:rPr sz="1300" spc="80" dirty="0">
                          <a:solidFill>
                            <a:srgbClr val="245B3C"/>
                          </a:solidFill>
                          <a:latin typeface="Arial"/>
                          <a:cs typeface="Arial"/>
                        </a:rPr>
                        <a:t>é</a:t>
                      </a:r>
                      <a:r>
                        <a:rPr sz="1400" spc="80" dirty="0">
                          <a:solidFill>
                            <a:srgbClr val="245B3C"/>
                          </a:solidFill>
                          <a:latin typeface="Arial"/>
                          <a:cs typeface="Arial"/>
                        </a:rPr>
                        <a:t>es</a:t>
                      </a:r>
                      <a:endParaRPr sz="1400">
                        <a:latin typeface="Arial"/>
                        <a:cs typeface="Arial"/>
                      </a:endParaRPr>
                    </a:p>
                  </a:txBody>
                  <a:tcPr marL="0" marR="0" marT="4657"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extLst>
                  <a:ext uri="{0D108BD9-81ED-4DB2-BD59-A6C34878D82A}">
                    <a16:rowId xmlns:a16="http://schemas.microsoft.com/office/drawing/2014/main" val="10003"/>
                  </a:ext>
                </a:extLst>
              </a:tr>
              <a:tr h="603250">
                <a:tc>
                  <a:txBody>
                    <a:bodyPr/>
                    <a:lstStyle/>
                    <a:p>
                      <a:pPr>
                        <a:lnSpc>
                          <a:spcPct val="100000"/>
                        </a:lnSpc>
                        <a:spcBef>
                          <a:spcPts val="35"/>
                        </a:spcBef>
                      </a:pPr>
                      <a:endParaRPr sz="1200">
                        <a:latin typeface="Times New Roman"/>
                        <a:cs typeface="Times New Roman"/>
                      </a:endParaRPr>
                    </a:p>
                    <a:p>
                      <a:pPr marL="323215">
                        <a:lnSpc>
                          <a:spcPct val="100000"/>
                        </a:lnSpc>
                      </a:pPr>
                      <a:r>
                        <a:rPr sz="1400" spc="90" dirty="0">
                          <a:solidFill>
                            <a:srgbClr val="245B3C"/>
                          </a:solidFill>
                          <a:latin typeface="Arial"/>
                          <a:cs typeface="Arial"/>
                        </a:rPr>
                        <a:t>Ao</a:t>
                      </a:r>
                      <a:r>
                        <a:rPr sz="1300" spc="90" dirty="0">
                          <a:solidFill>
                            <a:srgbClr val="245B3C"/>
                          </a:solidFill>
                          <a:latin typeface="Arial"/>
                          <a:cs typeface="Arial"/>
                        </a:rPr>
                        <a:t>û</a:t>
                      </a:r>
                      <a:r>
                        <a:rPr sz="1400" spc="90" dirty="0">
                          <a:solidFill>
                            <a:srgbClr val="245B3C"/>
                          </a:solidFill>
                          <a:latin typeface="Arial"/>
                          <a:cs typeface="Arial"/>
                        </a:rPr>
                        <a:t>t</a:t>
                      </a:r>
                      <a:r>
                        <a:rPr sz="1300" spc="90" dirty="0">
                          <a:solidFill>
                            <a:srgbClr val="245B3C"/>
                          </a:solidFill>
                          <a:latin typeface="Arial"/>
                          <a:cs typeface="Arial"/>
                        </a:rPr>
                        <a:t>-</a:t>
                      </a:r>
                      <a:r>
                        <a:rPr sz="1400" spc="60" dirty="0">
                          <a:solidFill>
                            <a:srgbClr val="245B3C"/>
                          </a:solidFill>
                          <a:latin typeface="Arial"/>
                          <a:cs typeface="Arial"/>
                        </a:rPr>
                        <a:t>septembre</a:t>
                      </a:r>
                      <a:endParaRPr sz="1400">
                        <a:latin typeface="Arial"/>
                        <a:cs typeface="Arial"/>
                      </a:endParaRPr>
                    </a:p>
                  </a:txBody>
                  <a:tcPr marL="0" marR="0" marT="2963"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tc>
                  <a:txBody>
                    <a:bodyPr/>
                    <a:lstStyle/>
                    <a:p>
                      <a:pPr>
                        <a:lnSpc>
                          <a:spcPct val="100000"/>
                        </a:lnSpc>
                        <a:spcBef>
                          <a:spcPts val="35"/>
                        </a:spcBef>
                      </a:pPr>
                      <a:endParaRPr sz="1200">
                        <a:latin typeface="Times New Roman"/>
                        <a:cs typeface="Times New Roman"/>
                      </a:endParaRPr>
                    </a:p>
                    <a:p>
                      <a:pPr algn="ctr">
                        <a:lnSpc>
                          <a:spcPct val="100000"/>
                        </a:lnSpc>
                      </a:pPr>
                      <a:r>
                        <a:rPr sz="1400" spc="45" dirty="0">
                          <a:solidFill>
                            <a:srgbClr val="245B3C"/>
                          </a:solidFill>
                          <a:latin typeface="Arial"/>
                          <a:cs typeface="Arial"/>
                        </a:rPr>
                        <a:t>R</a:t>
                      </a:r>
                      <a:r>
                        <a:rPr sz="1300" spc="45" dirty="0">
                          <a:solidFill>
                            <a:srgbClr val="245B3C"/>
                          </a:solidFill>
                          <a:latin typeface="Arial"/>
                          <a:cs typeface="Arial"/>
                        </a:rPr>
                        <a:t>é</a:t>
                      </a:r>
                      <a:r>
                        <a:rPr sz="1400" spc="45" dirty="0">
                          <a:solidFill>
                            <a:srgbClr val="245B3C"/>
                          </a:solidFill>
                          <a:latin typeface="Arial"/>
                          <a:cs typeface="Arial"/>
                        </a:rPr>
                        <a:t>daction</a:t>
                      </a:r>
                      <a:endParaRPr sz="1400">
                        <a:latin typeface="Arial"/>
                        <a:cs typeface="Arial"/>
                      </a:endParaRPr>
                    </a:p>
                  </a:txBody>
                  <a:tcPr marL="0" marR="0" marT="2963" marB="0">
                    <a:lnL w="38100">
                      <a:solidFill>
                        <a:srgbClr val="317E53"/>
                      </a:solidFill>
                      <a:prstDash val="solid"/>
                    </a:lnL>
                    <a:lnR w="38100">
                      <a:solidFill>
                        <a:srgbClr val="317E53"/>
                      </a:solidFill>
                      <a:prstDash val="solid"/>
                    </a:lnR>
                    <a:lnT w="38100">
                      <a:solidFill>
                        <a:srgbClr val="317E53"/>
                      </a:solidFill>
                      <a:prstDash val="solid"/>
                    </a:lnT>
                    <a:lnB w="38100">
                      <a:solidFill>
                        <a:srgbClr val="317E53"/>
                      </a:solidFill>
                      <a:prstDash val="solid"/>
                    </a:lnB>
                    <a:solidFill>
                      <a:srgbClr val="00000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800" y="297712"/>
            <a:ext cx="7010400" cy="775118"/>
          </a:xfrm>
          <a:prstGeom prst="rect">
            <a:avLst/>
          </a:prstGeom>
        </p:spPr>
        <p:txBody>
          <a:bodyPr vert="horz" wrap="square" lIns="0" tIns="56549" rIns="0" bIns="0" rtlCol="0" anchor="ctr">
            <a:spAutoFit/>
          </a:bodyPr>
          <a:lstStyle/>
          <a:p>
            <a:pPr marL="4220421">
              <a:lnSpc>
                <a:spcPct val="100000"/>
              </a:lnSpc>
              <a:spcBef>
                <a:spcPts val="83"/>
              </a:spcBef>
            </a:pPr>
            <a:r>
              <a:rPr spc="130" dirty="0"/>
              <a:t>Conditions</a:t>
            </a:r>
            <a:r>
              <a:rPr spc="-17" dirty="0"/>
              <a:t> </a:t>
            </a:r>
            <a:r>
              <a:rPr spc="169" dirty="0"/>
              <a:t>du</a:t>
            </a:r>
            <a:r>
              <a:rPr spc="-17" dirty="0"/>
              <a:t> </a:t>
            </a:r>
            <a:r>
              <a:rPr spc="97" dirty="0"/>
              <a:t>stage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5684337" y="1558815"/>
            <a:ext cx="6294120" cy="4578773"/>
            <a:chOff x="8526505" y="2338222"/>
            <a:chExt cx="9441180" cy="6868159"/>
          </a:xfrm>
        </p:grpSpPr>
        <p:pic>
          <p:nvPicPr>
            <p:cNvPr id="4" name="object 4"/>
            <p:cNvPicPr/>
            <p:nvPr/>
          </p:nvPicPr>
          <p:blipFill>
            <a:blip r:embed="rId2" cstate="print"/>
            <a:stretch>
              <a:fillRect/>
            </a:stretch>
          </p:blipFill>
          <p:spPr>
            <a:xfrm>
              <a:off x="8614136" y="2425852"/>
              <a:ext cx="9265799" cy="6692545"/>
            </a:xfrm>
            <a:prstGeom prst="rect">
              <a:avLst/>
            </a:prstGeom>
          </p:spPr>
        </p:pic>
        <p:sp>
          <p:nvSpPr>
            <p:cNvPr id="5" name="object 5"/>
            <p:cNvSpPr/>
            <p:nvPr/>
          </p:nvSpPr>
          <p:spPr>
            <a:xfrm>
              <a:off x="8602705" y="2414422"/>
              <a:ext cx="9288780" cy="6715759"/>
            </a:xfrm>
            <a:custGeom>
              <a:avLst/>
              <a:gdLst/>
              <a:ahLst/>
              <a:cxnLst/>
              <a:rect l="l" t="t" r="r" b="b"/>
              <a:pathLst>
                <a:path w="9288780" h="6715759">
                  <a:moveTo>
                    <a:pt x="0" y="0"/>
                  </a:moveTo>
                  <a:lnTo>
                    <a:pt x="0" y="6715273"/>
                  </a:lnTo>
                  <a:lnTo>
                    <a:pt x="9288511" y="6715273"/>
                  </a:lnTo>
                  <a:lnTo>
                    <a:pt x="9288511" y="0"/>
                  </a:lnTo>
                  <a:lnTo>
                    <a:pt x="0" y="0"/>
                  </a:lnTo>
                </a:path>
              </a:pathLst>
            </a:custGeom>
            <a:ln w="152399">
              <a:solidFill>
                <a:srgbClr val="245B3C"/>
              </a:solidFill>
            </a:ln>
          </p:spPr>
          <p:txBody>
            <a:bodyPr wrap="square" lIns="0" tIns="0" rIns="0" bIns="0" rtlCol="0"/>
            <a:lstStyle/>
            <a:p>
              <a:endParaRPr sz="1200"/>
            </a:p>
          </p:txBody>
        </p:sp>
      </p:grpSp>
      <p:grpSp>
        <p:nvGrpSpPr>
          <p:cNvPr id="6" name="object 6"/>
          <p:cNvGrpSpPr/>
          <p:nvPr/>
        </p:nvGrpSpPr>
        <p:grpSpPr>
          <a:xfrm>
            <a:off x="119992" y="1855439"/>
            <a:ext cx="6381750" cy="4489027"/>
            <a:chOff x="179987" y="2783158"/>
            <a:chExt cx="9572625" cy="6733540"/>
          </a:xfrm>
        </p:grpSpPr>
        <p:pic>
          <p:nvPicPr>
            <p:cNvPr id="7" name="object 7"/>
            <p:cNvPicPr/>
            <p:nvPr/>
          </p:nvPicPr>
          <p:blipFill>
            <a:blip r:embed="rId3" cstate="print"/>
            <a:stretch>
              <a:fillRect/>
            </a:stretch>
          </p:blipFill>
          <p:spPr>
            <a:xfrm>
              <a:off x="191417" y="2783158"/>
              <a:ext cx="6334872" cy="4720682"/>
            </a:xfrm>
            <a:prstGeom prst="rect">
              <a:avLst/>
            </a:prstGeom>
          </p:spPr>
        </p:pic>
        <p:sp>
          <p:nvSpPr>
            <p:cNvPr id="8" name="object 8"/>
            <p:cNvSpPr/>
            <p:nvPr/>
          </p:nvSpPr>
          <p:spPr>
            <a:xfrm>
              <a:off x="179987" y="7438978"/>
              <a:ext cx="6353175" cy="152400"/>
            </a:xfrm>
            <a:custGeom>
              <a:avLst/>
              <a:gdLst/>
              <a:ahLst/>
              <a:cxnLst/>
              <a:rect l="l" t="t" r="r" b="b"/>
              <a:pathLst>
                <a:path w="6353175" h="152400">
                  <a:moveTo>
                    <a:pt x="0" y="0"/>
                  </a:moveTo>
                  <a:lnTo>
                    <a:pt x="6353175" y="0"/>
                  </a:lnTo>
                  <a:lnTo>
                    <a:pt x="6353175" y="152399"/>
                  </a:lnTo>
                  <a:lnTo>
                    <a:pt x="0" y="152399"/>
                  </a:lnTo>
                  <a:lnTo>
                    <a:pt x="0" y="0"/>
                  </a:lnTo>
                  <a:close/>
                </a:path>
              </a:pathLst>
            </a:custGeom>
            <a:solidFill>
              <a:srgbClr val="245B3C"/>
            </a:solidFill>
          </p:spPr>
          <p:txBody>
            <a:bodyPr wrap="square" lIns="0" tIns="0" rIns="0" bIns="0" rtlCol="0"/>
            <a:lstStyle/>
            <a:p>
              <a:endParaRPr sz="1200"/>
            </a:p>
          </p:txBody>
        </p:sp>
        <p:pic>
          <p:nvPicPr>
            <p:cNvPr id="9" name="object 9"/>
            <p:cNvPicPr/>
            <p:nvPr/>
          </p:nvPicPr>
          <p:blipFill>
            <a:blip r:embed="rId4" cstate="print"/>
            <a:stretch>
              <a:fillRect/>
            </a:stretch>
          </p:blipFill>
          <p:spPr>
            <a:xfrm>
              <a:off x="5468347" y="3811826"/>
              <a:ext cx="4272549" cy="5704353"/>
            </a:xfrm>
            <a:prstGeom prst="rect">
              <a:avLst/>
            </a:prstGeom>
          </p:spPr>
        </p:pic>
        <p:sp>
          <p:nvSpPr>
            <p:cNvPr id="10" name="object 10"/>
            <p:cNvSpPr/>
            <p:nvPr/>
          </p:nvSpPr>
          <p:spPr>
            <a:xfrm>
              <a:off x="5456917" y="3724195"/>
              <a:ext cx="4295775" cy="152400"/>
            </a:xfrm>
            <a:custGeom>
              <a:avLst/>
              <a:gdLst/>
              <a:ahLst/>
              <a:cxnLst/>
              <a:rect l="l" t="t" r="r" b="b"/>
              <a:pathLst>
                <a:path w="4295775" h="152400">
                  <a:moveTo>
                    <a:pt x="0" y="0"/>
                  </a:moveTo>
                  <a:lnTo>
                    <a:pt x="4295328" y="0"/>
                  </a:lnTo>
                  <a:lnTo>
                    <a:pt x="4295328" y="152399"/>
                  </a:lnTo>
                  <a:lnTo>
                    <a:pt x="0" y="152399"/>
                  </a:lnTo>
                  <a:lnTo>
                    <a:pt x="0" y="0"/>
                  </a:lnTo>
                  <a:close/>
                </a:path>
              </a:pathLst>
            </a:custGeom>
            <a:solidFill>
              <a:srgbClr val="FD873F"/>
            </a:solidFill>
          </p:spPr>
          <p:txBody>
            <a:bodyPr wrap="square" lIns="0" tIns="0" rIns="0" bIns="0" rtlCol="0"/>
            <a:lstStyle/>
            <a:p>
              <a:endParaRPr sz="1200"/>
            </a:p>
          </p:txBody>
        </p:sp>
      </p:grpSp>
      <p:sp>
        <p:nvSpPr>
          <p:cNvPr id="11" name="object 11"/>
          <p:cNvSpPr txBox="1">
            <a:spLocks noGrp="1"/>
          </p:cNvSpPr>
          <p:nvPr>
            <p:ph type="title"/>
          </p:nvPr>
        </p:nvSpPr>
        <p:spPr>
          <a:xfrm>
            <a:off x="558800" y="-20387"/>
            <a:ext cx="7010400" cy="1411317"/>
          </a:xfrm>
          <a:prstGeom prst="rect">
            <a:avLst/>
          </a:prstGeom>
        </p:spPr>
        <p:txBody>
          <a:bodyPr vert="horz" wrap="square" lIns="0" tIns="56548" rIns="0" bIns="0" rtlCol="0" anchor="ctr">
            <a:spAutoFit/>
          </a:bodyPr>
          <a:lstStyle/>
          <a:p>
            <a:pPr marL="4220421">
              <a:lnSpc>
                <a:spcPct val="100000"/>
              </a:lnSpc>
              <a:spcBef>
                <a:spcPts val="83"/>
              </a:spcBef>
            </a:pPr>
            <a:r>
              <a:rPr spc="130" dirty="0"/>
              <a:t>Conditions</a:t>
            </a:r>
            <a:r>
              <a:rPr spc="-17" dirty="0"/>
              <a:t> </a:t>
            </a:r>
            <a:r>
              <a:rPr spc="169" dirty="0"/>
              <a:t>du</a:t>
            </a:r>
            <a:r>
              <a:rPr spc="-17" dirty="0"/>
              <a:t> </a:t>
            </a:r>
            <a:r>
              <a:rPr spc="97" dirty="0"/>
              <a:t>stage</a:t>
            </a:r>
          </a:p>
        </p:txBody>
      </p:sp>
      <p:sp>
        <p:nvSpPr>
          <p:cNvPr id="12" name="object 12"/>
          <p:cNvSpPr txBox="1"/>
          <p:nvPr/>
        </p:nvSpPr>
        <p:spPr>
          <a:xfrm>
            <a:off x="854737" y="906191"/>
            <a:ext cx="10419503" cy="302647"/>
          </a:xfrm>
          <a:prstGeom prst="rect">
            <a:avLst/>
          </a:prstGeom>
        </p:spPr>
        <p:txBody>
          <a:bodyPr vert="horz" wrap="square" lIns="0" tIns="10160" rIns="0" bIns="0" rtlCol="0">
            <a:spAutoFit/>
          </a:bodyPr>
          <a:lstStyle/>
          <a:p>
            <a:pPr marL="8467">
              <a:spcBef>
                <a:spcPts val="80"/>
              </a:spcBef>
            </a:pPr>
            <a:r>
              <a:rPr sz="1900" spc="63" dirty="0">
                <a:solidFill>
                  <a:srgbClr val="317E53"/>
                </a:solidFill>
                <a:latin typeface="Arial"/>
                <a:cs typeface="Arial"/>
              </a:rPr>
              <a:t>Un</a:t>
            </a:r>
            <a:r>
              <a:rPr sz="1900" spc="-23" dirty="0">
                <a:solidFill>
                  <a:srgbClr val="317E53"/>
                </a:solidFill>
                <a:latin typeface="Arial"/>
                <a:cs typeface="Arial"/>
              </a:rPr>
              <a:t> </a:t>
            </a:r>
            <a:r>
              <a:rPr sz="1900" spc="90" dirty="0">
                <a:solidFill>
                  <a:srgbClr val="317E53"/>
                </a:solidFill>
                <a:latin typeface="Arial"/>
                <a:cs typeface="Arial"/>
              </a:rPr>
              <a:t>territoire</a:t>
            </a:r>
            <a:r>
              <a:rPr sz="1900" spc="-23" dirty="0">
                <a:solidFill>
                  <a:srgbClr val="317E53"/>
                </a:solidFill>
                <a:latin typeface="Arial"/>
                <a:cs typeface="Arial"/>
              </a:rPr>
              <a:t> </a:t>
            </a:r>
            <a:r>
              <a:rPr sz="1900" spc="90" dirty="0">
                <a:solidFill>
                  <a:srgbClr val="317E53"/>
                </a:solidFill>
                <a:latin typeface="Arial"/>
                <a:cs typeface="Arial"/>
              </a:rPr>
              <a:t>rural</a:t>
            </a:r>
            <a:r>
              <a:rPr sz="1900" spc="-23" dirty="0">
                <a:solidFill>
                  <a:srgbClr val="317E53"/>
                </a:solidFill>
                <a:latin typeface="Arial"/>
                <a:cs typeface="Arial"/>
              </a:rPr>
              <a:t> </a:t>
            </a:r>
            <a:r>
              <a:rPr sz="1900" spc="53" dirty="0">
                <a:solidFill>
                  <a:srgbClr val="317E53"/>
                </a:solidFill>
                <a:latin typeface="Arial"/>
                <a:cs typeface="Arial"/>
              </a:rPr>
              <a:t>de</a:t>
            </a:r>
            <a:r>
              <a:rPr sz="1900" spc="-23" dirty="0">
                <a:solidFill>
                  <a:srgbClr val="317E53"/>
                </a:solidFill>
                <a:latin typeface="Arial"/>
                <a:cs typeface="Arial"/>
              </a:rPr>
              <a:t> </a:t>
            </a:r>
            <a:r>
              <a:rPr sz="1900" spc="60" dirty="0">
                <a:solidFill>
                  <a:srgbClr val="317E53"/>
                </a:solidFill>
                <a:latin typeface="Arial"/>
                <a:cs typeface="Arial"/>
              </a:rPr>
              <a:t>moyennes</a:t>
            </a:r>
            <a:r>
              <a:rPr sz="1900" spc="-23" dirty="0">
                <a:solidFill>
                  <a:srgbClr val="317E53"/>
                </a:solidFill>
                <a:latin typeface="Arial"/>
                <a:cs typeface="Arial"/>
              </a:rPr>
              <a:t> </a:t>
            </a:r>
            <a:r>
              <a:rPr sz="1900" spc="63" dirty="0">
                <a:solidFill>
                  <a:srgbClr val="317E53"/>
                </a:solidFill>
                <a:latin typeface="Arial"/>
                <a:cs typeface="Arial"/>
              </a:rPr>
              <a:t>montagnes</a:t>
            </a:r>
            <a:r>
              <a:rPr sz="1900" spc="-20" dirty="0">
                <a:solidFill>
                  <a:srgbClr val="317E53"/>
                </a:solidFill>
                <a:latin typeface="Arial"/>
                <a:cs typeface="Arial"/>
              </a:rPr>
              <a:t> </a:t>
            </a:r>
            <a:r>
              <a:rPr sz="1900" spc="63" dirty="0">
                <a:solidFill>
                  <a:srgbClr val="317E53"/>
                </a:solidFill>
                <a:latin typeface="Arial"/>
                <a:cs typeface="Arial"/>
              </a:rPr>
              <a:t>peuplé</a:t>
            </a:r>
            <a:r>
              <a:rPr sz="1900" spc="-23" dirty="0">
                <a:solidFill>
                  <a:srgbClr val="317E53"/>
                </a:solidFill>
                <a:latin typeface="Arial"/>
                <a:cs typeface="Arial"/>
              </a:rPr>
              <a:t> </a:t>
            </a:r>
            <a:r>
              <a:rPr sz="1900" spc="80" dirty="0">
                <a:solidFill>
                  <a:srgbClr val="317E53"/>
                </a:solidFill>
                <a:latin typeface="Arial"/>
                <a:cs typeface="Arial"/>
              </a:rPr>
              <a:t>par</a:t>
            </a:r>
            <a:r>
              <a:rPr sz="1900" spc="-23" dirty="0">
                <a:solidFill>
                  <a:srgbClr val="317E53"/>
                </a:solidFill>
                <a:latin typeface="Arial"/>
                <a:cs typeface="Arial"/>
              </a:rPr>
              <a:t> </a:t>
            </a:r>
            <a:r>
              <a:rPr sz="1900" spc="76" dirty="0">
                <a:solidFill>
                  <a:srgbClr val="317E53"/>
                </a:solidFill>
                <a:latin typeface="Arial"/>
                <a:cs typeface="Arial"/>
              </a:rPr>
              <a:t>une</a:t>
            </a:r>
            <a:r>
              <a:rPr sz="1900" spc="-23" dirty="0">
                <a:solidFill>
                  <a:srgbClr val="317E53"/>
                </a:solidFill>
                <a:latin typeface="Arial"/>
                <a:cs typeface="Arial"/>
              </a:rPr>
              <a:t> </a:t>
            </a:r>
            <a:r>
              <a:rPr sz="1900" spc="83" dirty="0">
                <a:solidFill>
                  <a:srgbClr val="317E53"/>
                </a:solidFill>
                <a:latin typeface="Arial"/>
                <a:cs typeface="Arial"/>
              </a:rPr>
              <a:t>population</a:t>
            </a:r>
            <a:r>
              <a:rPr sz="1900" spc="-23" dirty="0">
                <a:solidFill>
                  <a:srgbClr val="317E53"/>
                </a:solidFill>
                <a:latin typeface="Arial"/>
                <a:cs typeface="Arial"/>
              </a:rPr>
              <a:t> </a:t>
            </a:r>
            <a:r>
              <a:rPr sz="1900" spc="70" dirty="0">
                <a:solidFill>
                  <a:srgbClr val="317E53"/>
                </a:solidFill>
                <a:latin typeface="Arial"/>
                <a:cs typeface="Arial"/>
              </a:rPr>
              <a:t>tribale</a:t>
            </a:r>
            <a:r>
              <a:rPr sz="1900" spc="-23" dirty="0">
                <a:solidFill>
                  <a:srgbClr val="317E53"/>
                </a:solidFill>
                <a:latin typeface="Arial"/>
                <a:cs typeface="Arial"/>
              </a:rPr>
              <a:t> </a:t>
            </a:r>
            <a:r>
              <a:rPr sz="1900" dirty="0">
                <a:solidFill>
                  <a:srgbClr val="317E53"/>
                </a:solidFill>
                <a:latin typeface="Arial"/>
                <a:cs typeface="Arial"/>
              </a:rPr>
              <a:t>:</a:t>
            </a:r>
            <a:r>
              <a:rPr sz="1900" spc="-20" dirty="0">
                <a:solidFill>
                  <a:srgbClr val="317E53"/>
                </a:solidFill>
                <a:latin typeface="Arial"/>
                <a:cs typeface="Arial"/>
              </a:rPr>
              <a:t> </a:t>
            </a:r>
            <a:r>
              <a:rPr sz="1900" dirty="0">
                <a:solidFill>
                  <a:srgbClr val="317E53"/>
                </a:solidFill>
                <a:latin typeface="Arial"/>
                <a:cs typeface="Arial"/>
              </a:rPr>
              <a:t>les</a:t>
            </a:r>
            <a:r>
              <a:rPr sz="1900" spc="-23" dirty="0">
                <a:solidFill>
                  <a:srgbClr val="317E53"/>
                </a:solidFill>
                <a:latin typeface="Arial"/>
                <a:cs typeface="Arial"/>
              </a:rPr>
              <a:t> </a:t>
            </a:r>
            <a:r>
              <a:rPr sz="1900" i="1" spc="-7" dirty="0">
                <a:solidFill>
                  <a:srgbClr val="317E53"/>
                </a:solidFill>
                <a:latin typeface="Arial"/>
                <a:cs typeface="Arial"/>
              </a:rPr>
              <a:t>Malayalis</a:t>
            </a:r>
            <a:endParaRPr sz="1900">
              <a:latin typeface="Arial"/>
              <a:cs typeface="Arial"/>
            </a:endParaRPr>
          </a:p>
        </p:txBody>
      </p:sp>
      <p:sp>
        <p:nvSpPr>
          <p:cNvPr id="13" name="object 13"/>
          <p:cNvSpPr txBox="1"/>
          <p:nvPr/>
        </p:nvSpPr>
        <p:spPr>
          <a:xfrm>
            <a:off x="651601" y="5077430"/>
            <a:ext cx="2042583" cy="124329"/>
          </a:xfrm>
          <a:prstGeom prst="rect">
            <a:avLst/>
          </a:prstGeom>
        </p:spPr>
        <p:txBody>
          <a:bodyPr vert="horz" wrap="square" lIns="0" tIns="11430" rIns="0" bIns="0" rtlCol="0">
            <a:spAutoFit/>
          </a:bodyPr>
          <a:lstStyle/>
          <a:p>
            <a:pPr marL="8467">
              <a:spcBef>
                <a:spcPts val="90"/>
              </a:spcBef>
            </a:pPr>
            <a:r>
              <a:rPr sz="733" spc="33" dirty="0">
                <a:solidFill>
                  <a:srgbClr val="317E53"/>
                </a:solidFill>
                <a:latin typeface="Arial"/>
                <a:cs typeface="Arial"/>
              </a:rPr>
              <a:t>Temple</a:t>
            </a:r>
            <a:r>
              <a:rPr sz="733" spc="37" dirty="0">
                <a:solidFill>
                  <a:srgbClr val="317E53"/>
                </a:solidFill>
                <a:latin typeface="Arial"/>
                <a:cs typeface="Arial"/>
              </a:rPr>
              <a:t> </a:t>
            </a:r>
            <a:r>
              <a:rPr sz="733" spc="33" dirty="0">
                <a:solidFill>
                  <a:srgbClr val="317E53"/>
                </a:solidFill>
                <a:latin typeface="Arial"/>
                <a:cs typeface="Arial"/>
              </a:rPr>
              <a:t>(Jawadhu</a:t>
            </a:r>
            <a:r>
              <a:rPr sz="733" spc="40" dirty="0">
                <a:solidFill>
                  <a:srgbClr val="317E53"/>
                </a:solidFill>
                <a:latin typeface="Arial"/>
                <a:cs typeface="Arial"/>
              </a:rPr>
              <a:t> </a:t>
            </a:r>
            <a:r>
              <a:rPr sz="733" dirty="0">
                <a:solidFill>
                  <a:srgbClr val="317E53"/>
                </a:solidFill>
                <a:latin typeface="Arial"/>
                <a:cs typeface="Arial"/>
              </a:rPr>
              <a:t>Hills)</a:t>
            </a:r>
            <a:r>
              <a:rPr sz="733" spc="283" dirty="0">
                <a:solidFill>
                  <a:srgbClr val="317E53"/>
                </a:solidFill>
                <a:latin typeface="Arial"/>
                <a:cs typeface="Arial"/>
              </a:rPr>
              <a:t> </a:t>
            </a:r>
            <a:r>
              <a:rPr sz="667" spc="127" dirty="0">
                <a:solidFill>
                  <a:srgbClr val="317E53"/>
                </a:solidFill>
                <a:latin typeface="Arial"/>
                <a:cs typeface="Arial"/>
              </a:rPr>
              <a:t>©</a:t>
            </a:r>
            <a:r>
              <a:rPr sz="667" spc="300" dirty="0">
                <a:solidFill>
                  <a:srgbClr val="317E53"/>
                </a:solidFill>
                <a:latin typeface="Arial"/>
                <a:cs typeface="Arial"/>
              </a:rPr>
              <a:t> </a:t>
            </a:r>
            <a:r>
              <a:rPr sz="733" dirty="0">
                <a:solidFill>
                  <a:srgbClr val="317E53"/>
                </a:solidFill>
                <a:latin typeface="Arial"/>
                <a:cs typeface="Arial"/>
              </a:rPr>
              <a:t>Rigal,</a:t>
            </a:r>
            <a:r>
              <a:rPr sz="733" spc="40" dirty="0">
                <a:solidFill>
                  <a:srgbClr val="317E53"/>
                </a:solidFill>
                <a:latin typeface="Arial"/>
                <a:cs typeface="Arial"/>
              </a:rPr>
              <a:t> </a:t>
            </a:r>
            <a:r>
              <a:rPr sz="733" spc="33" dirty="0">
                <a:solidFill>
                  <a:srgbClr val="317E53"/>
                </a:solidFill>
                <a:latin typeface="Arial"/>
                <a:cs typeface="Arial"/>
              </a:rPr>
              <a:t>mars</a:t>
            </a:r>
            <a:r>
              <a:rPr sz="733" spc="40" dirty="0">
                <a:solidFill>
                  <a:srgbClr val="317E53"/>
                </a:solidFill>
                <a:latin typeface="Arial"/>
                <a:cs typeface="Arial"/>
              </a:rPr>
              <a:t> </a:t>
            </a:r>
            <a:r>
              <a:rPr sz="733" spc="53" dirty="0">
                <a:solidFill>
                  <a:srgbClr val="317E53"/>
                </a:solidFill>
                <a:latin typeface="Arial"/>
                <a:cs typeface="Arial"/>
              </a:rPr>
              <a:t>2023</a:t>
            </a:r>
            <a:endParaRPr sz="733">
              <a:latin typeface="Arial"/>
              <a:cs typeface="Arial"/>
            </a:endParaRPr>
          </a:p>
        </p:txBody>
      </p:sp>
      <p:sp>
        <p:nvSpPr>
          <p:cNvPr id="14" name="object 14"/>
          <p:cNvSpPr txBox="1"/>
          <p:nvPr/>
        </p:nvSpPr>
        <p:spPr>
          <a:xfrm>
            <a:off x="7840257" y="6150809"/>
            <a:ext cx="3033607" cy="124329"/>
          </a:xfrm>
          <a:prstGeom prst="rect">
            <a:avLst/>
          </a:prstGeom>
        </p:spPr>
        <p:txBody>
          <a:bodyPr vert="horz" wrap="square" lIns="0" tIns="11430" rIns="0" bIns="0" rtlCol="0">
            <a:spAutoFit/>
          </a:bodyPr>
          <a:lstStyle/>
          <a:p>
            <a:pPr marL="8467">
              <a:spcBef>
                <a:spcPts val="90"/>
              </a:spcBef>
            </a:pPr>
            <a:r>
              <a:rPr sz="733" spc="33" dirty="0">
                <a:solidFill>
                  <a:srgbClr val="317E53"/>
                </a:solidFill>
                <a:latin typeface="Arial"/>
                <a:cs typeface="Arial"/>
              </a:rPr>
              <a:t>Villages</a:t>
            </a:r>
            <a:r>
              <a:rPr sz="733" spc="60" dirty="0">
                <a:solidFill>
                  <a:srgbClr val="317E53"/>
                </a:solidFill>
                <a:latin typeface="Arial"/>
                <a:cs typeface="Arial"/>
              </a:rPr>
              <a:t> </a:t>
            </a:r>
            <a:r>
              <a:rPr sz="733" spc="43" dirty="0">
                <a:solidFill>
                  <a:srgbClr val="317E53"/>
                </a:solidFill>
                <a:latin typeface="Arial"/>
                <a:cs typeface="Arial"/>
              </a:rPr>
              <a:t>et</a:t>
            </a:r>
            <a:r>
              <a:rPr sz="733" spc="63" dirty="0">
                <a:solidFill>
                  <a:srgbClr val="317E53"/>
                </a:solidFill>
                <a:latin typeface="Arial"/>
                <a:cs typeface="Arial"/>
              </a:rPr>
              <a:t> </a:t>
            </a:r>
            <a:r>
              <a:rPr sz="733" dirty="0">
                <a:solidFill>
                  <a:srgbClr val="317E53"/>
                </a:solidFill>
                <a:latin typeface="Arial"/>
                <a:cs typeface="Arial"/>
              </a:rPr>
              <a:t>parcelles</a:t>
            </a:r>
            <a:r>
              <a:rPr sz="733" spc="60" dirty="0">
                <a:solidFill>
                  <a:srgbClr val="317E53"/>
                </a:solidFill>
                <a:latin typeface="Arial"/>
                <a:cs typeface="Arial"/>
              </a:rPr>
              <a:t> </a:t>
            </a:r>
            <a:r>
              <a:rPr sz="733" spc="30" dirty="0">
                <a:solidFill>
                  <a:srgbClr val="317E53"/>
                </a:solidFill>
                <a:latin typeface="Arial"/>
                <a:cs typeface="Arial"/>
              </a:rPr>
              <a:t>agricoles</a:t>
            </a:r>
            <a:r>
              <a:rPr sz="733" spc="63" dirty="0">
                <a:solidFill>
                  <a:srgbClr val="317E53"/>
                </a:solidFill>
                <a:latin typeface="Arial"/>
                <a:cs typeface="Arial"/>
              </a:rPr>
              <a:t> </a:t>
            </a:r>
            <a:r>
              <a:rPr sz="733" spc="33" dirty="0">
                <a:solidFill>
                  <a:srgbClr val="317E53"/>
                </a:solidFill>
                <a:latin typeface="Arial"/>
                <a:cs typeface="Arial"/>
              </a:rPr>
              <a:t>(Jawadhu</a:t>
            </a:r>
            <a:r>
              <a:rPr sz="733" spc="60" dirty="0">
                <a:solidFill>
                  <a:srgbClr val="317E53"/>
                </a:solidFill>
                <a:latin typeface="Arial"/>
                <a:cs typeface="Arial"/>
              </a:rPr>
              <a:t> </a:t>
            </a:r>
            <a:r>
              <a:rPr sz="733" dirty="0">
                <a:solidFill>
                  <a:srgbClr val="317E53"/>
                </a:solidFill>
                <a:latin typeface="Arial"/>
                <a:cs typeface="Arial"/>
              </a:rPr>
              <a:t>Hills)</a:t>
            </a:r>
            <a:r>
              <a:rPr sz="733" spc="63" dirty="0">
                <a:solidFill>
                  <a:srgbClr val="317E53"/>
                </a:solidFill>
                <a:latin typeface="Arial"/>
                <a:cs typeface="Arial"/>
              </a:rPr>
              <a:t> </a:t>
            </a:r>
            <a:r>
              <a:rPr sz="667" spc="127" dirty="0">
                <a:solidFill>
                  <a:srgbClr val="317E53"/>
                </a:solidFill>
                <a:latin typeface="Arial"/>
                <a:cs typeface="Arial"/>
              </a:rPr>
              <a:t>©</a:t>
            </a:r>
            <a:r>
              <a:rPr sz="667" spc="76" dirty="0">
                <a:solidFill>
                  <a:srgbClr val="317E53"/>
                </a:solidFill>
                <a:latin typeface="Arial"/>
                <a:cs typeface="Arial"/>
              </a:rPr>
              <a:t>  </a:t>
            </a:r>
            <a:r>
              <a:rPr sz="733" dirty="0">
                <a:solidFill>
                  <a:srgbClr val="317E53"/>
                </a:solidFill>
                <a:latin typeface="Arial"/>
                <a:cs typeface="Arial"/>
              </a:rPr>
              <a:t>Rigal,</a:t>
            </a:r>
            <a:r>
              <a:rPr sz="733" spc="67" dirty="0">
                <a:solidFill>
                  <a:srgbClr val="317E53"/>
                </a:solidFill>
                <a:latin typeface="Arial"/>
                <a:cs typeface="Arial"/>
              </a:rPr>
              <a:t> </a:t>
            </a:r>
            <a:r>
              <a:rPr sz="733" spc="33" dirty="0">
                <a:solidFill>
                  <a:srgbClr val="317E53"/>
                </a:solidFill>
                <a:latin typeface="Arial"/>
                <a:cs typeface="Arial"/>
              </a:rPr>
              <a:t>mars</a:t>
            </a:r>
            <a:r>
              <a:rPr sz="733" spc="60" dirty="0">
                <a:solidFill>
                  <a:srgbClr val="317E53"/>
                </a:solidFill>
                <a:latin typeface="Arial"/>
                <a:cs typeface="Arial"/>
              </a:rPr>
              <a:t> </a:t>
            </a:r>
            <a:r>
              <a:rPr sz="733" spc="53" dirty="0">
                <a:solidFill>
                  <a:srgbClr val="317E53"/>
                </a:solidFill>
                <a:latin typeface="Arial"/>
                <a:cs typeface="Arial"/>
              </a:rPr>
              <a:t>2023</a:t>
            </a:r>
            <a:endParaRPr sz="733">
              <a:latin typeface="Arial"/>
              <a:cs typeface="Arial"/>
            </a:endParaRPr>
          </a:p>
        </p:txBody>
      </p:sp>
      <p:sp>
        <p:nvSpPr>
          <p:cNvPr id="15" name="object 15"/>
          <p:cNvSpPr txBox="1"/>
          <p:nvPr/>
        </p:nvSpPr>
        <p:spPr>
          <a:xfrm>
            <a:off x="3864165" y="6419248"/>
            <a:ext cx="2411307" cy="124329"/>
          </a:xfrm>
          <a:prstGeom prst="rect">
            <a:avLst/>
          </a:prstGeom>
        </p:spPr>
        <p:txBody>
          <a:bodyPr vert="horz" wrap="square" lIns="0" tIns="11430" rIns="0" bIns="0" rtlCol="0">
            <a:spAutoFit/>
          </a:bodyPr>
          <a:lstStyle/>
          <a:p>
            <a:pPr marL="8467">
              <a:spcBef>
                <a:spcPts val="90"/>
              </a:spcBef>
            </a:pPr>
            <a:r>
              <a:rPr sz="733" spc="33" dirty="0">
                <a:solidFill>
                  <a:srgbClr val="317E53"/>
                </a:solidFill>
                <a:latin typeface="Arial"/>
                <a:cs typeface="Arial"/>
              </a:rPr>
              <a:t>Vache</a:t>
            </a:r>
            <a:r>
              <a:rPr sz="733" spc="40" dirty="0">
                <a:solidFill>
                  <a:srgbClr val="317E53"/>
                </a:solidFill>
                <a:latin typeface="Arial"/>
                <a:cs typeface="Arial"/>
              </a:rPr>
              <a:t> de l’exploitation </a:t>
            </a:r>
            <a:r>
              <a:rPr sz="733" dirty="0">
                <a:solidFill>
                  <a:srgbClr val="317E53"/>
                </a:solidFill>
                <a:latin typeface="Arial"/>
                <a:cs typeface="Arial"/>
              </a:rPr>
              <a:t>n</a:t>
            </a:r>
            <a:r>
              <a:rPr sz="667" dirty="0">
                <a:solidFill>
                  <a:srgbClr val="317E53"/>
                </a:solidFill>
                <a:latin typeface="Arial"/>
                <a:cs typeface="Arial"/>
              </a:rPr>
              <a:t>°</a:t>
            </a:r>
            <a:r>
              <a:rPr sz="733" dirty="0">
                <a:solidFill>
                  <a:srgbClr val="317E53"/>
                </a:solidFill>
                <a:latin typeface="Arial"/>
                <a:cs typeface="Arial"/>
              </a:rPr>
              <a:t>2</a:t>
            </a:r>
            <a:r>
              <a:rPr sz="733" spc="287" dirty="0">
                <a:solidFill>
                  <a:srgbClr val="317E53"/>
                </a:solidFill>
                <a:latin typeface="Arial"/>
                <a:cs typeface="Arial"/>
              </a:rPr>
              <a:t> </a:t>
            </a:r>
            <a:r>
              <a:rPr sz="667" spc="127" dirty="0">
                <a:solidFill>
                  <a:srgbClr val="317E53"/>
                </a:solidFill>
                <a:latin typeface="Arial"/>
                <a:cs typeface="Arial"/>
              </a:rPr>
              <a:t>©</a:t>
            </a:r>
            <a:r>
              <a:rPr sz="667" spc="300" dirty="0">
                <a:solidFill>
                  <a:srgbClr val="317E53"/>
                </a:solidFill>
                <a:latin typeface="Arial"/>
                <a:cs typeface="Arial"/>
              </a:rPr>
              <a:t> </a:t>
            </a:r>
            <a:r>
              <a:rPr sz="733" dirty="0">
                <a:solidFill>
                  <a:srgbClr val="317E53"/>
                </a:solidFill>
                <a:latin typeface="Arial"/>
                <a:cs typeface="Arial"/>
              </a:rPr>
              <a:t>Rzegoczan,</a:t>
            </a:r>
            <a:r>
              <a:rPr sz="733" spc="40" dirty="0">
                <a:solidFill>
                  <a:srgbClr val="317E53"/>
                </a:solidFill>
                <a:latin typeface="Arial"/>
                <a:cs typeface="Arial"/>
              </a:rPr>
              <a:t> mai </a:t>
            </a:r>
            <a:r>
              <a:rPr sz="733" spc="53" dirty="0">
                <a:solidFill>
                  <a:srgbClr val="317E53"/>
                </a:solidFill>
                <a:latin typeface="Arial"/>
                <a:cs typeface="Arial"/>
              </a:rPr>
              <a:t>2023</a:t>
            </a:r>
            <a:endParaRPr sz="733">
              <a:latin typeface="Arial"/>
              <a:cs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7734398" y="622300"/>
            <a:ext cx="4372610" cy="6047740"/>
            <a:chOff x="11601596" y="933450"/>
            <a:chExt cx="6558915" cy="9071610"/>
          </a:xfrm>
        </p:grpSpPr>
        <p:pic>
          <p:nvPicPr>
            <p:cNvPr id="4" name="object 4"/>
            <p:cNvPicPr/>
            <p:nvPr/>
          </p:nvPicPr>
          <p:blipFill>
            <a:blip r:embed="rId2" cstate="print"/>
            <a:stretch>
              <a:fillRect/>
            </a:stretch>
          </p:blipFill>
          <p:spPr>
            <a:xfrm>
              <a:off x="11708276" y="1040130"/>
              <a:ext cx="6344685" cy="4703373"/>
            </a:xfrm>
            <a:prstGeom prst="rect">
              <a:avLst/>
            </a:prstGeom>
          </p:spPr>
        </p:pic>
        <p:sp>
          <p:nvSpPr>
            <p:cNvPr id="5" name="object 5"/>
            <p:cNvSpPr/>
            <p:nvPr/>
          </p:nvSpPr>
          <p:spPr>
            <a:xfrm>
              <a:off x="11696846" y="1028700"/>
              <a:ext cx="6367780" cy="4726305"/>
            </a:xfrm>
            <a:custGeom>
              <a:avLst/>
              <a:gdLst/>
              <a:ahLst/>
              <a:cxnLst/>
              <a:rect l="l" t="t" r="r" b="b"/>
              <a:pathLst>
                <a:path w="6367780" h="4726305">
                  <a:moveTo>
                    <a:pt x="0" y="0"/>
                  </a:moveTo>
                  <a:lnTo>
                    <a:pt x="0" y="4726185"/>
                  </a:lnTo>
                  <a:lnTo>
                    <a:pt x="6367462" y="4726185"/>
                  </a:lnTo>
                  <a:lnTo>
                    <a:pt x="6367462" y="0"/>
                  </a:lnTo>
                  <a:lnTo>
                    <a:pt x="0" y="0"/>
                  </a:lnTo>
                </a:path>
              </a:pathLst>
            </a:custGeom>
            <a:ln w="190500">
              <a:solidFill>
                <a:srgbClr val="317E53"/>
              </a:solidFill>
            </a:ln>
          </p:spPr>
          <p:txBody>
            <a:bodyPr wrap="square" lIns="0" tIns="0" rIns="0" bIns="0" rtlCol="0"/>
            <a:lstStyle/>
            <a:p>
              <a:endParaRPr sz="1200"/>
            </a:p>
          </p:txBody>
        </p:sp>
        <p:pic>
          <p:nvPicPr>
            <p:cNvPr id="6" name="object 6"/>
            <p:cNvPicPr/>
            <p:nvPr/>
          </p:nvPicPr>
          <p:blipFill>
            <a:blip r:embed="rId3" cstate="print"/>
            <a:stretch>
              <a:fillRect/>
            </a:stretch>
          </p:blipFill>
          <p:spPr>
            <a:xfrm>
              <a:off x="11708792" y="6025699"/>
              <a:ext cx="6344686" cy="3872528"/>
            </a:xfrm>
            <a:prstGeom prst="rect">
              <a:avLst/>
            </a:prstGeom>
          </p:spPr>
        </p:pic>
        <p:sp>
          <p:nvSpPr>
            <p:cNvPr id="7" name="object 7"/>
            <p:cNvSpPr/>
            <p:nvPr/>
          </p:nvSpPr>
          <p:spPr>
            <a:xfrm>
              <a:off x="11697362" y="6014269"/>
              <a:ext cx="6367780" cy="3895725"/>
            </a:xfrm>
            <a:custGeom>
              <a:avLst/>
              <a:gdLst/>
              <a:ahLst/>
              <a:cxnLst/>
              <a:rect l="l" t="t" r="r" b="b"/>
              <a:pathLst>
                <a:path w="6367780" h="3895725">
                  <a:moveTo>
                    <a:pt x="0" y="0"/>
                  </a:moveTo>
                  <a:lnTo>
                    <a:pt x="0" y="3895278"/>
                  </a:lnTo>
                  <a:lnTo>
                    <a:pt x="6367462" y="3895278"/>
                  </a:lnTo>
                  <a:lnTo>
                    <a:pt x="6367462" y="0"/>
                  </a:lnTo>
                  <a:lnTo>
                    <a:pt x="0" y="0"/>
                  </a:lnTo>
                </a:path>
              </a:pathLst>
            </a:custGeom>
            <a:ln w="190499">
              <a:solidFill>
                <a:srgbClr val="317E53"/>
              </a:solidFill>
            </a:ln>
          </p:spPr>
          <p:txBody>
            <a:bodyPr wrap="square" lIns="0" tIns="0" rIns="0" bIns="0" rtlCol="0"/>
            <a:lstStyle/>
            <a:p>
              <a:endParaRPr sz="1200"/>
            </a:p>
          </p:txBody>
        </p:sp>
      </p:grpSp>
      <p:grpSp>
        <p:nvGrpSpPr>
          <p:cNvPr id="8" name="object 8"/>
          <p:cNvGrpSpPr/>
          <p:nvPr/>
        </p:nvGrpSpPr>
        <p:grpSpPr>
          <a:xfrm>
            <a:off x="371982" y="3992703"/>
            <a:ext cx="4252807" cy="2591223"/>
            <a:chOff x="557973" y="5989054"/>
            <a:chExt cx="6379210" cy="3886835"/>
          </a:xfrm>
        </p:grpSpPr>
        <p:pic>
          <p:nvPicPr>
            <p:cNvPr id="9" name="object 9"/>
            <p:cNvPicPr/>
            <p:nvPr/>
          </p:nvPicPr>
          <p:blipFill>
            <a:blip r:embed="rId4" cstate="print"/>
            <a:stretch>
              <a:fillRect/>
            </a:stretch>
          </p:blipFill>
          <p:spPr>
            <a:xfrm>
              <a:off x="664653" y="6095735"/>
              <a:ext cx="6165450" cy="3673451"/>
            </a:xfrm>
            <a:prstGeom prst="rect">
              <a:avLst/>
            </a:prstGeom>
          </p:spPr>
        </p:pic>
        <p:sp>
          <p:nvSpPr>
            <p:cNvPr id="10" name="object 10"/>
            <p:cNvSpPr/>
            <p:nvPr/>
          </p:nvSpPr>
          <p:spPr>
            <a:xfrm>
              <a:off x="653223" y="6084304"/>
              <a:ext cx="6188710" cy="3696335"/>
            </a:xfrm>
            <a:custGeom>
              <a:avLst/>
              <a:gdLst/>
              <a:ahLst/>
              <a:cxnLst/>
              <a:rect l="l" t="t" r="r" b="b"/>
              <a:pathLst>
                <a:path w="6188709" h="3696334">
                  <a:moveTo>
                    <a:pt x="0" y="0"/>
                  </a:moveTo>
                  <a:lnTo>
                    <a:pt x="0" y="3696295"/>
                  </a:lnTo>
                  <a:lnTo>
                    <a:pt x="6188272" y="3696295"/>
                  </a:lnTo>
                  <a:lnTo>
                    <a:pt x="6188272" y="0"/>
                  </a:lnTo>
                  <a:lnTo>
                    <a:pt x="0" y="0"/>
                  </a:lnTo>
                </a:path>
              </a:pathLst>
            </a:custGeom>
            <a:ln w="190499">
              <a:solidFill>
                <a:srgbClr val="245B3C"/>
              </a:solidFill>
            </a:ln>
          </p:spPr>
          <p:txBody>
            <a:bodyPr wrap="square" lIns="0" tIns="0" rIns="0" bIns="0" rtlCol="0"/>
            <a:lstStyle/>
            <a:p>
              <a:endParaRPr sz="1200"/>
            </a:p>
          </p:txBody>
        </p:sp>
      </p:grpSp>
      <p:sp>
        <p:nvSpPr>
          <p:cNvPr id="11" name="object 11"/>
          <p:cNvSpPr txBox="1">
            <a:spLocks noGrp="1"/>
          </p:cNvSpPr>
          <p:nvPr>
            <p:ph type="title"/>
          </p:nvPr>
        </p:nvSpPr>
        <p:spPr>
          <a:xfrm>
            <a:off x="4265700" y="-308948"/>
            <a:ext cx="3660563" cy="1144395"/>
          </a:xfrm>
          <a:prstGeom prst="rect">
            <a:avLst/>
          </a:prstGeom>
        </p:spPr>
        <p:txBody>
          <a:bodyPr vert="horz" wrap="square" lIns="0" tIns="10583" rIns="0" bIns="0" rtlCol="0" anchor="ctr">
            <a:spAutoFit/>
          </a:bodyPr>
          <a:lstStyle/>
          <a:p>
            <a:pPr marL="16934">
              <a:lnSpc>
                <a:spcPct val="100000"/>
              </a:lnSpc>
              <a:spcBef>
                <a:spcPts val="83"/>
              </a:spcBef>
              <a:tabLst>
                <a:tab pos="2077824" algn="l"/>
              </a:tabLst>
            </a:pPr>
            <a:r>
              <a:rPr spc="120" dirty="0"/>
              <a:t>Cond</a:t>
            </a:r>
            <a:r>
              <a:rPr spc="123" dirty="0"/>
              <a:t>iti</a:t>
            </a:r>
            <a:r>
              <a:rPr spc="120" dirty="0"/>
              <a:t>on</a:t>
            </a:r>
            <a:r>
              <a:rPr spc="-1307" dirty="0"/>
              <a:t>s</a:t>
            </a:r>
            <a:r>
              <a:rPr sz="1900" b="1" spc="185" baseline="21929" dirty="0">
                <a:solidFill>
                  <a:srgbClr val="FFFFFF"/>
                </a:solidFill>
                <a:latin typeface="Arial"/>
                <a:cs typeface="Arial"/>
              </a:rPr>
              <a:t>r</a:t>
            </a:r>
            <a:r>
              <a:rPr sz="1900" b="1" baseline="21929" dirty="0">
                <a:solidFill>
                  <a:srgbClr val="FFFFFF"/>
                </a:solidFill>
                <a:latin typeface="Arial"/>
                <a:cs typeface="Arial"/>
              </a:rPr>
              <a:t>	</a:t>
            </a:r>
            <a:r>
              <a:rPr sz="2967" spc="169" dirty="0"/>
              <a:t>du</a:t>
            </a:r>
            <a:r>
              <a:rPr sz="2967" spc="-20" dirty="0"/>
              <a:t> </a:t>
            </a:r>
            <a:r>
              <a:rPr sz="2967" spc="97" dirty="0"/>
              <a:t>stage</a:t>
            </a:r>
            <a:endParaRPr sz="2967">
              <a:latin typeface="Arial"/>
              <a:cs typeface="Arial"/>
            </a:endParaRPr>
          </a:p>
        </p:txBody>
      </p:sp>
      <p:sp>
        <p:nvSpPr>
          <p:cNvPr id="12" name="object 12"/>
          <p:cNvSpPr txBox="1"/>
          <p:nvPr/>
        </p:nvSpPr>
        <p:spPr>
          <a:xfrm>
            <a:off x="8211664" y="6672814"/>
            <a:ext cx="3418417" cy="134652"/>
          </a:xfrm>
          <a:prstGeom prst="rect">
            <a:avLst/>
          </a:prstGeom>
        </p:spPr>
        <p:txBody>
          <a:bodyPr vert="horz" wrap="square" lIns="0" tIns="11430" rIns="0" bIns="0" rtlCol="0">
            <a:spAutoFit/>
          </a:bodyPr>
          <a:lstStyle/>
          <a:p>
            <a:pPr marL="8467">
              <a:spcBef>
                <a:spcPts val="90"/>
              </a:spcBef>
            </a:pPr>
            <a:r>
              <a:rPr sz="800" spc="37" dirty="0">
                <a:solidFill>
                  <a:srgbClr val="317E53"/>
                </a:solidFill>
                <a:latin typeface="Arial"/>
                <a:cs typeface="Arial"/>
              </a:rPr>
              <a:t>Jamunamarathur,</a:t>
            </a:r>
            <a:r>
              <a:rPr sz="800" spc="30" dirty="0">
                <a:solidFill>
                  <a:srgbClr val="317E53"/>
                </a:solidFill>
                <a:latin typeface="Arial"/>
                <a:cs typeface="Arial"/>
              </a:rPr>
              <a:t> </a:t>
            </a:r>
            <a:r>
              <a:rPr sz="800" spc="33" dirty="0">
                <a:solidFill>
                  <a:srgbClr val="317E53"/>
                </a:solidFill>
                <a:latin typeface="Arial"/>
                <a:cs typeface="Arial"/>
              </a:rPr>
              <a:t>centre-</a:t>
            </a:r>
            <a:r>
              <a:rPr sz="800" spc="37" dirty="0">
                <a:solidFill>
                  <a:srgbClr val="317E53"/>
                </a:solidFill>
                <a:latin typeface="Arial"/>
                <a:cs typeface="Arial"/>
              </a:rPr>
              <a:t>ville</a:t>
            </a:r>
            <a:r>
              <a:rPr sz="800" spc="33" dirty="0">
                <a:solidFill>
                  <a:srgbClr val="317E53"/>
                </a:solidFill>
                <a:latin typeface="Arial"/>
                <a:cs typeface="Arial"/>
              </a:rPr>
              <a:t> </a:t>
            </a:r>
            <a:r>
              <a:rPr sz="800" spc="47" dirty="0">
                <a:solidFill>
                  <a:srgbClr val="317E53"/>
                </a:solidFill>
                <a:latin typeface="Arial"/>
                <a:cs typeface="Arial"/>
              </a:rPr>
              <a:t>et</a:t>
            </a:r>
            <a:r>
              <a:rPr sz="800" spc="33" dirty="0">
                <a:solidFill>
                  <a:srgbClr val="317E53"/>
                </a:solidFill>
                <a:latin typeface="Arial"/>
                <a:cs typeface="Arial"/>
              </a:rPr>
              <a:t> </a:t>
            </a:r>
            <a:r>
              <a:rPr sz="800" spc="43" dirty="0">
                <a:solidFill>
                  <a:srgbClr val="317E53"/>
                </a:solidFill>
                <a:latin typeface="Arial"/>
                <a:cs typeface="Arial"/>
              </a:rPr>
              <a:t>march</a:t>
            </a:r>
            <a:r>
              <a:rPr sz="733" spc="43" dirty="0">
                <a:solidFill>
                  <a:srgbClr val="317E53"/>
                </a:solidFill>
                <a:latin typeface="Arial"/>
                <a:cs typeface="Arial"/>
              </a:rPr>
              <a:t>é</a:t>
            </a:r>
            <a:r>
              <a:rPr sz="733" spc="53" dirty="0">
                <a:solidFill>
                  <a:srgbClr val="317E53"/>
                </a:solidFill>
                <a:latin typeface="Arial"/>
                <a:cs typeface="Arial"/>
              </a:rPr>
              <a:t> </a:t>
            </a:r>
            <a:r>
              <a:rPr sz="733" spc="127" dirty="0">
                <a:solidFill>
                  <a:srgbClr val="317E53"/>
                </a:solidFill>
                <a:latin typeface="Arial"/>
                <a:cs typeface="Arial"/>
              </a:rPr>
              <a:t>©</a:t>
            </a:r>
            <a:r>
              <a:rPr sz="733" spc="310" dirty="0">
                <a:solidFill>
                  <a:srgbClr val="317E53"/>
                </a:solidFill>
                <a:latin typeface="Arial"/>
                <a:cs typeface="Arial"/>
              </a:rPr>
              <a:t> </a:t>
            </a:r>
            <a:r>
              <a:rPr sz="800" dirty="0">
                <a:solidFill>
                  <a:srgbClr val="317E53"/>
                </a:solidFill>
                <a:latin typeface="Arial"/>
                <a:cs typeface="Arial"/>
              </a:rPr>
              <a:t>Sajaloli,</a:t>
            </a:r>
            <a:r>
              <a:rPr sz="800" spc="33" dirty="0">
                <a:solidFill>
                  <a:srgbClr val="317E53"/>
                </a:solidFill>
                <a:latin typeface="Arial"/>
                <a:cs typeface="Arial"/>
              </a:rPr>
              <a:t> </a:t>
            </a:r>
            <a:r>
              <a:rPr sz="800" spc="40" dirty="0">
                <a:solidFill>
                  <a:srgbClr val="317E53"/>
                </a:solidFill>
                <a:latin typeface="Arial"/>
                <a:cs typeface="Arial"/>
              </a:rPr>
              <a:t>septembre</a:t>
            </a:r>
            <a:r>
              <a:rPr sz="800" spc="33" dirty="0">
                <a:solidFill>
                  <a:srgbClr val="317E53"/>
                </a:solidFill>
                <a:latin typeface="Arial"/>
                <a:cs typeface="Arial"/>
              </a:rPr>
              <a:t> </a:t>
            </a:r>
            <a:r>
              <a:rPr sz="800" spc="57" dirty="0">
                <a:solidFill>
                  <a:srgbClr val="317E53"/>
                </a:solidFill>
                <a:latin typeface="Arial"/>
                <a:cs typeface="Arial"/>
              </a:rPr>
              <a:t>2022</a:t>
            </a:r>
            <a:endParaRPr sz="800">
              <a:latin typeface="Arial"/>
              <a:cs typeface="Arial"/>
            </a:endParaRPr>
          </a:p>
        </p:txBody>
      </p:sp>
      <p:sp>
        <p:nvSpPr>
          <p:cNvPr id="13" name="object 13"/>
          <p:cNvSpPr txBox="1"/>
          <p:nvPr/>
        </p:nvSpPr>
        <p:spPr>
          <a:xfrm>
            <a:off x="1324403" y="6659610"/>
            <a:ext cx="2084493" cy="124329"/>
          </a:xfrm>
          <a:prstGeom prst="rect">
            <a:avLst/>
          </a:prstGeom>
        </p:spPr>
        <p:txBody>
          <a:bodyPr vert="horz" wrap="square" lIns="0" tIns="11430" rIns="0" bIns="0" rtlCol="0">
            <a:spAutoFit/>
          </a:bodyPr>
          <a:lstStyle/>
          <a:p>
            <a:pPr marL="8467">
              <a:spcBef>
                <a:spcPts val="90"/>
              </a:spcBef>
            </a:pPr>
            <a:r>
              <a:rPr sz="733" dirty="0">
                <a:solidFill>
                  <a:srgbClr val="317E53"/>
                </a:solidFill>
                <a:latin typeface="Arial"/>
                <a:cs typeface="Arial"/>
              </a:rPr>
              <a:t>Lac</a:t>
            </a:r>
            <a:r>
              <a:rPr sz="733" spc="23" dirty="0">
                <a:solidFill>
                  <a:srgbClr val="317E53"/>
                </a:solidFill>
                <a:latin typeface="Arial"/>
                <a:cs typeface="Arial"/>
              </a:rPr>
              <a:t> </a:t>
            </a:r>
            <a:r>
              <a:rPr sz="733" spc="40" dirty="0">
                <a:solidFill>
                  <a:srgbClr val="317E53"/>
                </a:solidFill>
                <a:latin typeface="Arial"/>
                <a:cs typeface="Arial"/>
              </a:rPr>
              <a:t>de</a:t>
            </a:r>
            <a:r>
              <a:rPr sz="733" spc="27" dirty="0">
                <a:solidFill>
                  <a:srgbClr val="317E53"/>
                </a:solidFill>
                <a:latin typeface="Arial"/>
                <a:cs typeface="Arial"/>
              </a:rPr>
              <a:t> </a:t>
            </a:r>
            <a:r>
              <a:rPr sz="733" spc="40" dirty="0">
                <a:solidFill>
                  <a:srgbClr val="317E53"/>
                </a:solidFill>
                <a:latin typeface="Arial"/>
                <a:cs typeface="Arial"/>
              </a:rPr>
              <a:t>Jamunamarathur</a:t>
            </a:r>
            <a:r>
              <a:rPr sz="733" spc="253" dirty="0">
                <a:solidFill>
                  <a:srgbClr val="317E53"/>
                </a:solidFill>
                <a:latin typeface="Arial"/>
                <a:cs typeface="Arial"/>
              </a:rPr>
              <a:t> </a:t>
            </a:r>
            <a:r>
              <a:rPr sz="667" spc="127" dirty="0">
                <a:solidFill>
                  <a:srgbClr val="317E53"/>
                </a:solidFill>
                <a:latin typeface="Arial"/>
                <a:cs typeface="Arial"/>
              </a:rPr>
              <a:t>©</a:t>
            </a:r>
            <a:r>
              <a:rPr sz="667" spc="270" dirty="0">
                <a:solidFill>
                  <a:srgbClr val="317E53"/>
                </a:solidFill>
                <a:latin typeface="Arial"/>
                <a:cs typeface="Arial"/>
              </a:rPr>
              <a:t> </a:t>
            </a:r>
            <a:r>
              <a:rPr sz="733" dirty="0">
                <a:solidFill>
                  <a:srgbClr val="317E53"/>
                </a:solidFill>
                <a:latin typeface="Arial"/>
                <a:cs typeface="Arial"/>
              </a:rPr>
              <a:t>Rigal,</a:t>
            </a:r>
            <a:r>
              <a:rPr sz="733" spc="27" dirty="0">
                <a:solidFill>
                  <a:srgbClr val="317E53"/>
                </a:solidFill>
                <a:latin typeface="Arial"/>
                <a:cs typeface="Arial"/>
              </a:rPr>
              <a:t> </a:t>
            </a:r>
            <a:r>
              <a:rPr sz="733" spc="33" dirty="0">
                <a:solidFill>
                  <a:srgbClr val="317E53"/>
                </a:solidFill>
                <a:latin typeface="Arial"/>
                <a:cs typeface="Arial"/>
              </a:rPr>
              <a:t>mars</a:t>
            </a:r>
            <a:r>
              <a:rPr sz="733" spc="23" dirty="0">
                <a:solidFill>
                  <a:srgbClr val="317E53"/>
                </a:solidFill>
                <a:latin typeface="Arial"/>
                <a:cs typeface="Arial"/>
              </a:rPr>
              <a:t> </a:t>
            </a:r>
            <a:r>
              <a:rPr sz="733" spc="53" dirty="0">
                <a:solidFill>
                  <a:srgbClr val="317E53"/>
                </a:solidFill>
                <a:latin typeface="Arial"/>
                <a:cs typeface="Arial"/>
              </a:rPr>
              <a:t>2023</a:t>
            </a:r>
            <a:endParaRPr sz="733">
              <a:latin typeface="Arial"/>
              <a:cs typeface="Arial"/>
            </a:endParaRPr>
          </a:p>
        </p:txBody>
      </p:sp>
      <p:sp>
        <p:nvSpPr>
          <p:cNvPr id="14" name="object 14"/>
          <p:cNvSpPr txBox="1"/>
          <p:nvPr/>
        </p:nvSpPr>
        <p:spPr>
          <a:xfrm>
            <a:off x="3242269" y="1048405"/>
            <a:ext cx="4358217" cy="863612"/>
          </a:xfrm>
          <a:prstGeom prst="rect">
            <a:avLst/>
          </a:prstGeom>
        </p:spPr>
        <p:txBody>
          <a:bodyPr vert="horz" wrap="square" lIns="0" tIns="88053" rIns="0" bIns="0" rtlCol="0">
            <a:spAutoFit/>
          </a:bodyPr>
          <a:lstStyle/>
          <a:p>
            <a:pPr algn="ctr">
              <a:spcBef>
                <a:spcPts val="693"/>
              </a:spcBef>
            </a:pPr>
            <a:r>
              <a:rPr sz="2267" spc="90" dirty="0">
                <a:solidFill>
                  <a:srgbClr val="317E53"/>
                </a:solidFill>
                <a:latin typeface="Arial"/>
                <a:cs typeface="Arial"/>
              </a:rPr>
              <a:t>Jamunamarathur</a:t>
            </a:r>
            <a:endParaRPr sz="2267">
              <a:latin typeface="Arial"/>
              <a:cs typeface="Arial"/>
            </a:endParaRPr>
          </a:p>
          <a:p>
            <a:pPr algn="ctr">
              <a:spcBef>
                <a:spcPts val="629"/>
              </a:spcBef>
            </a:pPr>
            <a:r>
              <a:rPr sz="2267" spc="47" dirty="0">
                <a:solidFill>
                  <a:srgbClr val="317E53"/>
                </a:solidFill>
                <a:latin typeface="Arial"/>
                <a:cs typeface="Arial"/>
              </a:rPr>
              <a:t>village</a:t>
            </a:r>
            <a:r>
              <a:rPr sz="2267" dirty="0">
                <a:solidFill>
                  <a:srgbClr val="317E53"/>
                </a:solidFill>
                <a:latin typeface="Arial"/>
                <a:cs typeface="Arial"/>
              </a:rPr>
              <a:t> </a:t>
            </a:r>
            <a:r>
              <a:rPr sz="2267" spc="43" dirty="0">
                <a:solidFill>
                  <a:srgbClr val="317E53"/>
                </a:solidFill>
                <a:latin typeface="Arial"/>
                <a:cs typeface="Arial"/>
              </a:rPr>
              <a:t>central</a:t>
            </a:r>
            <a:r>
              <a:rPr sz="2267" spc="3" dirty="0">
                <a:solidFill>
                  <a:srgbClr val="317E53"/>
                </a:solidFill>
                <a:latin typeface="Arial"/>
                <a:cs typeface="Arial"/>
              </a:rPr>
              <a:t> </a:t>
            </a:r>
            <a:r>
              <a:rPr sz="2267" spc="57" dirty="0">
                <a:solidFill>
                  <a:srgbClr val="317E53"/>
                </a:solidFill>
                <a:latin typeface="Arial"/>
                <a:cs typeface="Arial"/>
              </a:rPr>
              <a:t>des</a:t>
            </a:r>
            <a:r>
              <a:rPr sz="2267" dirty="0">
                <a:solidFill>
                  <a:srgbClr val="317E53"/>
                </a:solidFill>
                <a:latin typeface="Arial"/>
                <a:cs typeface="Arial"/>
              </a:rPr>
              <a:t> </a:t>
            </a:r>
            <a:r>
              <a:rPr sz="2267" spc="47" dirty="0">
                <a:solidFill>
                  <a:srgbClr val="317E53"/>
                </a:solidFill>
                <a:latin typeface="Arial"/>
                <a:cs typeface="Arial"/>
              </a:rPr>
              <a:t>Jawadhu</a:t>
            </a:r>
            <a:r>
              <a:rPr sz="2267" spc="3" dirty="0">
                <a:solidFill>
                  <a:srgbClr val="317E53"/>
                </a:solidFill>
                <a:latin typeface="Arial"/>
                <a:cs typeface="Arial"/>
              </a:rPr>
              <a:t> </a:t>
            </a:r>
            <a:r>
              <a:rPr sz="2267" spc="-7" dirty="0">
                <a:solidFill>
                  <a:srgbClr val="317E53"/>
                </a:solidFill>
                <a:latin typeface="Arial"/>
                <a:cs typeface="Arial"/>
              </a:rPr>
              <a:t>Hills</a:t>
            </a:r>
            <a:endParaRPr sz="2267">
              <a:latin typeface="Arial"/>
              <a:cs typeface="Arial"/>
            </a:endParaRPr>
          </a:p>
        </p:txBody>
      </p:sp>
      <p:grpSp>
        <p:nvGrpSpPr>
          <p:cNvPr id="15" name="object 15"/>
          <p:cNvGrpSpPr/>
          <p:nvPr/>
        </p:nvGrpSpPr>
        <p:grpSpPr>
          <a:xfrm>
            <a:off x="204797" y="678819"/>
            <a:ext cx="2852843" cy="3067473"/>
            <a:chOff x="307194" y="1018228"/>
            <a:chExt cx="4279265" cy="4601210"/>
          </a:xfrm>
        </p:grpSpPr>
        <p:pic>
          <p:nvPicPr>
            <p:cNvPr id="16" name="object 16"/>
            <p:cNvPicPr/>
            <p:nvPr/>
          </p:nvPicPr>
          <p:blipFill>
            <a:blip r:embed="rId5" cstate="print"/>
            <a:stretch>
              <a:fillRect/>
            </a:stretch>
          </p:blipFill>
          <p:spPr>
            <a:xfrm>
              <a:off x="413874" y="1124908"/>
              <a:ext cx="4065441" cy="4387672"/>
            </a:xfrm>
            <a:prstGeom prst="rect">
              <a:avLst/>
            </a:prstGeom>
          </p:spPr>
        </p:pic>
        <p:sp>
          <p:nvSpPr>
            <p:cNvPr id="17" name="object 17"/>
            <p:cNvSpPr/>
            <p:nvPr/>
          </p:nvSpPr>
          <p:spPr>
            <a:xfrm>
              <a:off x="402444" y="1113478"/>
              <a:ext cx="4088765" cy="4410710"/>
            </a:xfrm>
            <a:custGeom>
              <a:avLst/>
              <a:gdLst/>
              <a:ahLst/>
              <a:cxnLst/>
              <a:rect l="l" t="t" r="r" b="b"/>
              <a:pathLst>
                <a:path w="4088765" h="4410710">
                  <a:moveTo>
                    <a:pt x="0" y="0"/>
                  </a:moveTo>
                  <a:lnTo>
                    <a:pt x="0" y="4410521"/>
                  </a:lnTo>
                  <a:lnTo>
                    <a:pt x="4088159" y="4410521"/>
                  </a:lnTo>
                  <a:lnTo>
                    <a:pt x="4088159" y="0"/>
                  </a:lnTo>
                  <a:lnTo>
                    <a:pt x="0" y="0"/>
                  </a:lnTo>
                </a:path>
              </a:pathLst>
            </a:custGeom>
            <a:ln w="190499">
              <a:solidFill>
                <a:srgbClr val="FD873F"/>
              </a:solidFill>
            </a:ln>
          </p:spPr>
          <p:txBody>
            <a:bodyPr wrap="square" lIns="0" tIns="0" rIns="0" bIns="0" rtlCol="0"/>
            <a:lstStyle/>
            <a:p>
              <a:endParaRPr sz="1200"/>
            </a:p>
          </p:txBody>
        </p:sp>
      </p:grpSp>
      <p:sp>
        <p:nvSpPr>
          <p:cNvPr id="18" name="object 18"/>
          <p:cNvSpPr txBox="1"/>
          <p:nvPr/>
        </p:nvSpPr>
        <p:spPr>
          <a:xfrm>
            <a:off x="385496" y="3754606"/>
            <a:ext cx="2491317" cy="133797"/>
          </a:xfrm>
          <a:prstGeom prst="rect">
            <a:avLst/>
          </a:prstGeom>
        </p:spPr>
        <p:txBody>
          <a:bodyPr vert="horz" wrap="square" lIns="0" tIns="10583" rIns="0" bIns="0" rtlCol="0">
            <a:spAutoFit/>
          </a:bodyPr>
          <a:lstStyle/>
          <a:p>
            <a:pPr marL="8467">
              <a:spcBef>
                <a:spcPts val="83"/>
              </a:spcBef>
            </a:pPr>
            <a:r>
              <a:rPr sz="800" dirty="0">
                <a:solidFill>
                  <a:srgbClr val="317E53"/>
                </a:solidFill>
                <a:latin typeface="Arial"/>
                <a:cs typeface="Arial"/>
              </a:rPr>
              <a:t>Dosa,</a:t>
            </a:r>
            <a:r>
              <a:rPr sz="800" spc="57" dirty="0">
                <a:solidFill>
                  <a:srgbClr val="317E53"/>
                </a:solidFill>
                <a:latin typeface="Arial"/>
                <a:cs typeface="Arial"/>
              </a:rPr>
              <a:t> </a:t>
            </a:r>
            <a:r>
              <a:rPr sz="800" spc="33" dirty="0">
                <a:solidFill>
                  <a:srgbClr val="317E53"/>
                </a:solidFill>
                <a:latin typeface="Arial"/>
                <a:cs typeface="Arial"/>
              </a:rPr>
              <a:t>Jamunamarathur</a:t>
            </a:r>
            <a:r>
              <a:rPr sz="800" spc="330" dirty="0">
                <a:solidFill>
                  <a:srgbClr val="317E53"/>
                </a:solidFill>
                <a:latin typeface="Arial"/>
                <a:cs typeface="Arial"/>
              </a:rPr>
              <a:t> </a:t>
            </a:r>
            <a:r>
              <a:rPr sz="700" spc="147" dirty="0">
                <a:solidFill>
                  <a:srgbClr val="317E53"/>
                </a:solidFill>
                <a:latin typeface="Arial"/>
                <a:cs typeface="Arial"/>
              </a:rPr>
              <a:t>©</a:t>
            </a:r>
            <a:r>
              <a:rPr sz="700" spc="83" dirty="0">
                <a:solidFill>
                  <a:srgbClr val="317E53"/>
                </a:solidFill>
                <a:latin typeface="Arial"/>
                <a:cs typeface="Arial"/>
              </a:rPr>
              <a:t>  </a:t>
            </a:r>
            <a:r>
              <a:rPr sz="800" dirty="0">
                <a:solidFill>
                  <a:srgbClr val="317E53"/>
                </a:solidFill>
                <a:latin typeface="Arial"/>
                <a:cs typeface="Arial"/>
              </a:rPr>
              <a:t>Rzegoczan,</a:t>
            </a:r>
            <a:r>
              <a:rPr sz="800" spc="60" dirty="0">
                <a:solidFill>
                  <a:srgbClr val="317E53"/>
                </a:solidFill>
                <a:latin typeface="Arial"/>
                <a:cs typeface="Arial"/>
              </a:rPr>
              <a:t> </a:t>
            </a:r>
            <a:r>
              <a:rPr sz="800" dirty="0">
                <a:solidFill>
                  <a:srgbClr val="317E53"/>
                </a:solidFill>
                <a:latin typeface="Arial"/>
                <a:cs typeface="Arial"/>
              </a:rPr>
              <a:t>mars</a:t>
            </a:r>
            <a:r>
              <a:rPr sz="800" spc="57" dirty="0">
                <a:solidFill>
                  <a:srgbClr val="317E53"/>
                </a:solidFill>
                <a:latin typeface="Arial"/>
                <a:cs typeface="Arial"/>
              </a:rPr>
              <a:t> </a:t>
            </a:r>
            <a:r>
              <a:rPr sz="800" spc="50" dirty="0">
                <a:solidFill>
                  <a:srgbClr val="317E53"/>
                </a:solidFill>
                <a:latin typeface="Arial"/>
                <a:cs typeface="Arial"/>
              </a:rPr>
              <a:t>2023</a:t>
            </a:r>
            <a:endParaRPr sz="800">
              <a:latin typeface="Arial"/>
              <a:cs typeface="Arial"/>
            </a:endParaRPr>
          </a:p>
        </p:txBody>
      </p:sp>
      <p:grpSp>
        <p:nvGrpSpPr>
          <p:cNvPr id="19" name="object 19"/>
          <p:cNvGrpSpPr/>
          <p:nvPr/>
        </p:nvGrpSpPr>
        <p:grpSpPr>
          <a:xfrm>
            <a:off x="4705157" y="2273415"/>
            <a:ext cx="3001010" cy="3908213"/>
            <a:chOff x="7057735" y="3410122"/>
            <a:chExt cx="4501515" cy="5862320"/>
          </a:xfrm>
        </p:grpSpPr>
        <p:pic>
          <p:nvPicPr>
            <p:cNvPr id="20" name="object 20"/>
            <p:cNvPicPr/>
            <p:nvPr/>
          </p:nvPicPr>
          <p:blipFill>
            <a:blip r:embed="rId6" cstate="print"/>
            <a:stretch>
              <a:fillRect/>
            </a:stretch>
          </p:blipFill>
          <p:spPr>
            <a:xfrm>
              <a:off x="7147961" y="3500348"/>
              <a:ext cx="4320996" cy="5681592"/>
            </a:xfrm>
            <a:prstGeom prst="rect">
              <a:avLst/>
            </a:prstGeom>
          </p:spPr>
        </p:pic>
        <p:sp>
          <p:nvSpPr>
            <p:cNvPr id="21" name="object 21"/>
            <p:cNvSpPr/>
            <p:nvPr/>
          </p:nvSpPr>
          <p:spPr>
            <a:xfrm>
              <a:off x="7133935" y="3486322"/>
              <a:ext cx="4349115" cy="5709920"/>
            </a:xfrm>
            <a:custGeom>
              <a:avLst/>
              <a:gdLst/>
              <a:ahLst/>
              <a:cxnLst/>
              <a:rect l="l" t="t" r="r" b="b"/>
              <a:pathLst>
                <a:path w="4349115" h="5709920">
                  <a:moveTo>
                    <a:pt x="0" y="0"/>
                  </a:moveTo>
                  <a:lnTo>
                    <a:pt x="0" y="5709544"/>
                  </a:lnTo>
                  <a:lnTo>
                    <a:pt x="4348998" y="5709544"/>
                  </a:lnTo>
                  <a:lnTo>
                    <a:pt x="4348998" y="0"/>
                  </a:lnTo>
                  <a:lnTo>
                    <a:pt x="0" y="0"/>
                  </a:lnTo>
                </a:path>
              </a:pathLst>
            </a:custGeom>
            <a:ln w="152399">
              <a:solidFill>
                <a:srgbClr val="FD873F"/>
              </a:solidFill>
            </a:ln>
          </p:spPr>
          <p:txBody>
            <a:bodyPr wrap="square" lIns="0" tIns="0" rIns="0" bIns="0" rtlCol="0"/>
            <a:lstStyle/>
            <a:p>
              <a:endParaRPr sz="1200"/>
            </a:p>
          </p:txBody>
        </p:sp>
      </p:grpSp>
      <p:sp>
        <p:nvSpPr>
          <p:cNvPr id="22" name="object 22"/>
          <p:cNvSpPr txBox="1"/>
          <p:nvPr/>
        </p:nvSpPr>
        <p:spPr>
          <a:xfrm>
            <a:off x="4782612" y="6171929"/>
            <a:ext cx="2778760" cy="151687"/>
          </a:xfrm>
          <a:prstGeom prst="rect">
            <a:avLst/>
          </a:prstGeom>
        </p:spPr>
        <p:txBody>
          <a:bodyPr vert="horz" wrap="square" lIns="0" tIns="8043" rIns="0" bIns="0" rtlCol="0">
            <a:spAutoFit/>
          </a:bodyPr>
          <a:lstStyle/>
          <a:p>
            <a:pPr marL="8467">
              <a:spcBef>
                <a:spcPts val="63"/>
              </a:spcBef>
            </a:pPr>
            <a:r>
              <a:rPr sz="900" spc="43" dirty="0">
                <a:solidFill>
                  <a:srgbClr val="317E53"/>
                </a:solidFill>
                <a:latin typeface="Arial"/>
                <a:cs typeface="Arial"/>
              </a:rPr>
              <a:t>Temple</a:t>
            </a:r>
            <a:r>
              <a:rPr sz="900" spc="20" dirty="0">
                <a:solidFill>
                  <a:srgbClr val="317E53"/>
                </a:solidFill>
                <a:latin typeface="Arial"/>
                <a:cs typeface="Arial"/>
              </a:rPr>
              <a:t> </a:t>
            </a:r>
            <a:r>
              <a:rPr sz="900" spc="50" dirty="0">
                <a:solidFill>
                  <a:srgbClr val="317E53"/>
                </a:solidFill>
                <a:latin typeface="Arial"/>
                <a:cs typeface="Arial"/>
              </a:rPr>
              <a:t>de</a:t>
            </a:r>
            <a:r>
              <a:rPr sz="900" spc="23" dirty="0">
                <a:solidFill>
                  <a:srgbClr val="317E53"/>
                </a:solidFill>
                <a:latin typeface="Arial"/>
                <a:cs typeface="Arial"/>
              </a:rPr>
              <a:t> </a:t>
            </a:r>
            <a:r>
              <a:rPr sz="900" spc="50" dirty="0">
                <a:solidFill>
                  <a:srgbClr val="317E53"/>
                </a:solidFill>
                <a:latin typeface="Arial"/>
                <a:cs typeface="Arial"/>
              </a:rPr>
              <a:t>Jamunamarathur</a:t>
            </a:r>
            <a:r>
              <a:rPr sz="900" spc="293" dirty="0">
                <a:solidFill>
                  <a:srgbClr val="317E53"/>
                </a:solidFill>
                <a:latin typeface="Arial"/>
                <a:cs typeface="Arial"/>
              </a:rPr>
              <a:t> </a:t>
            </a:r>
            <a:r>
              <a:rPr sz="800" spc="163" dirty="0">
                <a:solidFill>
                  <a:srgbClr val="317E53"/>
                </a:solidFill>
                <a:latin typeface="Arial"/>
                <a:cs typeface="Arial"/>
              </a:rPr>
              <a:t>©</a:t>
            </a:r>
            <a:r>
              <a:rPr sz="800" spc="317" dirty="0">
                <a:solidFill>
                  <a:srgbClr val="317E53"/>
                </a:solidFill>
                <a:latin typeface="Arial"/>
                <a:cs typeface="Arial"/>
              </a:rPr>
              <a:t> </a:t>
            </a:r>
            <a:r>
              <a:rPr sz="900" dirty="0">
                <a:solidFill>
                  <a:srgbClr val="317E53"/>
                </a:solidFill>
                <a:latin typeface="Arial"/>
                <a:cs typeface="Arial"/>
              </a:rPr>
              <a:t>Rigal</a:t>
            </a:r>
            <a:r>
              <a:rPr sz="933" dirty="0">
                <a:solidFill>
                  <a:srgbClr val="317E53"/>
                </a:solidFill>
                <a:latin typeface="Arial"/>
                <a:cs typeface="Arial"/>
              </a:rPr>
              <a:t>,</a:t>
            </a:r>
            <a:r>
              <a:rPr sz="933" spc="10" dirty="0">
                <a:solidFill>
                  <a:srgbClr val="317E53"/>
                </a:solidFill>
                <a:latin typeface="Arial"/>
                <a:cs typeface="Arial"/>
              </a:rPr>
              <a:t> </a:t>
            </a:r>
            <a:r>
              <a:rPr sz="900" spc="40" dirty="0">
                <a:solidFill>
                  <a:srgbClr val="317E53"/>
                </a:solidFill>
                <a:latin typeface="Arial"/>
                <a:cs typeface="Arial"/>
              </a:rPr>
              <a:t>mars</a:t>
            </a:r>
            <a:r>
              <a:rPr sz="900" spc="23" dirty="0">
                <a:solidFill>
                  <a:srgbClr val="317E53"/>
                </a:solidFill>
                <a:latin typeface="Arial"/>
                <a:cs typeface="Arial"/>
              </a:rPr>
              <a:t> </a:t>
            </a:r>
            <a:r>
              <a:rPr sz="900" spc="70" dirty="0">
                <a:solidFill>
                  <a:srgbClr val="317E53"/>
                </a:solidFill>
                <a:latin typeface="Arial"/>
                <a:cs typeface="Arial"/>
              </a:rPr>
              <a:t>2023</a:t>
            </a:r>
            <a:endParaRPr sz="900">
              <a:latin typeface="Arial"/>
              <a:cs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800" y="249101"/>
            <a:ext cx="7010400" cy="872341"/>
          </a:xfrm>
          <a:prstGeom prst="rect">
            <a:avLst/>
          </a:prstGeom>
        </p:spPr>
        <p:txBody>
          <a:bodyPr vert="horz" wrap="square" lIns="0" tIns="61391" rIns="0" bIns="0" rtlCol="0" anchor="ctr">
            <a:spAutoFit/>
          </a:bodyPr>
          <a:lstStyle/>
          <a:p>
            <a:pPr marL="141400">
              <a:lnSpc>
                <a:spcPct val="100000"/>
              </a:lnSpc>
              <a:spcBef>
                <a:spcPts val="87"/>
              </a:spcBef>
            </a:pPr>
            <a:r>
              <a:rPr sz="2633" dirty="0"/>
              <a:t>La</a:t>
            </a:r>
            <a:r>
              <a:rPr sz="2633" spc="-10" dirty="0"/>
              <a:t> </a:t>
            </a:r>
            <a:r>
              <a:rPr sz="2633" spc="140" dirty="0"/>
              <a:t>domination</a:t>
            </a:r>
            <a:r>
              <a:rPr sz="2633" spc="-7" dirty="0"/>
              <a:t> </a:t>
            </a:r>
            <a:r>
              <a:rPr sz="2633" spc="123" dirty="0"/>
              <a:t>de</a:t>
            </a:r>
            <a:r>
              <a:rPr sz="2633" spc="-10" dirty="0"/>
              <a:t> </a:t>
            </a:r>
            <a:r>
              <a:rPr sz="2633" spc="83" dirty="0"/>
              <a:t>la</a:t>
            </a:r>
            <a:r>
              <a:rPr sz="2633" spc="-7" dirty="0"/>
              <a:t> </a:t>
            </a:r>
            <a:r>
              <a:rPr sz="2633" spc="127" dirty="0"/>
              <a:t>culture</a:t>
            </a:r>
            <a:r>
              <a:rPr sz="2633" spc="-10" dirty="0"/>
              <a:t> </a:t>
            </a:r>
            <a:r>
              <a:rPr sz="2633" spc="130" dirty="0"/>
              <a:t>sp</a:t>
            </a:r>
            <a:r>
              <a:rPr sz="2333" spc="130" dirty="0"/>
              <a:t>é</a:t>
            </a:r>
            <a:r>
              <a:rPr sz="2633" spc="130" dirty="0"/>
              <a:t>cifique</a:t>
            </a:r>
            <a:r>
              <a:rPr sz="2633" spc="-7" dirty="0"/>
              <a:t> </a:t>
            </a:r>
            <a:r>
              <a:rPr sz="2633" spc="160" dirty="0"/>
              <a:t>du</a:t>
            </a:r>
            <a:r>
              <a:rPr sz="2633" spc="-7" dirty="0"/>
              <a:t> </a:t>
            </a:r>
            <a:r>
              <a:rPr sz="2633" spc="153" dirty="0"/>
              <a:t>petit</a:t>
            </a:r>
            <a:r>
              <a:rPr sz="2633" spc="-10" dirty="0"/>
              <a:t> </a:t>
            </a:r>
            <a:r>
              <a:rPr sz="2633" spc="140" dirty="0"/>
              <a:t>mil</a:t>
            </a:r>
            <a:r>
              <a:rPr sz="2633" spc="-7" dirty="0"/>
              <a:t> </a:t>
            </a:r>
            <a:r>
              <a:rPr sz="2633" spc="93" dirty="0"/>
              <a:t>dans</a:t>
            </a:r>
            <a:r>
              <a:rPr sz="2633" spc="-10" dirty="0"/>
              <a:t> </a:t>
            </a:r>
            <a:r>
              <a:rPr sz="2633" spc="67" dirty="0"/>
              <a:t>les</a:t>
            </a:r>
            <a:r>
              <a:rPr sz="2633" spc="-7" dirty="0"/>
              <a:t> </a:t>
            </a:r>
            <a:r>
              <a:rPr sz="2633" spc="120" dirty="0"/>
              <a:t>Jawadhu</a:t>
            </a:r>
            <a:r>
              <a:rPr sz="2633" spc="-7" dirty="0"/>
              <a:t> </a:t>
            </a:r>
            <a:r>
              <a:rPr sz="2633" spc="87" dirty="0"/>
              <a:t>Hills</a:t>
            </a:r>
            <a:endParaRPr sz="2633"/>
          </a:p>
        </p:txBody>
      </p:sp>
      <p:sp>
        <p:nvSpPr>
          <p:cNvPr id="3" name="object 3"/>
          <p:cNvSpPr txBox="1"/>
          <p:nvPr/>
        </p:nvSpPr>
        <p:spPr>
          <a:xfrm>
            <a:off x="4562947" y="6484593"/>
            <a:ext cx="3066203" cy="156518"/>
          </a:xfrm>
          <a:prstGeom prst="rect">
            <a:avLst/>
          </a:prstGeom>
        </p:spPr>
        <p:txBody>
          <a:bodyPr vert="horz" wrap="square" lIns="0" tIns="7620" rIns="0" bIns="0" rtlCol="0">
            <a:spAutoFit/>
          </a:bodyPr>
          <a:lstStyle/>
          <a:p>
            <a:pPr marL="8467">
              <a:spcBef>
                <a:spcPts val="60"/>
              </a:spcBef>
            </a:pPr>
            <a:r>
              <a:rPr sz="933" spc="50" dirty="0">
                <a:solidFill>
                  <a:srgbClr val="317E53"/>
                </a:solidFill>
                <a:latin typeface="Arial"/>
                <a:cs typeface="Arial"/>
              </a:rPr>
              <a:t>Petit</a:t>
            </a:r>
            <a:r>
              <a:rPr sz="933" spc="57" dirty="0">
                <a:solidFill>
                  <a:srgbClr val="317E53"/>
                </a:solidFill>
                <a:latin typeface="Arial"/>
                <a:cs typeface="Arial"/>
              </a:rPr>
              <a:t> </a:t>
            </a:r>
            <a:r>
              <a:rPr sz="933" spc="53" dirty="0">
                <a:solidFill>
                  <a:srgbClr val="317E53"/>
                </a:solidFill>
                <a:latin typeface="Arial"/>
                <a:cs typeface="Arial"/>
              </a:rPr>
              <a:t>mil</a:t>
            </a:r>
            <a:r>
              <a:rPr sz="933" spc="60" dirty="0">
                <a:solidFill>
                  <a:srgbClr val="317E53"/>
                </a:solidFill>
                <a:latin typeface="Arial"/>
                <a:cs typeface="Arial"/>
              </a:rPr>
              <a:t> </a:t>
            </a:r>
            <a:r>
              <a:rPr sz="967" spc="43" dirty="0">
                <a:solidFill>
                  <a:srgbClr val="317E53"/>
                </a:solidFill>
                <a:latin typeface="Arial"/>
                <a:cs typeface="Arial"/>
              </a:rPr>
              <a:t>(</a:t>
            </a:r>
            <a:r>
              <a:rPr sz="933" spc="43" dirty="0">
                <a:solidFill>
                  <a:srgbClr val="317E53"/>
                </a:solidFill>
                <a:latin typeface="Arial"/>
                <a:cs typeface="Arial"/>
              </a:rPr>
              <a:t>Jawadhu</a:t>
            </a:r>
            <a:r>
              <a:rPr sz="933" spc="60" dirty="0">
                <a:solidFill>
                  <a:srgbClr val="317E53"/>
                </a:solidFill>
                <a:latin typeface="Arial"/>
                <a:cs typeface="Arial"/>
              </a:rPr>
              <a:t> </a:t>
            </a:r>
            <a:r>
              <a:rPr sz="933" dirty="0">
                <a:solidFill>
                  <a:srgbClr val="317E53"/>
                </a:solidFill>
                <a:latin typeface="Arial"/>
                <a:cs typeface="Arial"/>
              </a:rPr>
              <a:t>Hills</a:t>
            </a:r>
            <a:r>
              <a:rPr sz="967" dirty="0">
                <a:solidFill>
                  <a:srgbClr val="317E53"/>
                </a:solidFill>
                <a:latin typeface="Arial"/>
                <a:cs typeface="Arial"/>
              </a:rPr>
              <a:t>)</a:t>
            </a:r>
            <a:r>
              <a:rPr sz="967" spc="53" dirty="0">
                <a:solidFill>
                  <a:srgbClr val="317E53"/>
                </a:solidFill>
                <a:latin typeface="Arial"/>
                <a:cs typeface="Arial"/>
              </a:rPr>
              <a:t> </a:t>
            </a:r>
            <a:r>
              <a:rPr sz="833" spc="169" dirty="0">
                <a:solidFill>
                  <a:srgbClr val="317E53"/>
                </a:solidFill>
                <a:latin typeface="Arial"/>
                <a:cs typeface="Arial"/>
              </a:rPr>
              <a:t>©</a:t>
            </a:r>
            <a:r>
              <a:rPr sz="833" spc="87" dirty="0">
                <a:solidFill>
                  <a:srgbClr val="317E53"/>
                </a:solidFill>
                <a:latin typeface="Arial"/>
                <a:cs typeface="Arial"/>
              </a:rPr>
              <a:t>  </a:t>
            </a:r>
            <a:r>
              <a:rPr sz="933" dirty="0">
                <a:solidFill>
                  <a:srgbClr val="317E53"/>
                </a:solidFill>
                <a:latin typeface="Arial"/>
                <a:cs typeface="Arial"/>
              </a:rPr>
              <a:t>Sajaloli</a:t>
            </a:r>
            <a:r>
              <a:rPr sz="967" dirty="0">
                <a:solidFill>
                  <a:srgbClr val="317E53"/>
                </a:solidFill>
                <a:latin typeface="Arial"/>
                <a:cs typeface="Arial"/>
              </a:rPr>
              <a:t>,</a:t>
            </a:r>
            <a:r>
              <a:rPr sz="967" spc="57" dirty="0">
                <a:solidFill>
                  <a:srgbClr val="317E53"/>
                </a:solidFill>
                <a:latin typeface="Arial"/>
                <a:cs typeface="Arial"/>
              </a:rPr>
              <a:t> </a:t>
            </a:r>
            <a:r>
              <a:rPr sz="933" spc="50" dirty="0">
                <a:solidFill>
                  <a:srgbClr val="317E53"/>
                </a:solidFill>
                <a:latin typeface="Arial"/>
                <a:cs typeface="Arial"/>
              </a:rPr>
              <a:t>septembre</a:t>
            </a:r>
            <a:r>
              <a:rPr sz="933" spc="60" dirty="0">
                <a:solidFill>
                  <a:srgbClr val="317E53"/>
                </a:solidFill>
                <a:latin typeface="Arial"/>
                <a:cs typeface="Arial"/>
              </a:rPr>
              <a:t> </a:t>
            </a:r>
            <a:r>
              <a:rPr sz="933" spc="73" dirty="0">
                <a:solidFill>
                  <a:srgbClr val="317E53"/>
                </a:solidFill>
                <a:latin typeface="Arial"/>
                <a:cs typeface="Arial"/>
              </a:rPr>
              <a:t>2022</a:t>
            </a:r>
            <a:endParaRPr sz="933">
              <a:latin typeface="Arial"/>
              <a:cs typeface="Arial"/>
            </a:endParaRPr>
          </a:p>
        </p:txBody>
      </p:sp>
      <p:sp>
        <p:nvSpPr>
          <p:cNvPr id="4" name="object 4"/>
          <p:cNvSpPr/>
          <p:nvPr/>
        </p:nvSpPr>
        <p:spPr>
          <a:xfrm>
            <a:off x="9317436" y="4290860"/>
            <a:ext cx="1165013" cy="1134533"/>
          </a:xfrm>
          <a:custGeom>
            <a:avLst/>
            <a:gdLst/>
            <a:ahLst/>
            <a:cxnLst/>
            <a:rect l="l" t="t" r="r" b="b"/>
            <a:pathLst>
              <a:path w="1747519" h="1701800">
                <a:moveTo>
                  <a:pt x="873452" y="1701693"/>
                </a:moveTo>
                <a:lnTo>
                  <a:pt x="823888" y="1700346"/>
                </a:lnTo>
                <a:lnTo>
                  <a:pt x="775048" y="1696353"/>
                </a:lnTo>
                <a:lnTo>
                  <a:pt x="727008" y="1689786"/>
                </a:lnTo>
                <a:lnTo>
                  <a:pt x="679840" y="1680717"/>
                </a:lnTo>
                <a:lnTo>
                  <a:pt x="633619" y="1669217"/>
                </a:lnTo>
                <a:lnTo>
                  <a:pt x="588419" y="1655359"/>
                </a:lnTo>
                <a:lnTo>
                  <a:pt x="544312" y="1639214"/>
                </a:lnTo>
                <a:lnTo>
                  <a:pt x="501373" y="1620854"/>
                </a:lnTo>
                <a:lnTo>
                  <a:pt x="459676" y="1600351"/>
                </a:lnTo>
                <a:lnTo>
                  <a:pt x="419294" y="1577777"/>
                </a:lnTo>
                <a:lnTo>
                  <a:pt x="380301" y="1553203"/>
                </a:lnTo>
                <a:lnTo>
                  <a:pt x="342770" y="1526701"/>
                </a:lnTo>
                <a:lnTo>
                  <a:pt x="306776" y="1498344"/>
                </a:lnTo>
                <a:lnTo>
                  <a:pt x="272393" y="1468203"/>
                </a:lnTo>
                <a:lnTo>
                  <a:pt x="239693" y="1436349"/>
                </a:lnTo>
                <a:lnTo>
                  <a:pt x="208751" y="1402855"/>
                </a:lnTo>
                <a:lnTo>
                  <a:pt x="179640" y="1367793"/>
                </a:lnTo>
                <a:lnTo>
                  <a:pt x="152435" y="1331234"/>
                </a:lnTo>
                <a:lnTo>
                  <a:pt x="127208" y="1293250"/>
                </a:lnTo>
                <a:lnTo>
                  <a:pt x="104034" y="1253913"/>
                </a:lnTo>
                <a:lnTo>
                  <a:pt x="82986" y="1213295"/>
                </a:lnTo>
                <a:lnTo>
                  <a:pt x="64138" y="1171468"/>
                </a:lnTo>
                <a:lnTo>
                  <a:pt x="47564" y="1128503"/>
                </a:lnTo>
                <a:lnTo>
                  <a:pt x="33338" y="1084472"/>
                </a:lnTo>
                <a:lnTo>
                  <a:pt x="21533" y="1039447"/>
                </a:lnTo>
                <a:lnTo>
                  <a:pt x="12222" y="993500"/>
                </a:lnTo>
                <a:lnTo>
                  <a:pt x="5481" y="946703"/>
                </a:lnTo>
                <a:lnTo>
                  <a:pt x="1382" y="899128"/>
                </a:lnTo>
                <a:lnTo>
                  <a:pt x="0" y="850846"/>
                </a:lnTo>
                <a:lnTo>
                  <a:pt x="1382" y="802564"/>
                </a:lnTo>
                <a:lnTo>
                  <a:pt x="5481" y="754989"/>
                </a:lnTo>
                <a:lnTo>
                  <a:pt x="12222" y="708192"/>
                </a:lnTo>
                <a:lnTo>
                  <a:pt x="21533" y="662245"/>
                </a:lnTo>
                <a:lnTo>
                  <a:pt x="33338" y="617220"/>
                </a:lnTo>
                <a:lnTo>
                  <a:pt x="47564" y="573190"/>
                </a:lnTo>
                <a:lnTo>
                  <a:pt x="64138" y="530225"/>
                </a:lnTo>
                <a:lnTo>
                  <a:pt x="82986" y="488397"/>
                </a:lnTo>
                <a:lnTo>
                  <a:pt x="104034" y="447779"/>
                </a:lnTo>
                <a:lnTo>
                  <a:pt x="127208" y="408442"/>
                </a:lnTo>
                <a:lnTo>
                  <a:pt x="152435" y="370458"/>
                </a:lnTo>
                <a:lnTo>
                  <a:pt x="179640" y="333899"/>
                </a:lnTo>
                <a:lnTo>
                  <a:pt x="208751" y="298837"/>
                </a:lnTo>
                <a:lnTo>
                  <a:pt x="239693" y="265343"/>
                </a:lnTo>
                <a:lnTo>
                  <a:pt x="272393" y="233490"/>
                </a:lnTo>
                <a:lnTo>
                  <a:pt x="306776" y="203348"/>
                </a:lnTo>
                <a:lnTo>
                  <a:pt x="342770" y="174991"/>
                </a:lnTo>
                <a:lnTo>
                  <a:pt x="380301" y="148489"/>
                </a:lnTo>
                <a:lnTo>
                  <a:pt x="419294" y="123916"/>
                </a:lnTo>
                <a:lnTo>
                  <a:pt x="459676" y="101341"/>
                </a:lnTo>
                <a:lnTo>
                  <a:pt x="501373" y="80838"/>
                </a:lnTo>
                <a:lnTo>
                  <a:pt x="544312" y="62478"/>
                </a:lnTo>
                <a:lnTo>
                  <a:pt x="588419" y="46333"/>
                </a:lnTo>
                <a:lnTo>
                  <a:pt x="633619" y="32475"/>
                </a:lnTo>
                <a:lnTo>
                  <a:pt x="679840" y="20975"/>
                </a:lnTo>
                <a:lnTo>
                  <a:pt x="727008" y="11906"/>
                </a:lnTo>
                <a:lnTo>
                  <a:pt x="775048" y="5339"/>
                </a:lnTo>
                <a:lnTo>
                  <a:pt x="823888" y="1346"/>
                </a:lnTo>
                <a:lnTo>
                  <a:pt x="873452" y="0"/>
                </a:lnTo>
                <a:lnTo>
                  <a:pt x="923017" y="1346"/>
                </a:lnTo>
                <a:lnTo>
                  <a:pt x="971856" y="5339"/>
                </a:lnTo>
                <a:lnTo>
                  <a:pt x="1019897" y="11906"/>
                </a:lnTo>
                <a:lnTo>
                  <a:pt x="1067064" y="20975"/>
                </a:lnTo>
                <a:lnTo>
                  <a:pt x="1113285" y="32475"/>
                </a:lnTo>
                <a:lnTo>
                  <a:pt x="1158485" y="46333"/>
                </a:lnTo>
                <a:lnTo>
                  <a:pt x="1202592" y="62478"/>
                </a:lnTo>
                <a:lnTo>
                  <a:pt x="1245531" y="80838"/>
                </a:lnTo>
                <a:lnTo>
                  <a:pt x="1287228" y="101341"/>
                </a:lnTo>
                <a:lnTo>
                  <a:pt x="1327610" y="123916"/>
                </a:lnTo>
                <a:lnTo>
                  <a:pt x="1366603" y="148489"/>
                </a:lnTo>
                <a:lnTo>
                  <a:pt x="1404133" y="174991"/>
                </a:lnTo>
                <a:lnTo>
                  <a:pt x="1440127" y="203348"/>
                </a:lnTo>
                <a:lnTo>
                  <a:pt x="1474511" y="233490"/>
                </a:lnTo>
                <a:lnTo>
                  <a:pt x="1507210" y="265343"/>
                </a:lnTo>
                <a:lnTo>
                  <a:pt x="1538153" y="298837"/>
                </a:lnTo>
                <a:lnTo>
                  <a:pt x="1567263" y="333899"/>
                </a:lnTo>
                <a:lnTo>
                  <a:pt x="1594469" y="370458"/>
                </a:lnTo>
                <a:lnTo>
                  <a:pt x="1619696" y="408442"/>
                </a:lnTo>
                <a:lnTo>
                  <a:pt x="1642870" y="447779"/>
                </a:lnTo>
                <a:lnTo>
                  <a:pt x="1663918" y="488397"/>
                </a:lnTo>
                <a:lnTo>
                  <a:pt x="1682765" y="530225"/>
                </a:lnTo>
                <a:lnTo>
                  <a:pt x="1699339" y="573190"/>
                </a:lnTo>
                <a:lnTo>
                  <a:pt x="1713566" y="617220"/>
                </a:lnTo>
                <a:lnTo>
                  <a:pt x="1725371" y="662245"/>
                </a:lnTo>
                <a:lnTo>
                  <a:pt x="1734681" y="708192"/>
                </a:lnTo>
                <a:lnTo>
                  <a:pt x="1741422" y="754989"/>
                </a:lnTo>
                <a:lnTo>
                  <a:pt x="1745521" y="802564"/>
                </a:lnTo>
                <a:lnTo>
                  <a:pt x="1746904" y="850846"/>
                </a:lnTo>
                <a:lnTo>
                  <a:pt x="1745521" y="899128"/>
                </a:lnTo>
                <a:lnTo>
                  <a:pt x="1741422" y="946703"/>
                </a:lnTo>
                <a:lnTo>
                  <a:pt x="1734681" y="993500"/>
                </a:lnTo>
                <a:lnTo>
                  <a:pt x="1725371" y="1039447"/>
                </a:lnTo>
                <a:lnTo>
                  <a:pt x="1713566" y="1084472"/>
                </a:lnTo>
                <a:lnTo>
                  <a:pt x="1699339" y="1128503"/>
                </a:lnTo>
                <a:lnTo>
                  <a:pt x="1682765" y="1171468"/>
                </a:lnTo>
                <a:lnTo>
                  <a:pt x="1663918" y="1213295"/>
                </a:lnTo>
                <a:lnTo>
                  <a:pt x="1642870" y="1253913"/>
                </a:lnTo>
                <a:lnTo>
                  <a:pt x="1619696" y="1293250"/>
                </a:lnTo>
                <a:lnTo>
                  <a:pt x="1594469" y="1331234"/>
                </a:lnTo>
                <a:lnTo>
                  <a:pt x="1567263" y="1367793"/>
                </a:lnTo>
                <a:lnTo>
                  <a:pt x="1538153" y="1402855"/>
                </a:lnTo>
                <a:lnTo>
                  <a:pt x="1507210" y="1436349"/>
                </a:lnTo>
                <a:lnTo>
                  <a:pt x="1474511" y="1468203"/>
                </a:lnTo>
                <a:lnTo>
                  <a:pt x="1440127" y="1498344"/>
                </a:lnTo>
                <a:lnTo>
                  <a:pt x="1404133" y="1526701"/>
                </a:lnTo>
                <a:lnTo>
                  <a:pt x="1366603" y="1553203"/>
                </a:lnTo>
                <a:lnTo>
                  <a:pt x="1327610" y="1577777"/>
                </a:lnTo>
                <a:lnTo>
                  <a:pt x="1287228" y="1600351"/>
                </a:lnTo>
                <a:lnTo>
                  <a:pt x="1245531" y="1620854"/>
                </a:lnTo>
                <a:lnTo>
                  <a:pt x="1202592" y="1639214"/>
                </a:lnTo>
                <a:lnTo>
                  <a:pt x="1158485" y="1655359"/>
                </a:lnTo>
                <a:lnTo>
                  <a:pt x="1113285" y="1669217"/>
                </a:lnTo>
                <a:lnTo>
                  <a:pt x="1067064" y="1680717"/>
                </a:lnTo>
                <a:lnTo>
                  <a:pt x="1019897" y="1689786"/>
                </a:lnTo>
                <a:lnTo>
                  <a:pt x="971856" y="1696353"/>
                </a:lnTo>
                <a:lnTo>
                  <a:pt x="923017" y="1700346"/>
                </a:lnTo>
                <a:lnTo>
                  <a:pt x="873452" y="1701693"/>
                </a:lnTo>
                <a:close/>
              </a:path>
            </a:pathLst>
          </a:custGeom>
          <a:solidFill>
            <a:srgbClr val="317E53"/>
          </a:solidFill>
        </p:spPr>
        <p:txBody>
          <a:bodyPr wrap="square" lIns="0" tIns="0" rIns="0" bIns="0" rtlCol="0"/>
          <a:lstStyle/>
          <a:p>
            <a:endParaRPr sz="1200"/>
          </a:p>
        </p:txBody>
      </p:sp>
      <p:sp>
        <p:nvSpPr>
          <p:cNvPr id="5" name="object 5"/>
          <p:cNvSpPr/>
          <p:nvPr/>
        </p:nvSpPr>
        <p:spPr>
          <a:xfrm>
            <a:off x="9317436" y="1522516"/>
            <a:ext cx="1165013" cy="1134533"/>
          </a:xfrm>
          <a:custGeom>
            <a:avLst/>
            <a:gdLst/>
            <a:ahLst/>
            <a:cxnLst/>
            <a:rect l="l" t="t" r="r" b="b"/>
            <a:pathLst>
              <a:path w="1747519" h="1701800">
                <a:moveTo>
                  <a:pt x="873452" y="1701693"/>
                </a:moveTo>
                <a:lnTo>
                  <a:pt x="823888" y="1700346"/>
                </a:lnTo>
                <a:lnTo>
                  <a:pt x="775048" y="1696353"/>
                </a:lnTo>
                <a:lnTo>
                  <a:pt x="727008" y="1689786"/>
                </a:lnTo>
                <a:lnTo>
                  <a:pt x="679840" y="1680717"/>
                </a:lnTo>
                <a:lnTo>
                  <a:pt x="633619" y="1669217"/>
                </a:lnTo>
                <a:lnTo>
                  <a:pt x="588419" y="1655359"/>
                </a:lnTo>
                <a:lnTo>
                  <a:pt x="544312" y="1639214"/>
                </a:lnTo>
                <a:lnTo>
                  <a:pt x="501373" y="1620854"/>
                </a:lnTo>
                <a:lnTo>
                  <a:pt x="459676" y="1600351"/>
                </a:lnTo>
                <a:lnTo>
                  <a:pt x="419294" y="1577777"/>
                </a:lnTo>
                <a:lnTo>
                  <a:pt x="380301" y="1553203"/>
                </a:lnTo>
                <a:lnTo>
                  <a:pt x="342770" y="1526701"/>
                </a:lnTo>
                <a:lnTo>
                  <a:pt x="306776" y="1498344"/>
                </a:lnTo>
                <a:lnTo>
                  <a:pt x="272393" y="1468203"/>
                </a:lnTo>
                <a:lnTo>
                  <a:pt x="239693" y="1436349"/>
                </a:lnTo>
                <a:lnTo>
                  <a:pt x="208751" y="1402855"/>
                </a:lnTo>
                <a:lnTo>
                  <a:pt x="179640" y="1367793"/>
                </a:lnTo>
                <a:lnTo>
                  <a:pt x="152435" y="1331234"/>
                </a:lnTo>
                <a:lnTo>
                  <a:pt x="127208" y="1293250"/>
                </a:lnTo>
                <a:lnTo>
                  <a:pt x="104034" y="1253913"/>
                </a:lnTo>
                <a:lnTo>
                  <a:pt x="82986" y="1213295"/>
                </a:lnTo>
                <a:lnTo>
                  <a:pt x="64138" y="1171468"/>
                </a:lnTo>
                <a:lnTo>
                  <a:pt x="47564" y="1128502"/>
                </a:lnTo>
                <a:lnTo>
                  <a:pt x="33338" y="1084472"/>
                </a:lnTo>
                <a:lnTo>
                  <a:pt x="21533" y="1039447"/>
                </a:lnTo>
                <a:lnTo>
                  <a:pt x="12222" y="993500"/>
                </a:lnTo>
                <a:lnTo>
                  <a:pt x="5481" y="946703"/>
                </a:lnTo>
                <a:lnTo>
                  <a:pt x="1382" y="899128"/>
                </a:lnTo>
                <a:lnTo>
                  <a:pt x="0" y="850846"/>
                </a:lnTo>
                <a:lnTo>
                  <a:pt x="1382" y="802564"/>
                </a:lnTo>
                <a:lnTo>
                  <a:pt x="5481" y="754988"/>
                </a:lnTo>
                <a:lnTo>
                  <a:pt x="12222" y="708191"/>
                </a:lnTo>
                <a:lnTo>
                  <a:pt x="21533" y="662245"/>
                </a:lnTo>
                <a:lnTo>
                  <a:pt x="33338" y="617220"/>
                </a:lnTo>
                <a:lnTo>
                  <a:pt x="47564" y="573189"/>
                </a:lnTo>
                <a:lnTo>
                  <a:pt x="64138" y="530224"/>
                </a:lnTo>
                <a:lnTo>
                  <a:pt x="82986" y="488397"/>
                </a:lnTo>
                <a:lnTo>
                  <a:pt x="104034" y="447779"/>
                </a:lnTo>
                <a:lnTo>
                  <a:pt x="127208" y="408442"/>
                </a:lnTo>
                <a:lnTo>
                  <a:pt x="152435" y="370458"/>
                </a:lnTo>
                <a:lnTo>
                  <a:pt x="179640" y="333899"/>
                </a:lnTo>
                <a:lnTo>
                  <a:pt x="208751" y="298836"/>
                </a:lnTo>
                <a:lnTo>
                  <a:pt x="239693" y="265343"/>
                </a:lnTo>
                <a:lnTo>
                  <a:pt x="272393" y="233489"/>
                </a:lnTo>
                <a:lnTo>
                  <a:pt x="306776" y="203348"/>
                </a:lnTo>
                <a:lnTo>
                  <a:pt x="342770" y="174990"/>
                </a:lnTo>
                <a:lnTo>
                  <a:pt x="380301" y="148489"/>
                </a:lnTo>
                <a:lnTo>
                  <a:pt x="419294" y="123915"/>
                </a:lnTo>
                <a:lnTo>
                  <a:pt x="459676" y="101341"/>
                </a:lnTo>
                <a:lnTo>
                  <a:pt x="501373" y="80838"/>
                </a:lnTo>
                <a:lnTo>
                  <a:pt x="544312" y="62478"/>
                </a:lnTo>
                <a:lnTo>
                  <a:pt x="588419" y="46333"/>
                </a:lnTo>
                <a:lnTo>
                  <a:pt x="633619" y="32474"/>
                </a:lnTo>
                <a:lnTo>
                  <a:pt x="679840" y="20975"/>
                </a:lnTo>
                <a:lnTo>
                  <a:pt x="727008" y="11906"/>
                </a:lnTo>
                <a:lnTo>
                  <a:pt x="775048" y="5339"/>
                </a:lnTo>
                <a:lnTo>
                  <a:pt x="823888" y="1346"/>
                </a:lnTo>
                <a:lnTo>
                  <a:pt x="873468" y="0"/>
                </a:lnTo>
                <a:lnTo>
                  <a:pt x="923017" y="1346"/>
                </a:lnTo>
                <a:lnTo>
                  <a:pt x="971856" y="5339"/>
                </a:lnTo>
                <a:lnTo>
                  <a:pt x="1019897" y="11906"/>
                </a:lnTo>
                <a:lnTo>
                  <a:pt x="1067064" y="20975"/>
                </a:lnTo>
                <a:lnTo>
                  <a:pt x="1113285" y="32474"/>
                </a:lnTo>
                <a:lnTo>
                  <a:pt x="1158485" y="46333"/>
                </a:lnTo>
                <a:lnTo>
                  <a:pt x="1202592" y="62478"/>
                </a:lnTo>
                <a:lnTo>
                  <a:pt x="1245531" y="80838"/>
                </a:lnTo>
                <a:lnTo>
                  <a:pt x="1287228" y="101341"/>
                </a:lnTo>
                <a:lnTo>
                  <a:pt x="1327610" y="123915"/>
                </a:lnTo>
                <a:lnTo>
                  <a:pt x="1366603" y="148489"/>
                </a:lnTo>
                <a:lnTo>
                  <a:pt x="1404133" y="174990"/>
                </a:lnTo>
                <a:lnTo>
                  <a:pt x="1440127" y="203348"/>
                </a:lnTo>
                <a:lnTo>
                  <a:pt x="1474511" y="233489"/>
                </a:lnTo>
                <a:lnTo>
                  <a:pt x="1507210" y="265343"/>
                </a:lnTo>
                <a:lnTo>
                  <a:pt x="1538153" y="298836"/>
                </a:lnTo>
                <a:lnTo>
                  <a:pt x="1567263" y="333899"/>
                </a:lnTo>
                <a:lnTo>
                  <a:pt x="1594469" y="370458"/>
                </a:lnTo>
                <a:lnTo>
                  <a:pt x="1619696" y="408442"/>
                </a:lnTo>
                <a:lnTo>
                  <a:pt x="1642870" y="447779"/>
                </a:lnTo>
                <a:lnTo>
                  <a:pt x="1663918" y="488397"/>
                </a:lnTo>
                <a:lnTo>
                  <a:pt x="1682765" y="530224"/>
                </a:lnTo>
                <a:lnTo>
                  <a:pt x="1699339" y="573189"/>
                </a:lnTo>
                <a:lnTo>
                  <a:pt x="1713566" y="617220"/>
                </a:lnTo>
                <a:lnTo>
                  <a:pt x="1725371" y="662245"/>
                </a:lnTo>
                <a:lnTo>
                  <a:pt x="1734681" y="708191"/>
                </a:lnTo>
                <a:lnTo>
                  <a:pt x="1741422" y="754988"/>
                </a:lnTo>
                <a:lnTo>
                  <a:pt x="1745521" y="802564"/>
                </a:lnTo>
                <a:lnTo>
                  <a:pt x="1746904" y="850846"/>
                </a:lnTo>
                <a:lnTo>
                  <a:pt x="1745521" y="899128"/>
                </a:lnTo>
                <a:lnTo>
                  <a:pt x="1741422" y="946703"/>
                </a:lnTo>
                <a:lnTo>
                  <a:pt x="1734681" y="993500"/>
                </a:lnTo>
                <a:lnTo>
                  <a:pt x="1725371" y="1039447"/>
                </a:lnTo>
                <a:lnTo>
                  <a:pt x="1713566" y="1084472"/>
                </a:lnTo>
                <a:lnTo>
                  <a:pt x="1699339" y="1128502"/>
                </a:lnTo>
                <a:lnTo>
                  <a:pt x="1682765" y="1171468"/>
                </a:lnTo>
                <a:lnTo>
                  <a:pt x="1663918" y="1213295"/>
                </a:lnTo>
                <a:lnTo>
                  <a:pt x="1642870" y="1253913"/>
                </a:lnTo>
                <a:lnTo>
                  <a:pt x="1619696" y="1293250"/>
                </a:lnTo>
                <a:lnTo>
                  <a:pt x="1594469" y="1331234"/>
                </a:lnTo>
                <a:lnTo>
                  <a:pt x="1567263" y="1367793"/>
                </a:lnTo>
                <a:lnTo>
                  <a:pt x="1538153" y="1402855"/>
                </a:lnTo>
                <a:lnTo>
                  <a:pt x="1507210" y="1436349"/>
                </a:lnTo>
                <a:lnTo>
                  <a:pt x="1474511" y="1468203"/>
                </a:lnTo>
                <a:lnTo>
                  <a:pt x="1440127" y="1498344"/>
                </a:lnTo>
                <a:lnTo>
                  <a:pt x="1404133" y="1526701"/>
                </a:lnTo>
                <a:lnTo>
                  <a:pt x="1366603" y="1553203"/>
                </a:lnTo>
                <a:lnTo>
                  <a:pt x="1327610" y="1577777"/>
                </a:lnTo>
                <a:lnTo>
                  <a:pt x="1287228" y="1600351"/>
                </a:lnTo>
                <a:lnTo>
                  <a:pt x="1245531" y="1620854"/>
                </a:lnTo>
                <a:lnTo>
                  <a:pt x="1202592" y="1639214"/>
                </a:lnTo>
                <a:lnTo>
                  <a:pt x="1158485" y="1655359"/>
                </a:lnTo>
                <a:lnTo>
                  <a:pt x="1113285" y="1669217"/>
                </a:lnTo>
                <a:lnTo>
                  <a:pt x="1067064" y="1680717"/>
                </a:lnTo>
                <a:lnTo>
                  <a:pt x="1019897" y="1689786"/>
                </a:lnTo>
                <a:lnTo>
                  <a:pt x="971856" y="1696353"/>
                </a:lnTo>
                <a:lnTo>
                  <a:pt x="923017" y="1700346"/>
                </a:lnTo>
                <a:lnTo>
                  <a:pt x="873452" y="1701693"/>
                </a:lnTo>
                <a:close/>
              </a:path>
            </a:pathLst>
          </a:custGeom>
          <a:solidFill>
            <a:srgbClr val="317E53"/>
          </a:solidFill>
        </p:spPr>
        <p:txBody>
          <a:bodyPr wrap="square" lIns="0" tIns="0" rIns="0" bIns="0" rtlCol="0"/>
          <a:lstStyle/>
          <a:p>
            <a:endParaRPr sz="1200"/>
          </a:p>
        </p:txBody>
      </p:sp>
      <p:sp>
        <p:nvSpPr>
          <p:cNvPr id="6" name="object 6"/>
          <p:cNvSpPr txBox="1"/>
          <p:nvPr/>
        </p:nvSpPr>
        <p:spPr>
          <a:xfrm>
            <a:off x="9460376" y="1831549"/>
            <a:ext cx="878840" cy="500992"/>
          </a:xfrm>
          <a:prstGeom prst="rect">
            <a:avLst/>
          </a:prstGeom>
        </p:spPr>
        <p:txBody>
          <a:bodyPr vert="horz" wrap="square" lIns="0" tIns="8467" rIns="0" bIns="0" rtlCol="0">
            <a:spAutoFit/>
          </a:bodyPr>
          <a:lstStyle/>
          <a:p>
            <a:pPr marL="8467">
              <a:spcBef>
                <a:spcPts val="67"/>
              </a:spcBef>
            </a:pPr>
            <a:r>
              <a:rPr sz="3200" b="1" spc="90" dirty="0">
                <a:solidFill>
                  <a:srgbClr val="FFFFFF"/>
                </a:solidFill>
                <a:latin typeface="Arial"/>
                <a:cs typeface="Arial"/>
              </a:rPr>
              <a:t>65%</a:t>
            </a:r>
            <a:endParaRPr sz="3200">
              <a:latin typeface="Arial"/>
              <a:cs typeface="Arial"/>
            </a:endParaRPr>
          </a:p>
        </p:txBody>
      </p:sp>
      <p:sp>
        <p:nvSpPr>
          <p:cNvPr id="7" name="object 7"/>
          <p:cNvSpPr txBox="1"/>
          <p:nvPr/>
        </p:nvSpPr>
        <p:spPr>
          <a:xfrm>
            <a:off x="8244635" y="4599893"/>
            <a:ext cx="3310467" cy="1752810"/>
          </a:xfrm>
          <a:prstGeom prst="rect">
            <a:avLst/>
          </a:prstGeom>
        </p:spPr>
        <p:txBody>
          <a:bodyPr vert="horz" wrap="square" lIns="0" tIns="8467" rIns="0" bIns="0" rtlCol="0">
            <a:spAutoFit/>
          </a:bodyPr>
          <a:lstStyle/>
          <a:p>
            <a:pPr algn="ctr">
              <a:spcBef>
                <a:spcPts val="67"/>
              </a:spcBef>
            </a:pPr>
            <a:r>
              <a:rPr sz="3200" b="1" spc="90" dirty="0">
                <a:solidFill>
                  <a:srgbClr val="FFFFFF"/>
                </a:solidFill>
                <a:latin typeface="Arial"/>
                <a:cs typeface="Arial"/>
              </a:rPr>
              <a:t>93%</a:t>
            </a:r>
            <a:endParaRPr sz="3200">
              <a:latin typeface="Arial"/>
              <a:cs typeface="Arial"/>
            </a:endParaRPr>
          </a:p>
          <a:p>
            <a:pPr marR="55459" algn="ctr">
              <a:spcBef>
                <a:spcPts val="2907"/>
              </a:spcBef>
            </a:pPr>
            <a:r>
              <a:rPr sz="1767" spc="87" dirty="0">
                <a:solidFill>
                  <a:srgbClr val="317E53"/>
                </a:solidFill>
                <a:latin typeface="Arial"/>
                <a:cs typeface="Arial"/>
              </a:rPr>
              <a:t>part</a:t>
            </a:r>
            <a:r>
              <a:rPr sz="1767" spc="-10" dirty="0">
                <a:solidFill>
                  <a:srgbClr val="317E53"/>
                </a:solidFill>
                <a:latin typeface="Arial"/>
                <a:cs typeface="Arial"/>
              </a:rPr>
              <a:t> </a:t>
            </a:r>
            <a:r>
              <a:rPr sz="1767" spc="93" dirty="0">
                <a:solidFill>
                  <a:srgbClr val="317E53"/>
                </a:solidFill>
                <a:latin typeface="Arial"/>
                <a:cs typeface="Arial"/>
              </a:rPr>
              <a:t>du</a:t>
            </a:r>
            <a:r>
              <a:rPr sz="1767" spc="-10" dirty="0">
                <a:solidFill>
                  <a:srgbClr val="317E53"/>
                </a:solidFill>
                <a:latin typeface="Arial"/>
                <a:cs typeface="Arial"/>
              </a:rPr>
              <a:t> </a:t>
            </a:r>
            <a:r>
              <a:rPr sz="1767" spc="100" dirty="0">
                <a:solidFill>
                  <a:srgbClr val="317E53"/>
                </a:solidFill>
                <a:latin typeface="Arial"/>
                <a:cs typeface="Arial"/>
              </a:rPr>
              <a:t>petit</a:t>
            </a:r>
            <a:r>
              <a:rPr sz="1767" spc="-7" dirty="0">
                <a:solidFill>
                  <a:srgbClr val="317E53"/>
                </a:solidFill>
                <a:latin typeface="Arial"/>
                <a:cs typeface="Arial"/>
              </a:rPr>
              <a:t> </a:t>
            </a:r>
            <a:r>
              <a:rPr sz="1767" spc="73" dirty="0">
                <a:solidFill>
                  <a:srgbClr val="317E53"/>
                </a:solidFill>
                <a:latin typeface="Arial"/>
                <a:cs typeface="Arial"/>
              </a:rPr>
              <a:t>mil</a:t>
            </a:r>
            <a:endParaRPr sz="1767">
              <a:latin typeface="Arial"/>
              <a:cs typeface="Arial"/>
            </a:endParaRPr>
          </a:p>
          <a:p>
            <a:pPr marR="55459" algn="ctr">
              <a:spcBef>
                <a:spcPts val="480"/>
              </a:spcBef>
            </a:pPr>
            <a:r>
              <a:rPr sz="1767" spc="53" dirty="0">
                <a:solidFill>
                  <a:srgbClr val="317E53"/>
                </a:solidFill>
                <a:latin typeface="Arial"/>
                <a:cs typeface="Arial"/>
              </a:rPr>
              <a:t>dans</a:t>
            </a:r>
            <a:r>
              <a:rPr sz="1767" spc="-7" dirty="0">
                <a:solidFill>
                  <a:srgbClr val="317E53"/>
                </a:solidFill>
                <a:latin typeface="Arial"/>
                <a:cs typeface="Arial"/>
              </a:rPr>
              <a:t> </a:t>
            </a:r>
            <a:r>
              <a:rPr sz="1767" spc="40" dirty="0">
                <a:solidFill>
                  <a:srgbClr val="317E53"/>
                </a:solidFill>
                <a:latin typeface="Arial"/>
                <a:cs typeface="Arial"/>
              </a:rPr>
              <a:t>les</a:t>
            </a:r>
            <a:r>
              <a:rPr sz="1767" spc="-7" dirty="0">
                <a:solidFill>
                  <a:srgbClr val="317E53"/>
                </a:solidFill>
                <a:latin typeface="Arial"/>
                <a:cs typeface="Arial"/>
              </a:rPr>
              <a:t> </a:t>
            </a:r>
            <a:r>
              <a:rPr sz="1767" spc="67" dirty="0">
                <a:solidFill>
                  <a:srgbClr val="317E53"/>
                </a:solidFill>
                <a:latin typeface="Arial"/>
                <a:cs typeface="Arial"/>
              </a:rPr>
              <a:t>cultures</a:t>
            </a:r>
            <a:r>
              <a:rPr sz="1767" spc="-7" dirty="0">
                <a:solidFill>
                  <a:srgbClr val="317E53"/>
                </a:solidFill>
                <a:latin typeface="Arial"/>
                <a:cs typeface="Arial"/>
              </a:rPr>
              <a:t> </a:t>
            </a:r>
            <a:r>
              <a:rPr sz="1767" spc="76" dirty="0">
                <a:solidFill>
                  <a:srgbClr val="317E53"/>
                </a:solidFill>
                <a:latin typeface="Arial"/>
                <a:cs typeface="Arial"/>
              </a:rPr>
              <a:t>de</a:t>
            </a:r>
            <a:r>
              <a:rPr sz="1767" spc="-7" dirty="0">
                <a:solidFill>
                  <a:srgbClr val="317E53"/>
                </a:solidFill>
                <a:latin typeface="Arial"/>
                <a:cs typeface="Arial"/>
              </a:rPr>
              <a:t> </a:t>
            </a:r>
            <a:r>
              <a:rPr sz="1767" spc="67" dirty="0">
                <a:solidFill>
                  <a:srgbClr val="317E53"/>
                </a:solidFill>
                <a:latin typeface="Arial"/>
                <a:cs typeface="Arial"/>
              </a:rPr>
              <a:t>millets</a:t>
            </a:r>
            <a:endParaRPr sz="1767">
              <a:latin typeface="Arial"/>
              <a:cs typeface="Arial"/>
            </a:endParaRPr>
          </a:p>
          <a:p>
            <a:pPr algn="ctr">
              <a:spcBef>
                <a:spcPts val="1163"/>
              </a:spcBef>
            </a:pPr>
            <a:r>
              <a:rPr sz="733" i="1" spc="33" dirty="0">
                <a:solidFill>
                  <a:srgbClr val="245B3C"/>
                </a:solidFill>
                <a:latin typeface="Arial"/>
                <a:cs typeface="Arial"/>
              </a:rPr>
              <a:t>Department</a:t>
            </a:r>
            <a:r>
              <a:rPr sz="733" i="1" spc="103" dirty="0">
                <a:solidFill>
                  <a:srgbClr val="245B3C"/>
                </a:solidFill>
                <a:latin typeface="Arial"/>
                <a:cs typeface="Arial"/>
              </a:rPr>
              <a:t> </a:t>
            </a:r>
            <a:r>
              <a:rPr sz="733" i="1" spc="33" dirty="0">
                <a:solidFill>
                  <a:srgbClr val="245B3C"/>
                </a:solidFill>
                <a:latin typeface="Arial"/>
                <a:cs typeface="Arial"/>
              </a:rPr>
              <a:t>of</a:t>
            </a:r>
            <a:r>
              <a:rPr sz="733" i="1" spc="103" dirty="0">
                <a:solidFill>
                  <a:srgbClr val="245B3C"/>
                </a:solidFill>
                <a:latin typeface="Arial"/>
                <a:cs typeface="Arial"/>
              </a:rPr>
              <a:t> </a:t>
            </a:r>
            <a:r>
              <a:rPr sz="733" i="1" dirty="0">
                <a:solidFill>
                  <a:srgbClr val="245B3C"/>
                </a:solidFill>
                <a:latin typeface="Arial"/>
                <a:cs typeface="Arial"/>
              </a:rPr>
              <a:t>Economics</a:t>
            </a:r>
            <a:r>
              <a:rPr sz="733" i="1" spc="103" dirty="0">
                <a:solidFill>
                  <a:srgbClr val="245B3C"/>
                </a:solidFill>
                <a:latin typeface="Arial"/>
                <a:cs typeface="Arial"/>
              </a:rPr>
              <a:t> </a:t>
            </a:r>
            <a:r>
              <a:rPr sz="733" i="1" spc="43" dirty="0">
                <a:solidFill>
                  <a:srgbClr val="245B3C"/>
                </a:solidFill>
                <a:latin typeface="Arial"/>
                <a:cs typeface="Arial"/>
              </a:rPr>
              <a:t>and</a:t>
            </a:r>
            <a:r>
              <a:rPr sz="733" i="1" spc="103" dirty="0">
                <a:solidFill>
                  <a:srgbClr val="245B3C"/>
                </a:solidFill>
                <a:latin typeface="Arial"/>
                <a:cs typeface="Arial"/>
              </a:rPr>
              <a:t> </a:t>
            </a:r>
            <a:r>
              <a:rPr sz="733" i="1" dirty="0">
                <a:solidFill>
                  <a:srgbClr val="245B3C"/>
                </a:solidFill>
                <a:latin typeface="Arial"/>
                <a:cs typeface="Arial"/>
              </a:rPr>
              <a:t>Statistics</a:t>
            </a:r>
            <a:r>
              <a:rPr sz="767" i="1" dirty="0">
                <a:solidFill>
                  <a:srgbClr val="245B3C"/>
                </a:solidFill>
                <a:latin typeface="Arial"/>
                <a:cs typeface="Arial"/>
              </a:rPr>
              <a:t>,</a:t>
            </a:r>
            <a:r>
              <a:rPr sz="767" i="1" spc="97" dirty="0">
                <a:solidFill>
                  <a:srgbClr val="245B3C"/>
                </a:solidFill>
                <a:latin typeface="Arial"/>
                <a:cs typeface="Arial"/>
              </a:rPr>
              <a:t> </a:t>
            </a:r>
            <a:r>
              <a:rPr sz="733" i="1" dirty="0">
                <a:solidFill>
                  <a:srgbClr val="245B3C"/>
                </a:solidFill>
                <a:latin typeface="Arial"/>
                <a:cs typeface="Arial"/>
              </a:rPr>
              <a:t>Government</a:t>
            </a:r>
            <a:r>
              <a:rPr sz="733" i="1" spc="103" dirty="0">
                <a:solidFill>
                  <a:srgbClr val="245B3C"/>
                </a:solidFill>
                <a:latin typeface="Arial"/>
                <a:cs typeface="Arial"/>
              </a:rPr>
              <a:t> </a:t>
            </a:r>
            <a:r>
              <a:rPr sz="733" i="1" spc="33" dirty="0">
                <a:solidFill>
                  <a:srgbClr val="245B3C"/>
                </a:solidFill>
                <a:latin typeface="Arial"/>
                <a:cs typeface="Arial"/>
              </a:rPr>
              <a:t>of</a:t>
            </a:r>
            <a:r>
              <a:rPr sz="733" i="1" spc="103" dirty="0">
                <a:solidFill>
                  <a:srgbClr val="245B3C"/>
                </a:solidFill>
                <a:latin typeface="Arial"/>
                <a:cs typeface="Arial"/>
              </a:rPr>
              <a:t> </a:t>
            </a:r>
            <a:r>
              <a:rPr sz="733" i="1" dirty="0">
                <a:solidFill>
                  <a:srgbClr val="245B3C"/>
                </a:solidFill>
                <a:latin typeface="Arial"/>
                <a:cs typeface="Arial"/>
              </a:rPr>
              <a:t>Tamil</a:t>
            </a:r>
            <a:r>
              <a:rPr sz="733" i="1" spc="103" dirty="0">
                <a:solidFill>
                  <a:srgbClr val="245B3C"/>
                </a:solidFill>
                <a:latin typeface="Arial"/>
                <a:cs typeface="Arial"/>
              </a:rPr>
              <a:t> </a:t>
            </a:r>
            <a:r>
              <a:rPr sz="733" i="1" dirty="0">
                <a:solidFill>
                  <a:srgbClr val="245B3C"/>
                </a:solidFill>
                <a:latin typeface="Arial"/>
                <a:cs typeface="Arial"/>
              </a:rPr>
              <a:t>Nadu</a:t>
            </a:r>
            <a:r>
              <a:rPr sz="767" i="1" dirty="0">
                <a:solidFill>
                  <a:srgbClr val="245B3C"/>
                </a:solidFill>
                <a:latin typeface="Arial"/>
                <a:cs typeface="Arial"/>
              </a:rPr>
              <a:t>,</a:t>
            </a:r>
            <a:r>
              <a:rPr sz="767" i="1" spc="100" dirty="0">
                <a:solidFill>
                  <a:srgbClr val="245B3C"/>
                </a:solidFill>
                <a:latin typeface="Arial"/>
                <a:cs typeface="Arial"/>
              </a:rPr>
              <a:t> </a:t>
            </a:r>
            <a:r>
              <a:rPr sz="733" i="1" spc="-13" dirty="0">
                <a:solidFill>
                  <a:srgbClr val="245B3C"/>
                </a:solidFill>
                <a:latin typeface="Arial"/>
                <a:cs typeface="Arial"/>
              </a:rPr>
              <a:t>2017</a:t>
            </a:r>
            <a:endParaRPr sz="733">
              <a:latin typeface="Arial"/>
              <a:cs typeface="Arial"/>
            </a:endParaRPr>
          </a:p>
        </p:txBody>
      </p:sp>
      <p:sp>
        <p:nvSpPr>
          <p:cNvPr id="8" name="object 8"/>
          <p:cNvSpPr txBox="1"/>
          <p:nvPr/>
        </p:nvSpPr>
        <p:spPr>
          <a:xfrm>
            <a:off x="8244635" y="2754486"/>
            <a:ext cx="3310467" cy="859617"/>
          </a:xfrm>
          <a:prstGeom prst="rect">
            <a:avLst/>
          </a:prstGeom>
        </p:spPr>
        <p:txBody>
          <a:bodyPr vert="horz" wrap="square" lIns="0" tIns="8467" rIns="0" bIns="0" rtlCol="0">
            <a:spAutoFit/>
          </a:bodyPr>
          <a:lstStyle/>
          <a:p>
            <a:pPr marL="206174" marR="201517" algn="ctr">
              <a:lnSpc>
                <a:spcPct val="122600"/>
              </a:lnSpc>
              <a:spcBef>
                <a:spcPts val="67"/>
              </a:spcBef>
            </a:pPr>
            <a:r>
              <a:rPr sz="1767" spc="87" dirty="0">
                <a:solidFill>
                  <a:srgbClr val="317E53"/>
                </a:solidFill>
                <a:latin typeface="Arial"/>
                <a:cs typeface="Arial"/>
              </a:rPr>
              <a:t>part</a:t>
            </a:r>
            <a:r>
              <a:rPr sz="1767" spc="-7" dirty="0">
                <a:solidFill>
                  <a:srgbClr val="317E53"/>
                </a:solidFill>
                <a:latin typeface="Arial"/>
                <a:cs typeface="Arial"/>
              </a:rPr>
              <a:t> </a:t>
            </a:r>
            <a:r>
              <a:rPr sz="1767" spc="50" dirty="0">
                <a:solidFill>
                  <a:srgbClr val="317E53"/>
                </a:solidFill>
                <a:latin typeface="Arial"/>
                <a:cs typeface="Arial"/>
              </a:rPr>
              <a:t>des</a:t>
            </a:r>
            <a:r>
              <a:rPr sz="1767" spc="-7" dirty="0">
                <a:solidFill>
                  <a:srgbClr val="317E53"/>
                </a:solidFill>
                <a:latin typeface="Arial"/>
                <a:cs typeface="Arial"/>
              </a:rPr>
              <a:t> </a:t>
            </a:r>
            <a:r>
              <a:rPr sz="1767" spc="67" dirty="0">
                <a:solidFill>
                  <a:srgbClr val="317E53"/>
                </a:solidFill>
                <a:latin typeface="Arial"/>
                <a:cs typeface="Arial"/>
              </a:rPr>
              <a:t>cultures</a:t>
            </a:r>
            <a:r>
              <a:rPr sz="1767" spc="-7" dirty="0">
                <a:solidFill>
                  <a:srgbClr val="317E53"/>
                </a:solidFill>
                <a:latin typeface="Arial"/>
                <a:cs typeface="Arial"/>
              </a:rPr>
              <a:t> </a:t>
            </a:r>
            <a:r>
              <a:rPr sz="1767" spc="76" dirty="0">
                <a:solidFill>
                  <a:srgbClr val="317E53"/>
                </a:solidFill>
                <a:latin typeface="Arial"/>
                <a:cs typeface="Arial"/>
              </a:rPr>
              <a:t>de</a:t>
            </a:r>
            <a:r>
              <a:rPr sz="1767" spc="-7" dirty="0">
                <a:solidFill>
                  <a:srgbClr val="317E53"/>
                </a:solidFill>
                <a:latin typeface="Arial"/>
                <a:cs typeface="Arial"/>
              </a:rPr>
              <a:t> </a:t>
            </a:r>
            <a:r>
              <a:rPr sz="1767" spc="67" dirty="0">
                <a:solidFill>
                  <a:srgbClr val="317E53"/>
                </a:solidFill>
                <a:latin typeface="Arial"/>
                <a:cs typeface="Arial"/>
              </a:rPr>
              <a:t>millets </a:t>
            </a:r>
            <a:r>
              <a:rPr sz="1767" spc="53" dirty="0">
                <a:solidFill>
                  <a:srgbClr val="317E53"/>
                </a:solidFill>
                <a:latin typeface="Arial"/>
                <a:cs typeface="Arial"/>
              </a:rPr>
              <a:t>dans</a:t>
            </a:r>
            <a:r>
              <a:rPr sz="1767" spc="-7" dirty="0">
                <a:solidFill>
                  <a:srgbClr val="317E53"/>
                </a:solidFill>
                <a:latin typeface="Arial"/>
                <a:cs typeface="Arial"/>
              </a:rPr>
              <a:t> </a:t>
            </a:r>
            <a:r>
              <a:rPr sz="1767" spc="40" dirty="0">
                <a:solidFill>
                  <a:srgbClr val="317E53"/>
                </a:solidFill>
                <a:latin typeface="Arial"/>
                <a:cs typeface="Arial"/>
              </a:rPr>
              <a:t>les</a:t>
            </a:r>
            <a:r>
              <a:rPr sz="1767" spc="-3" dirty="0">
                <a:solidFill>
                  <a:srgbClr val="317E53"/>
                </a:solidFill>
                <a:latin typeface="Arial"/>
                <a:cs typeface="Arial"/>
              </a:rPr>
              <a:t> </a:t>
            </a:r>
            <a:r>
              <a:rPr sz="1767" spc="47" dirty="0">
                <a:solidFill>
                  <a:srgbClr val="317E53"/>
                </a:solidFill>
                <a:latin typeface="Arial"/>
                <a:cs typeface="Arial"/>
              </a:rPr>
              <a:t>surfaces</a:t>
            </a:r>
            <a:r>
              <a:rPr sz="1767" spc="-3" dirty="0">
                <a:solidFill>
                  <a:srgbClr val="317E53"/>
                </a:solidFill>
                <a:latin typeface="Arial"/>
                <a:cs typeface="Arial"/>
              </a:rPr>
              <a:t> </a:t>
            </a:r>
            <a:r>
              <a:rPr sz="1767" spc="67" dirty="0">
                <a:solidFill>
                  <a:srgbClr val="317E53"/>
                </a:solidFill>
                <a:latin typeface="Arial"/>
                <a:cs typeface="Arial"/>
              </a:rPr>
              <a:t>cultiv</a:t>
            </a:r>
            <a:r>
              <a:rPr sz="1567" spc="67" dirty="0">
                <a:solidFill>
                  <a:srgbClr val="317E53"/>
                </a:solidFill>
                <a:latin typeface="Arial"/>
                <a:cs typeface="Arial"/>
              </a:rPr>
              <a:t>é</a:t>
            </a:r>
            <a:r>
              <a:rPr sz="1767" spc="67" dirty="0">
                <a:solidFill>
                  <a:srgbClr val="317E53"/>
                </a:solidFill>
                <a:latin typeface="Arial"/>
                <a:cs typeface="Arial"/>
              </a:rPr>
              <a:t>es</a:t>
            </a:r>
            <a:endParaRPr sz="1767">
              <a:latin typeface="Arial"/>
              <a:cs typeface="Arial"/>
            </a:endParaRPr>
          </a:p>
          <a:p>
            <a:pPr algn="ctr">
              <a:spcBef>
                <a:spcPts val="543"/>
              </a:spcBef>
            </a:pPr>
            <a:r>
              <a:rPr sz="733" i="1" spc="33" dirty="0">
                <a:solidFill>
                  <a:srgbClr val="245B3C"/>
                </a:solidFill>
                <a:latin typeface="Arial"/>
                <a:cs typeface="Arial"/>
              </a:rPr>
              <a:t>Department</a:t>
            </a:r>
            <a:r>
              <a:rPr sz="733" i="1" spc="103" dirty="0">
                <a:solidFill>
                  <a:srgbClr val="245B3C"/>
                </a:solidFill>
                <a:latin typeface="Arial"/>
                <a:cs typeface="Arial"/>
              </a:rPr>
              <a:t> </a:t>
            </a:r>
            <a:r>
              <a:rPr sz="733" i="1" spc="33" dirty="0">
                <a:solidFill>
                  <a:srgbClr val="245B3C"/>
                </a:solidFill>
                <a:latin typeface="Arial"/>
                <a:cs typeface="Arial"/>
              </a:rPr>
              <a:t>of</a:t>
            </a:r>
            <a:r>
              <a:rPr sz="733" i="1" spc="103" dirty="0">
                <a:solidFill>
                  <a:srgbClr val="245B3C"/>
                </a:solidFill>
                <a:latin typeface="Arial"/>
                <a:cs typeface="Arial"/>
              </a:rPr>
              <a:t> </a:t>
            </a:r>
            <a:r>
              <a:rPr sz="733" i="1" dirty="0">
                <a:solidFill>
                  <a:srgbClr val="245B3C"/>
                </a:solidFill>
                <a:latin typeface="Arial"/>
                <a:cs typeface="Arial"/>
              </a:rPr>
              <a:t>Economics</a:t>
            </a:r>
            <a:r>
              <a:rPr sz="733" i="1" spc="103" dirty="0">
                <a:solidFill>
                  <a:srgbClr val="245B3C"/>
                </a:solidFill>
                <a:latin typeface="Arial"/>
                <a:cs typeface="Arial"/>
              </a:rPr>
              <a:t> </a:t>
            </a:r>
            <a:r>
              <a:rPr sz="733" i="1" spc="43" dirty="0">
                <a:solidFill>
                  <a:srgbClr val="245B3C"/>
                </a:solidFill>
                <a:latin typeface="Arial"/>
                <a:cs typeface="Arial"/>
              </a:rPr>
              <a:t>and</a:t>
            </a:r>
            <a:r>
              <a:rPr sz="733" i="1" spc="103" dirty="0">
                <a:solidFill>
                  <a:srgbClr val="245B3C"/>
                </a:solidFill>
                <a:latin typeface="Arial"/>
                <a:cs typeface="Arial"/>
              </a:rPr>
              <a:t> </a:t>
            </a:r>
            <a:r>
              <a:rPr sz="733" i="1" dirty="0">
                <a:solidFill>
                  <a:srgbClr val="245B3C"/>
                </a:solidFill>
                <a:latin typeface="Arial"/>
                <a:cs typeface="Arial"/>
              </a:rPr>
              <a:t>Statistics</a:t>
            </a:r>
            <a:r>
              <a:rPr sz="767" i="1" dirty="0">
                <a:solidFill>
                  <a:srgbClr val="245B3C"/>
                </a:solidFill>
                <a:latin typeface="Arial"/>
                <a:cs typeface="Arial"/>
              </a:rPr>
              <a:t>,</a:t>
            </a:r>
            <a:r>
              <a:rPr sz="767" i="1" spc="97" dirty="0">
                <a:solidFill>
                  <a:srgbClr val="245B3C"/>
                </a:solidFill>
                <a:latin typeface="Arial"/>
                <a:cs typeface="Arial"/>
              </a:rPr>
              <a:t> </a:t>
            </a:r>
            <a:r>
              <a:rPr sz="733" i="1" dirty="0">
                <a:solidFill>
                  <a:srgbClr val="245B3C"/>
                </a:solidFill>
                <a:latin typeface="Arial"/>
                <a:cs typeface="Arial"/>
              </a:rPr>
              <a:t>Government</a:t>
            </a:r>
            <a:r>
              <a:rPr sz="733" i="1" spc="103" dirty="0">
                <a:solidFill>
                  <a:srgbClr val="245B3C"/>
                </a:solidFill>
                <a:latin typeface="Arial"/>
                <a:cs typeface="Arial"/>
              </a:rPr>
              <a:t> </a:t>
            </a:r>
            <a:r>
              <a:rPr sz="733" i="1" spc="33" dirty="0">
                <a:solidFill>
                  <a:srgbClr val="245B3C"/>
                </a:solidFill>
                <a:latin typeface="Arial"/>
                <a:cs typeface="Arial"/>
              </a:rPr>
              <a:t>of</a:t>
            </a:r>
            <a:r>
              <a:rPr sz="733" i="1" spc="103" dirty="0">
                <a:solidFill>
                  <a:srgbClr val="245B3C"/>
                </a:solidFill>
                <a:latin typeface="Arial"/>
                <a:cs typeface="Arial"/>
              </a:rPr>
              <a:t> </a:t>
            </a:r>
            <a:r>
              <a:rPr sz="733" i="1" dirty="0">
                <a:solidFill>
                  <a:srgbClr val="245B3C"/>
                </a:solidFill>
                <a:latin typeface="Arial"/>
                <a:cs typeface="Arial"/>
              </a:rPr>
              <a:t>Tamil</a:t>
            </a:r>
            <a:r>
              <a:rPr sz="733" i="1" spc="103" dirty="0">
                <a:solidFill>
                  <a:srgbClr val="245B3C"/>
                </a:solidFill>
                <a:latin typeface="Arial"/>
                <a:cs typeface="Arial"/>
              </a:rPr>
              <a:t> </a:t>
            </a:r>
            <a:r>
              <a:rPr sz="733" i="1" dirty="0">
                <a:solidFill>
                  <a:srgbClr val="245B3C"/>
                </a:solidFill>
                <a:latin typeface="Arial"/>
                <a:cs typeface="Arial"/>
              </a:rPr>
              <a:t>Nadu</a:t>
            </a:r>
            <a:r>
              <a:rPr sz="767" i="1" dirty="0">
                <a:solidFill>
                  <a:srgbClr val="245B3C"/>
                </a:solidFill>
                <a:latin typeface="Arial"/>
                <a:cs typeface="Arial"/>
              </a:rPr>
              <a:t>,</a:t>
            </a:r>
            <a:r>
              <a:rPr sz="767" i="1" spc="100" dirty="0">
                <a:solidFill>
                  <a:srgbClr val="245B3C"/>
                </a:solidFill>
                <a:latin typeface="Arial"/>
                <a:cs typeface="Arial"/>
              </a:rPr>
              <a:t> </a:t>
            </a:r>
            <a:r>
              <a:rPr sz="733" i="1" spc="-13" dirty="0">
                <a:solidFill>
                  <a:srgbClr val="245B3C"/>
                </a:solidFill>
                <a:latin typeface="Arial"/>
                <a:cs typeface="Arial"/>
              </a:rPr>
              <a:t>2017</a:t>
            </a:r>
            <a:endParaRPr sz="733">
              <a:latin typeface="Arial"/>
              <a:cs typeface="Arial"/>
            </a:endParaRPr>
          </a:p>
        </p:txBody>
      </p:sp>
      <p:sp>
        <p:nvSpPr>
          <p:cNvPr id="9" name="object 9"/>
          <p:cNvSpPr/>
          <p:nvPr/>
        </p:nvSpPr>
        <p:spPr>
          <a:xfrm>
            <a:off x="1302698" y="2089745"/>
            <a:ext cx="1322493" cy="1330537"/>
          </a:xfrm>
          <a:custGeom>
            <a:avLst/>
            <a:gdLst/>
            <a:ahLst/>
            <a:cxnLst/>
            <a:rect l="l" t="t" r="r" b="b"/>
            <a:pathLst>
              <a:path w="1983739" h="1995804">
                <a:moveTo>
                  <a:pt x="991754" y="1995522"/>
                </a:moveTo>
                <a:lnTo>
                  <a:pt x="943703" y="1994371"/>
                </a:lnTo>
                <a:lnTo>
                  <a:pt x="896242" y="1990954"/>
                </a:lnTo>
                <a:lnTo>
                  <a:pt x="849423" y="1985323"/>
                </a:lnTo>
                <a:lnTo>
                  <a:pt x="803298" y="1977531"/>
                </a:lnTo>
                <a:lnTo>
                  <a:pt x="757919" y="1967628"/>
                </a:lnTo>
                <a:lnTo>
                  <a:pt x="713338" y="1955669"/>
                </a:lnTo>
                <a:lnTo>
                  <a:pt x="669607" y="1941704"/>
                </a:lnTo>
                <a:lnTo>
                  <a:pt x="626779" y="1925787"/>
                </a:lnTo>
                <a:lnTo>
                  <a:pt x="584904" y="1907970"/>
                </a:lnTo>
                <a:lnTo>
                  <a:pt x="544034" y="1888304"/>
                </a:lnTo>
                <a:lnTo>
                  <a:pt x="504223" y="1866842"/>
                </a:lnTo>
                <a:lnTo>
                  <a:pt x="465521" y="1843637"/>
                </a:lnTo>
                <a:lnTo>
                  <a:pt x="427981" y="1818740"/>
                </a:lnTo>
                <a:lnTo>
                  <a:pt x="391655" y="1792204"/>
                </a:lnTo>
                <a:lnTo>
                  <a:pt x="356595" y="1764081"/>
                </a:lnTo>
                <a:lnTo>
                  <a:pt x="322851" y="1734424"/>
                </a:lnTo>
                <a:lnTo>
                  <a:pt x="290478" y="1703284"/>
                </a:lnTo>
                <a:lnTo>
                  <a:pt x="259526" y="1670715"/>
                </a:lnTo>
                <a:lnTo>
                  <a:pt x="230047" y="1636767"/>
                </a:lnTo>
                <a:lnTo>
                  <a:pt x="202093" y="1601494"/>
                </a:lnTo>
                <a:lnTo>
                  <a:pt x="175717" y="1564948"/>
                </a:lnTo>
                <a:lnTo>
                  <a:pt x="150970" y="1527181"/>
                </a:lnTo>
                <a:lnTo>
                  <a:pt x="127904" y="1488245"/>
                </a:lnTo>
                <a:lnTo>
                  <a:pt x="106572" y="1448192"/>
                </a:lnTo>
                <a:lnTo>
                  <a:pt x="87025" y="1407075"/>
                </a:lnTo>
                <a:lnTo>
                  <a:pt x="69314" y="1364947"/>
                </a:lnTo>
                <a:lnTo>
                  <a:pt x="53493" y="1321859"/>
                </a:lnTo>
                <a:lnTo>
                  <a:pt x="39612" y="1277863"/>
                </a:lnTo>
                <a:lnTo>
                  <a:pt x="27725" y="1233012"/>
                </a:lnTo>
                <a:lnTo>
                  <a:pt x="17882" y="1187359"/>
                </a:lnTo>
                <a:lnTo>
                  <a:pt x="10136" y="1140954"/>
                </a:lnTo>
                <a:lnTo>
                  <a:pt x="4539" y="1093852"/>
                </a:lnTo>
                <a:lnTo>
                  <a:pt x="1143" y="1046103"/>
                </a:lnTo>
                <a:lnTo>
                  <a:pt x="0" y="997764"/>
                </a:lnTo>
                <a:lnTo>
                  <a:pt x="1143" y="949418"/>
                </a:lnTo>
                <a:lnTo>
                  <a:pt x="4539" y="901670"/>
                </a:lnTo>
                <a:lnTo>
                  <a:pt x="10136" y="854567"/>
                </a:lnTo>
                <a:lnTo>
                  <a:pt x="17882" y="808163"/>
                </a:lnTo>
                <a:lnTo>
                  <a:pt x="27725" y="762509"/>
                </a:lnTo>
                <a:lnTo>
                  <a:pt x="39612" y="717658"/>
                </a:lnTo>
                <a:lnTo>
                  <a:pt x="53493" y="673663"/>
                </a:lnTo>
                <a:lnTo>
                  <a:pt x="69314" y="630574"/>
                </a:lnTo>
                <a:lnTo>
                  <a:pt x="87025" y="588446"/>
                </a:lnTo>
                <a:lnTo>
                  <a:pt x="106572" y="547329"/>
                </a:lnTo>
                <a:lnTo>
                  <a:pt x="127904" y="507277"/>
                </a:lnTo>
                <a:lnTo>
                  <a:pt x="150970" y="468341"/>
                </a:lnTo>
                <a:lnTo>
                  <a:pt x="175717" y="430573"/>
                </a:lnTo>
                <a:lnTo>
                  <a:pt x="202093" y="394027"/>
                </a:lnTo>
                <a:lnTo>
                  <a:pt x="230047" y="358754"/>
                </a:lnTo>
                <a:lnTo>
                  <a:pt x="259526" y="324807"/>
                </a:lnTo>
                <a:lnTo>
                  <a:pt x="290478" y="292237"/>
                </a:lnTo>
                <a:lnTo>
                  <a:pt x="322851" y="261097"/>
                </a:lnTo>
                <a:lnTo>
                  <a:pt x="356595" y="231440"/>
                </a:lnTo>
                <a:lnTo>
                  <a:pt x="391655" y="203317"/>
                </a:lnTo>
                <a:lnTo>
                  <a:pt x="427981" y="176781"/>
                </a:lnTo>
                <a:lnTo>
                  <a:pt x="465521" y="151884"/>
                </a:lnTo>
                <a:lnTo>
                  <a:pt x="504223" y="128679"/>
                </a:lnTo>
                <a:lnTo>
                  <a:pt x="544034" y="107217"/>
                </a:lnTo>
                <a:lnTo>
                  <a:pt x="584904" y="87552"/>
                </a:lnTo>
                <a:lnTo>
                  <a:pt x="626779" y="69734"/>
                </a:lnTo>
                <a:lnTo>
                  <a:pt x="669607" y="53817"/>
                </a:lnTo>
                <a:lnTo>
                  <a:pt x="713338" y="39852"/>
                </a:lnTo>
                <a:lnTo>
                  <a:pt x="757919" y="27893"/>
                </a:lnTo>
                <a:lnTo>
                  <a:pt x="803298" y="17991"/>
                </a:lnTo>
                <a:lnTo>
                  <a:pt x="849423" y="10198"/>
                </a:lnTo>
                <a:lnTo>
                  <a:pt x="896242" y="4567"/>
                </a:lnTo>
                <a:lnTo>
                  <a:pt x="943703" y="1150"/>
                </a:lnTo>
                <a:lnTo>
                  <a:pt x="991752" y="0"/>
                </a:lnTo>
                <a:lnTo>
                  <a:pt x="1039806" y="1150"/>
                </a:lnTo>
                <a:lnTo>
                  <a:pt x="1087267" y="4567"/>
                </a:lnTo>
                <a:lnTo>
                  <a:pt x="1134086" y="10198"/>
                </a:lnTo>
                <a:lnTo>
                  <a:pt x="1180211" y="17991"/>
                </a:lnTo>
                <a:lnTo>
                  <a:pt x="1225590" y="27893"/>
                </a:lnTo>
                <a:lnTo>
                  <a:pt x="1270170" y="39852"/>
                </a:lnTo>
                <a:lnTo>
                  <a:pt x="1313901" y="53817"/>
                </a:lnTo>
                <a:lnTo>
                  <a:pt x="1356730" y="69734"/>
                </a:lnTo>
                <a:lnTo>
                  <a:pt x="1398605" y="87552"/>
                </a:lnTo>
                <a:lnTo>
                  <a:pt x="1439474" y="107217"/>
                </a:lnTo>
                <a:lnTo>
                  <a:pt x="1479286" y="128679"/>
                </a:lnTo>
                <a:lnTo>
                  <a:pt x="1517987" y="151884"/>
                </a:lnTo>
                <a:lnTo>
                  <a:pt x="1555527" y="176781"/>
                </a:lnTo>
                <a:lnTo>
                  <a:pt x="1591853" y="203317"/>
                </a:lnTo>
                <a:lnTo>
                  <a:pt x="1626914" y="231440"/>
                </a:lnTo>
                <a:lnTo>
                  <a:pt x="1660657" y="261097"/>
                </a:lnTo>
                <a:lnTo>
                  <a:pt x="1693031" y="292237"/>
                </a:lnTo>
                <a:lnTo>
                  <a:pt x="1723983" y="324807"/>
                </a:lnTo>
                <a:lnTo>
                  <a:pt x="1753462" y="358754"/>
                </a:lnTo>
                <a:lnTo>
                  <a:pt x="1781415" y="394027"/>
                </a:lnTo>
                <a:lnTo>
                  <a:pt x="1807791" y="430573"/>
                </a:lnTo>
                <a:lnTo>
                  <a:pt x="1832538" y="468341"/>
                </a:lnTo>
                <a:lnTo>
                  <a:pt x="1855604" y="507277"/>
                </a:lnTo>
                <a:lnTo>
                  <a:pt x="1876937" y="547329"/>
                </a:lnTo>
                <a:lnTo>
                  <a:pt x="1896484" y="588446"/>
                </a:lnTo>
                <a:lnTo>
                  <a:pt x="1914194" y="630574"/>
                </a:lnTo>
                <a:lnTo>
                  <a:pt x="1930016" y="673663"/>
                </a:lnTo>
                <a:lnTo>
                  <a:pt x="1943896" y="717658"/>
                </a:lnTo>
                <a:lnTo>
                  <a:pt x="1955784" y="762509"/>
                </a:lnTo>
                <a:lnTo>
                  <a:pt x="1965626" y="808163"/>
                </a:lnTo>
                <a:lnTo>
                  <a:pt x="1973372" y="854567"/>
                </a:lnTo>
                <a:lnTo>
                  <a:pt x="1978969" y="901670"/>
                </a:lnTo>
                <a:lnTo>
                  <a:pt x="1982365" y="949418"/>
                </a:lnTo>
                <a:lnTo>
                  <a:pt x="1983509" y="997758"/>
                </a:lnTo>
                <a:lnTo>
                  <a:pt x="1982365" y="1046103"/>
                </a:lnTo>
                <a:lnTo>
                  <a:pt x="1978969" y="1093852"/>
                </a:lnTo>
                <a:lnTo>
                  <a:pt x="1973372" y="1140954"/>
                </a:lnTo>
                <a:lnTo>
                  <a:pt x="1965626" y="1187359"/>
                </a:lnTo>
                <a:lnTo>
                  <a:pt x="1955784" y="1233012"/>
                </a:lnTo>
                <a:lnTo>
                  <a:pt x="1943896" y="1277863"/>
                </a:lnTo>
                <a:lnTo>
                  <a:pt x="1930016" y="1321859"/>
                </a:lnTo>
                <a:lnTo>
                  <a:pt x="1914194" y="1364947"/>
                </a:lnTo>
                <a:lnTo>
                  <a:pt x="1896484" y="1407075"/>
                </a:lnTo>
                <a:lnTo>
                  <a:pt x="1876937" y="1448192"/>
                </a:lnTo>
                <a:lnTo>
                  <a:pt x="1855604" y="1488245"/>
                </a:lnTo>
                <a:lnTo>
                  <a:pt x="1832538" y="1527181"/>
                </a:lnTo>
                <a:lnTo>
                  <a:pt x="1807791" y="1564948"/>
                </a:lnTo>
                <a:lnTo>
                  <a:pt x="1781415" y="1601494"/>
                </a:lnTo>
                <a:lnTo>
                  <a:pt x="1753462" y="1636767"/>
                </a:lnTo>
                <a:lnTo>
                  <a:pt x="1723983" y="1670715"/>
                </a:lnTo>
                <a:lnTo>
                  <a:pt x="1693031" y="1703284"/>
                </a:lnTo>
                <a:lnTo>
                  <a:pt x="1660657" y="1734424"/>
                </a:lnTo>
                <a:lnTo>
                  <a:pt x="1626914" y="1764081"/>
                </a:lnTo>
                <a:lnTo>
                  <a:pt x="1591853" y="1792204"/>
                </a:lnTo>
                <a:lnTo>
                  <a:pt x="1555527" y="1818740"/>
                </a:lnTo>
                <a:lnTo>
                  <a:pt x="1517987" y="1843637"/>
                </a:lnTo>
                <a:lnTo>
                  <a:pt x="1479286" y="1866842"/>
                </a:lnTo>
                <a:lnTo>
                  <a:pt x="1439474" y="1888304"/>
                </a:lnTo>
                <a:lnTo>
                  <a:pt x="1398605" y="1907970"/>
                </a:lnTo>
                <a:lnTo>
                  <a:pt x="1356730" y="1925787"/>
                </a:lnTo>
                <a:lnTo>
                  <a:pt x="1313901" y="1941704"/>
                </a:lnTo>
                <a:lnTo>
                  <a:pt x="1270170" y="1955669"/>
                </a:lnTo>
                <a:lnTo>
                  <a:pt x="1225590" y="1967628"/>
                </a:lnTo>
                <a:lnTo>
                  <a:pt x="1180211" y="1977531"/>
                </a:lnTo>
                <a:lnTo>
                  <a:pt x="1134086" y="1985323"/>
                </a:lnTo>
                <a:lnTo>
                  <a:pt x="1087267" y="1990954"/>
                </a:lnTo>
                <a:lnTo>
                  <a:pt x="1039806" y="1994371"/>
                </a:lnTo>
                <a:lnTo>
                  <a:pt x="991754" y="1995522"/>
                </a:lnTo>
                <a:close/>
              </a:path>
            </a:pathLst>
          </a:custGeom>
          <a:solidFill>
            <a:srgbClr val="317E53"/>
          </a:solidFill>
        </p:spPr>
        <p:txBody>
          <a:bodyPr wrap="square" lIns="0" tIns="0" rIns="0" bIns="0" rtlCol="0"/>
          <a:lstStyle/>
          <a:p>
            <a:endParaRPr sz="1200"/>
          </a:p>
        </p:txBody>
      </p:sp>
      <p:sp>
        <p:nvSpPr>
          <p:cNvPr id="10" name="object 10"/>
          <p:cNvSpPr txBox="1"/>
          <p:nvPr/>
        </p:nvSpPr>
        <p:spPr>
          <a:xfrm>
            <a:off x="1461713" y="2494028"/>
            <a:ext cx="1004570" cy="500992"/>
          </a:xfrm>
          <a:prstGeom prst="rect">
            <a:avLst/>
          </a:prstGeom>
        </p:spPr>
        <p:txBody>
          <a:bodyPr vert="horz" wrap="square" lIns="0" tIns="8467" rIns="0" bIns="0" rtlCol="0">
            <a:spAutoFit/>
          </a:bodyPr>
          <a:lstStyle/>
          <a:p>
            <a:pPr marL="8467">
              <a:spcBef>
                <a:spcPts val="67"/>
              </a:spcBef>
            </a:pPr>
            <a:r>
              <a:rPr sz="3200" b="1" spc="93" dirty="0">
                <a:solidFill>
                  <a:srgbClr val="FFFFFF"/>
                </a:solidFill>
                <a:latin typeface="Arial"/>
                <a:cs typeface="Arial"/>
              </a:rPr>
              <a:t>2,3%</a:t>
            </a:r>
            <a:endParaRPr sz="3200">
              <a:latin typeface="Arial"/>
              <a:cs typeface="Arial"/>
            </a:endParaRPr>
          </a:p>
        </p:txBody>
      </p:sp>
      <p:sp>
        <p:nvSpPr>
          <p:cNvPr id="11" name="object 11"/>
          <p:cNvSpPr txBox="1"/>
          <p:nvPr/>
        </p:nvSpPr>
        <p:spPr>
          <a:xfrm>
            <a:off x="33034" y="3534736"/>
            <a:ext cx="4166870" cy="877506"/>
          </a:xfrm>
          <a:prstGeom prst="rect">
            <a:avLst/>
          </a:prstGeom>
        </p:spPr>
        <p:txBody>
          <a:bodyPr vert="horz" wrap="square" lIns="0" tIns="8467" rIns="0" bIns="0" rtlCol="0">
            <a:spAutoFit/>
          </a:bodyPr>
          <a:lstStyle/>
          <a:p>
            <a:pPr marL="508872" marR="503792" algn="ctr">
              <a:lnSpc>
                <a:spcPct val="122600"/>
              </a:lnSpc>
              <a:spcBef>
                <a:spcPts val="67"/>
              </a:spcBef>
            </a:pPr>
            <a:r>
              <a:rPr sz="1767" spc="87" dirty="0">
                <a:solidFill>
                  <a:srgbClr val="317E53"/>
                </a:solidFill>
                <a:latin typeface="Arial"/>
                <a:cs typeface="Arial"/>
              </a:rPr>
              <a:t>part</a:t>
            </a:r>
            <a:r>
              <a:rPr sz="1767" spc="-10" dirty="0">
                <a:solidFill>
                  <a:srgbClr val="317E53"/>
                </a:solidFill>
                <a:latin typeface="Arial"/>
                <a:cs typeface="Arial"/>
              </a:rPr>
              <a:t> </a:t>
            </a:r>
            <a:r>
              <a:rPr sz="1767" spc="50" dirty="0">
                <a:solidFill>
                  <a:srgbClr val="317E53"/>
                </a:solidFill>
                <a:latin typeface="Arial"/>
                <a:cs typeface="Arial"/>
              </a:rPr>
              <a:t>des</a:t>
            </a:r>
            <a:r>
              <a:rPr sz="1767" spc="-7" dirty="0">
                <a:solidFill>
                  <a:srgbClr val="317E53"/>
                </a:solidFill>
                <a:latin typeface="Arial"/>
                <a:cs typeface="Arial"/>
              </a:rPr>
              <a:t> </a:t>
            </a:r>
            <a:r>
              <a:rPr sz="1767" spc="73" dirty="0">
                <a:solidFill>
                  <a:srgbClr val="317E53"/>
                </a:solidFill>
                <a:latin typeface="Arial"/>
                <a:cs typeface="Arial"/>
              </a:rPr>
              <a:t>millets</a:t>
            </a:r>
            <a:r>
              <a:rPr sz="1767" spc="-7" dirty="0">
                <a:solidFill>
                  <a:srgbClr val="317E53"/>
                </a:solidFill>
                <a:latin typeface="Arial"/>
                <a:cs typeface="Arial"/>
              </a:rPr>
              <a:t> </a:t>
            </a:r>
            <a:r>
              <a:rPr sz="1767" spc="70" dirty="0">
                <a:solidFill>
                  <a:srgbClr val="317E53"/>
                </a:solidFill>
                <a:latin typeface="Arial"/>
                <a:cs typeface="Arial"/>
              </a:rPr>
              <a:t>mineurs</a:t>
            </a:r>
            <a:r>
              <a:rPr sz="1767" spc="-7" dirty="0">
                <a:solidFill>
                  <a:srgbClr val="317E53"/>
                </a:solidFill>
                <a:latin typeface="Arial"/>
                <a:cs typeface="Arial"/>
              </a:rPr>
              <a:t> </a:t>
            </a:r>
            <a:r>
              <a:rPr sz="1767" spc="40" dirty="0">
                <a:solidFill>
                  <a:srgbClr val="317E53"/>
                </a:solidFill>
                <a:latin typeface="Arial"/>
                <a:cs typeface="Arial"/>
              </a:rPr>
              <a:t>dans </a:t>
            </a:r>
            <a:r>
              <a:rPr sz="1767" spc="87" dirty="0">
                <a:solidFill>
                  <a:srgbClr val="317E53"/>
                </a:solidFill>
                <a:latin typeface="Arial"/>
                <a:cs typeface="Arial"/>
              </a:rPr>
              <a:t>production</a:t>
            </a:r>
            <a:r>
              <a:rPr sz="1767" spc="-3" dirty="0">
                <a:solidFill>
                  <a:srgbClr val="317E53"/>
                </a:solidFill>
                <a:latin typeface="Arial"/>
                <a:cs typeface="Arial"/>
              </a:rPr>
              <a:t> </a:t>
            </a:r>
            <a:r>
              <a:rPr sz="1767" spc="76" dirty="0">
                <a:solidFill>
                  <a:srgbClr val="317E53"/>
                </a:solidFill>
                <a:latin typeface="Arial"/>
                <a:cs typeface="Arial"/>
              </a:rPr>
              <a:t>de</a:t>
            </a:r>
            <a:r>
              <a:rPr sz="1767" dirty="0">
                <a:solidFill>
                  <a:srgbClr val="317E53"/>
                </a:solidFill>
                <a:latin typeface="Arial"/>
                <a:cs typeface="Arial"/>
              </a:rPr>
              <a:t> </a:t>
            </a:r>
            <a:r>
              <a:rPr sz="1767" spc="73" dirty="0">
                <a:solidFill>
                  <a:srgbClr val="317E53"/>
                </a:solidFill>
                <a:latin typeface="Arial"/>
                <a:cs typeface="Arial"/>
              </a:rPr>
              <a:t>millets</a:t>
            </a:r>
            <a:r>
              <a:rPr sz="1767" spc="-3" dirty="0">
                <a:solidFill>
                  <a:srgbClr val="317E53"/>
                </a:solidFill>
                <a:latin typeface="Arial"/>
                <a:cs typeface="Arial"/>
              </a:rPr>
              <a:t> </a:t>
            </a:r>
            <a:r>
              <a:rPr sz="1767" spc="67" dirty="0">
                <a:solidFill>
                  <a:srgbClr val="317E53"/>
                </a:solidFill>
                <a:latin typeface="Arial"/>
                <a:cs typeface="Arial"/>
              </a:rPr>
              <a:t>en</a:t>
            </a:r>
            <a:r>
              <a:rPr sz="1767" dirty="0">
                <a:solidFill>
                  <a:srgbClr val="317E53"/>
                </a:solidFill>
                <a:latin typeface="Arial"/>
                <a:cs typeface="Arial"/>
              </a:rPr>
              <a:t> </a:t>
            </a:r>
            <a:r>
              <a:rPr sz="1767" spc="50" dirty="0">
                <a:solidFill>
                  <a:srgbClr val="317E53"/>
                </a:solidFill>
                <a:latin typeface="Arial"/>
                <a:cs typeface="Arial"/>
              </a:rPr>
              <a:t>Inde</a:t>
            </a:r>
            <a:endParaRPr sz="1767">
              <a:latin typeface="Arial"/>
              <a:cs typeface="Arial"/>
            </a:endParaRPr>
          </a:p>
          <a:p>
            <a:pPr algn="ctr">
              <a:spcBef>
                <a:spcPts val="600"/>
              </a:spcBef>
            </a:pPr>
            <a:r>
              <a:rPr sz="800" i="1" dirty="0">
                <a:solidFill>
                  <a:srgbClr val="245B3C"/>
                </a:solidFill>
                <a:latin typeface="Arial"/>
                <a:cs typeface="Arial"/>
              </a:rPr>
              <a:t>Agricultural</a:t>
            </a:r>
            <a:r>
              <a:rPr sz="800" i="1" spc="163" dirty="0">
                <a:solidFill>
                  <a:srgbClr val="245B3C"/>
                </a:solidFill>
                <a:latin typeface="Arial"/>
                <a:cs typeface="Arial"/>
              </a:rPr>
              <a:t> </a:t>
            </a:r>
            <a:r>
              <a:rPr sz="800" i="1" dirty="0">
                <a:solidFill>
                  <a:srgbClr val="245B3C"/>
                </a:solidFill>
                <a:latin typeface="Arial"/>
                <a:cs typeface="Arial"/>
              </a:rPr>
              <a:t>&amp;</a:t>
            </a:r>
            <a:r>
              <a:rPr sz="800" i="1" spc="163" dirty="0">
                <a:solidFill>
                  <a:srgbClr val="245B3C"/>
                </a:solidFill>
                <a:latin typeface="Arial"/>
                <a:cs typeface="Arial"/>
              </a:rPr>
              <a:t> </a:t>
            </a:r>
            <a:r>
              <a:rPr sz="800" i="1" dirty="0">
                <a:solidFill>
                  <a:srgbClr val="245B3C"/>
                </a:solidFill>
                <a:latin typeface="Arial"/>
                <a:cs typeface="Arial"/>
              </a:rPr>
              <a:t>Processed</a:t>
            </a:r>
            <a:r>
              <a:rPr sz="800" i="1" spc="167" dirty="0">
                <a:solidFill>
                  <a:srgbClr val="245B3C"/>
                </a:solidFill>
                <a:latin typeface="Arial"/>
                <a:cs typeface="Arial"/>
              </a:rPr>
              <a:t> </a:t>
            </a:r>
            <a:r>
              <a:rPr sz="800" i="1" dirty="0">
                <a:solidFill>
                  <a:srgbClr val="245B3C"/>
                </a:solidFill>
                <a:latin typeface="Arial"/>
                <a:cs typeface="Arial"/>
              </a:rPr>
              <a:t>Food</a:t>
            </a:r>
            <a:r>
              <a:rPr sz="800" i="1" spc="163" dirty="0">
                <a:solidFill>
                  <a:srgbClr val="245B3C"/>
                </a:solidFill>
                <a:latin typeface="Arial"/>
                <a:cs typeface="Arial"/>
              </a:rPr>
              <a:t> </a:t>
            </a:r>
            <a:r>
              <a:rPr sz="800" i="1" dirty="0">
                <a:solidFill>
                  <a:srgbClr val="245B3C"/>
                </a:solidFill>
                <a:latin typeface="Arial"/>
                <a:cs typeface="Arial"/>
              </a:rPr>
              <a:t>Products</a:t>
            </a:r>
            <a:r>
              <a:rPr sz="800" i="1" spc="167" dirty="0">
                <a:solidFill>
                  <a:srgbClr val="245B3C"/>
                </a:solidFill>
                <a:latin typeface="Arial"/>
                <a:cs typeface="Arial"/>
              </a:rPr>
              <a:t> </a:t>
            </a:r>
            <a:r>
              <a:rPr sz="800" i="1" dirty="0">
                <a:solidFill>
                  <a:srgbClr val="245B3C"/>
                </a:solidFill>
                <a:latin typeface="Arial"/>
                <a:cs typeface="Arial"/>
              </a:rPr>
              <a:t>Export</a:t>
            </a:r>
            <a:r>
              <a:rPr sz="800" i="1" spc="163" dirty="0">
                <a:solidFill>
                  <a:srgbClr val="245B3C"/>
                </a:solidFill>
                <a:latin typeface="Arial"/>
                <a:cs typeface="Arial"/>
              </a:rPr>
              <a:t> </a:t>
            </a:r>
            <a:r>
              <a:rPr sz="800" i="1" dirty="0">
                <a:solidFill>
                  <a:srgbClr val="245B3C"/>
                </a:solidFill>
                <a:latin typeface="Arial"/>
                <a:cs typeface="Arial"/>
              </a:rPr>
              <a:t>Development</a:t>
            </a:r>
            <a:r>
              <a:rPr sz="800" i="1" spc="167" dirty="0">
                <a:solidFill>
                  <a:srgbClr val="245B3C"/>
                </a:solidFill>
                <a:latin typeface="Arial"/>
                <a:cs typeface="Arial"/>
              </a:rPr>
              <a:t> </a:t>
            </a:r>
            <a:r>
              <a:rPr sz="800" i="1" dirty="0">
                <a:solidFill>
                  <a:srgbClr val="245B3C"/>
                </a:solidFill>
                <a:latin typeface="Arial"/>
                <a:cs typeface="Arial"/>
              </a:rPr>
              <a:t>Authority</a:t>
            </a:r>
            <a:r>
              <a:rPr sz="800" i="1" spc="163" dirty="0">
                <a:solidFill>
                  <a:srgbClr val="245B3C"/>
                </a:solidFill>
                <a:latin typeface="Arial"/>
                <a:cs typeface="Arial"/>
              </a:rPr>
              <a:t> </a:t>
            </a:r>
            <a:r>
              <a:rPr sz="800" i="1" spc="-13" dirty="0">
                <a:solidFill>
                  <a:srgbClr val="245B3C"/>
                </a:solidFill>
                <a:latin typeface="Arial"/>
                <a:cs typeface="Arial"/>
              </a:rPr>
              <a:t>(ADEPA),</a:t>
            </a:r>
            <a:r>
              <a:rPr sz="800" i="1" spc="167" dirty="0">
                <a:solidFill>
                  <a:srgbClr val="245B3C"/>
                </a:solidFill>
                <a:latin typeface="Arial"/>
                <a:cs typeface="Arial"/>
              </a:rPr>
              <a:t> </a:t>
            </a:r>
            <a:r>
              <a:rPr sz="800" i="1" spc="50" dirty="0">
                <a:solidFill>
                  <a:srgbClr val="245B3C"/>
                </a:solidFill>
                <a:latin typeface="Arial"/>
                <a:cs typeface="Arial"/>
              </a:rPr>
              <a:t>2022</a:t>
            </a:r>
            <a:endParaRPr sz="800">
              <a:latin typeface="Arial"/>
              <a:cs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5680706" y="1410087"/>
            <a:ext cx="6082874" cy="4037825"/>
          </a:xfrm>
          <a:prstGeom prst="rect">
            <a:avLst/>
          </a:prstGeom>
        </p:spPr>
      </p:pic>
      <p:sp>
        <p:nvSpPr>
          <p:cNvPr id="4" name="object 4"/>
          <p:cNvSpPr txBox="1">
            <a:spLocks noGrp="1"/>
          </p:cNvSpPr>
          <p:nvPr>
            <p:ph type="title"/>
          </p:nvPr>
        </p:nvSpPr>
        <p:spPr>
          <a:xfrm>
            <a:off x="558800" y="248506"/>
            <a:ext cx="7010400" cy="873531"/>
          </a:xfrm>
          <a:prstGeom prst="rect">
            <a:avLst/>
          </a:prstGeom>
        </p:spPr>
        <p:txBody>
          <a:bodyPr vert="horz" wrap="square" lIns="0" tIns="57363" rIns="0" bIns="0" rtlCol="0" anchor="ctr">
            <a:spAutoFit/>
          </a:bodyPr>
          <a:lstStyle/>
          <a:p>
            <a:pPr marL="3103612">
              <a:lnSpc>
                <a:spcPct val="100000"/>
              </a:lnSpc>
              <a:spcBef>
                <a:spcPts val="63"/>
              </a:spcBef>
            </a:pPr>
            <a:r>
              <a:rPr sz="2633" spc="110" dirty="0"/>
              <a:t>L</a:t>
            </a:r>
            <a:r>
              <a:rPr sz="2667" spc="110" dirty="0"/>
              <a:t>’</a:t>
            </a:r>
            <a:r>
              <a:rPr sz="2633" spc="110" dirty="0"/>
              <a:t>agriculture</a:t>
            </a:r>
            <a:r>
              <a:rPr sz="2633" spc="-7" dirty="0"/>
              <a:t> </a:t>
            </a:r>
            <a:r>
              <a:rPr sz="2633" spc="93" dirty="0"/>
              <a:t>dans</a:t>
            </a:r>
            <a:r>
              <a:rPr sz="2633" spc="-7" dirty="0"/>
              <a:t> </a:t>
            </a:r>
            <a:r>
              <a:rPr sz="2633" spc="67" dirty="0"/>
              <a:t>les</a:t>
            </a:r>
            <a:r>
              <a:rPr sz="2633" spc="-7" dirty="0"/>
              <a:t> </a:t>
            </a:r>
            <a:r>
              <a:rPr sz="2633" spc="120" dirty="0"/>
              <a:t>Jawadhu</a:t>
            </a:r>
            <a:r>
              <a:rPr sz="2633" spc="-7" dirty="0"/>
              <a:t> </a:t>
            </a:r>
            <a:r>
              <a:rPr sz="2633" spc="93" dirty="0"/>
              <a:t>Hills</a:t>
            </a:r>
            <a:endParaRPr sz="2633"/>
          </a:p>
        </p:txBody>
      </p:sp>
      <p:sp>
        <p:nvSpPr>
          <p:cNvPr id="5" name="object 5"/>
          <p:cNvSpPr txBox="1"/>
          <p:nvPr/>
        </p:nvSpPr>
        <p:spPr>
          <a:xfrm>
            <a:off x="7015878" y="5599942"/>
            <a:ext cx="2148417" cy="203967"/>
          </a:xfrm>
          <a:prstGeom prst="rect">
            <a:avLst/>
          </a:prstGeom>
        </p:spPr>
        <p:txBody>
          <a:bodyPr vert="horz" wrap="square" lIns="0" tIns="8890" rIns="0" bIns="0" rtlCol="0">
            <a:spAutoFit/>
          </a:bodyPr>
          <a:lstStyle/>
          <a:p>
            <a:pPr marL="8467">
              <a:spcBef>
                <a:spcPts val="70"/>
              </a:spcBef>
            </a:pPr>
            <a:r>
              <a:rPr sz="1267" dirty="0">
                <a:solidFill>
                  <a:srgbClr val="317E53"/>
                </a:solidFill>
                <a:latin typeface="Arial"/>
                <a:cs typeface="Arial"/>
              </a:rPr>
              <a:t>Terrasses</a:t>
            </a:r>
            <a:r>
              <a:rPr sz="1267" spc="97" dirty="0">
                <a:solidFill>
                  <a:srgbClr val="317E53"/>
                </a:solidFill>
                <a:latin typeface="Arial"/>
                <a:cs typeface="Arial"/>
              </a:rPr>
              <a:t> </a:t>
            </a:r>
            <a:r>
              <a:rPr sz="1267" spc="37" dirty="0">
                <a:solidFill>
                  <a:srgbClr val="317E53"/>
                </a:solidFill>
                <a:latin typeface="Arial"/>
                <a:cs typeface="Arial"/>
              </a:rPr>
              <a:t>(Jawadhu</a:t>
            </a:r>
            <a:r>
              <a:rPr sz="1267" spc="100" dirty="0">
                <a:solidFill>
                  <a:srgbClr val="317E53"/>
                </a:solidFill>
                <a:latin typeface="Arial"/>
                <a:cs typeface="Arial"/>
              </a:rPr>
              <a:t> </a:t>
            </a:r>
            <a:r>
              <a:rPr sz="1267" dirty="0">
                <a:solidFill>
                  <a:srgbClr val="317E53"/>
                </a:solidFill>
                <a:latin typeface="Arial"/>
                <a:cs typeface="Arial"/>
              </a:rPr>
              <a:t>Hills)</a:t>
            </a:r>
            <a:r>
              <a:rPr sz="1267" spc="100" dirty="0">
                <a:solidFill>
                  <a:srgbClr val="317E53"/>
                </a:solidFill>
                <a:latin typeface="Arial"/>
                <a:cs typeface="Arial"/>
              </a:rPr>
              <a:t> </a:t>
            </a:r>
            <a:r>
              <a:rPr sz="1100" spc="193" dirty="0">
                <a:solidFill>
                  <a:srgbClr val="317E53"/>
                </a:solidFill>
                <a:latin typeface="Arial"/>
                <a:cs typeface="Arial"/>
              </a:rPr>
              <a:t>©</a:t>
            </a:r>
            <a:endParaRPr sz="1100">
              <a:latin typeface="Arial"/>
              <a:cs typeface="Arial"/>
            </a:endParaRPr>
          </a:p>
        </p:txBody>
      </p:sp>
      <p:sp>
        <p:nvSpPr>
          <p:cNvPr id="6" name="object 6"/>
          <p:cNvSpPr txBox="1"/>
          <p:nvPr/>
        </p:nvSpPr>
        <p:spPr>
          <a:xfrm>
            <a:off x="9233813" y="5599942"/>
            <a:ext cx="1194647" cy="203967"/>
          </a:xfrm>
          <a:prstGeom prst="rect">
            <a:avLst/>
          </a:prstGeom>
        </p:spPr>
        <p:txBody>
          <a:bodyPr vert="horz" wrap="square" lIns="0" tIns="8890" rIns="0" bIns="0" rtlCol="0">
            <a:spAutoFit/>
          </a:bodyPr>
          <a:lstStyle/>
          <a:p>
            <a:pPr marL="8467">
              <a:spcBef>
                <a:spcPts val="70"/>
              </a:spcBef>
            </a:pPr>
            <a:r>
              <a:rPr sz="1267" spc="47" dirty="0">
                <a:solidFill>
                  <a:srgbClr val="317E53"/>
                </a:solidFill>
                <a:latin typeface="Arial"/>
                <a:cs typeface="Arial"/>
              </a:rPr>
              <a:t>Atek,</a:t>
            </a:r>
            <a:r>
              <a:rPr sz="1267" spc="-7" dirty="0">
                <a:solidFill>
                  <a:srgbClr val="317E53"/>
                </a:solidFill>
                <a:latin typeface="Arial"/>
                <a:cs typeface="Arial"/>
              </a:rPr>
              <a:t> </a:t>
            </a:r>
            <a:r>
              <a:rPr sz="1267" spc="57" dirty="0">
                <a:solidFill>
                  <a:srgbClr val="317E53"/>
                </a:solidFill>
                <a:latin typeface="Arial"/>
                <a:cs typeface="Arial"/>
              </a:rPr>
              <a:t>juin</a:t>
            </a:r>
            <a:r>
              <a:rPr sz="1267" spc="-7" dirty="0">
                <a:solidFill>
                  <a:srgbClr val="317E53"/>
                </a:solidFill>
                <a:latin typeface="Arial"/>
                <a:cs typeface="Arial"/>
              </a:rPr>
              <a:t> </a:t>
            </a:r>
            <a:r>
              <a:rPr sz="1267" spc="76" dirty="0">
                <a:solidFill>
                  <a:srgbClr val="317E53"/>
                </a:solidFill>
                <a:latin typeface="Arial"/>
                <a:cs typeface="Arial"/>
              </a:rPr>
              <a:t>2023</a:t>
            </a:r>
            <a:endParaRPr sz="1267">
              <a:latin typeface="Arial"/>
              <a:cs typeface="Arial"/>
            </a:endParaRPr>
          </a:p>
        </p:txBody>
      </p:sp>
      <p:sp>
        <p:nvSpPr>
          <p:cNvPr id="7" name="object 7"/>
          <p:cNvSpPr/>
          <p:nvPr/>
        </p:nvSpPr>
        <p:spPr>
          <a:xfrm>
            <a:off x="2031249" y="1078164"/>
            <a:ext cx="1165013" cy="1134533"/>
          </a:xfrm>
          <a:custGeom>
            <a:avLst/>
            <a:gdLst/>
            <a:ahLst/>
            <a:cxnLst/>
            <a:rect l="l" t="t" r="r" b="b"/>
            <a:pathLst>
              <a:path w="1747520" h="1701800">
                <a:moveTo>
                  <a:pt x="873453" y="1701693"/>
                </a:moveTo>
                <a:lnTo>
                  <a:pt x="823887" y="1700346"/>
                </a:lnTo>
                <a:lnTo>
                  <a:pt x="775048" y="1696353"/>
                </a:lnTo>
                <a:lnTo>
                  <a:pt x="727007" y="1689786"/>
                </a:lnTo>
                <a:lnTo>
                  <a:pt x="679840" y="1680717"/>
                </a:lnTo>
                <a:lnTo>
                  <a:pt x="633619" y="1669217"/>
                </a:lnTo>
                <a:lnTo>
                  <a:pt x="588418" y="1655359"/>
                </a:lnTo>
                <a:lnTo>
                  <a:pt x="544312" y="1639214"/>
                </a:lnTo>
                <a:lnTo>
                  <a:pt x="501373" y="1620854"/>
                </a:lnTo>
                <a:lnTo>
                  <a:pt x="459676" y="1600351"/>
                </a:lnTo>
                <a:lnTo>
                  <a:pt x="419294" y="1577777"/>
                </a:lnTo>
                <a:lnTo>
                  <a:pt x="380301" y="1553203"/>
                </a:lnTo>
                <a:lnTo>
                  <a:pt x="342770" y="1526701"/>
                </a:lnTo>
                <a:lnTo>
                  <a:pt x="306776" y="1498344"/>
                </a:lnTo>
                <a:lnTo>
                  <a:pt x="272393" y="1468203"/>
                </a:lnTo>
                <a:lnTo>
                  <a:pt x="239693" y="1436349"/>
                </a:lnTo>
                <a:lnTo>
                  <a:pt x="208751" y="1402855"/>
                </a:lnTo>
                <a:lnTo>
                  <a:pt x="179640" y="1367793"/>
                </a:lnTo>
                <a:lnTo>
                  <a:pt x="152434" y="1331234"/>
                </a:lnTo>
                <a:lnTo>
                  <a:pt x="127208" y="1293250"/>
                </a:lnTo>
                <a:lnTo>
                  <a:pt x="104033" y="1253913"/>
                </a:lnTo>
                <a:lnTo>
                  <a:pt x="82986" y="1213295"/>
                </a:lnTo>
                <a:lnTo>
                  <a:pt x="64138" y="1171468"/>
                </a:lnTo>
                <a:lnTo>
                  <a:pt x="47564" y="1128503"/>
                </a:lnTo>
                <a:lnTo>
                  <a:pt x="33337" y="1084472"/>
                </a:lnTo>
                <a:lnTo>
                  <a:pt x="21532" y="1039447"/>
                </a:lnTo>
                <a:lnTo>
                  <a:pt x="12222" y="993500"/>
                </a:lnTo>
                <a:lnTo>
                  <a:pt x="5481" y="946703"/>
                </a:lnTo>
                <a:lnTo>
                  <a:pt x="1382" y="899128"/>
                </a:lnTo>
                <a:lnTo>
                  <a:pt x="0" y="850856"/>
                </a:lnTo>
                <a:lnTo>
                  <a:pt x="1382" y="802564"/>
                </a:lnTo>
                <a:lnTo>
                  <a:pt x="5481" y="754988"/>
                </a:lnTo>
                <a:lnTo>
                  <a:pt x="12222" y="708191"/>
                </a:lnTo>
                <a:lnTo>
                  <a:pt x="21532" y="662245"/>
                </a:lnTo>
                <a:lnTo>
                  <a:pt x="33337" y="617220"/>
                </a:lnTo>
                <a:lnTo>
                  <a:pt x="47564" y="573189"/>
                </a:lnTo>
                <a:lnTo>
                  <a:pt x="64138" y="530224"/>
                </a:lnTo>
                <a:lnTo>
                  <a:pt x="82986" y="488397"/>
                </a:lnTo>
                <a:lnTo>
                  <a:pt x="104033" y="447779"/>
                </a:lnTo>
                <a:lnTo>
                  <a:pt x="127208" y="408442"/>
                </a:lnTo>
                <a:lnTo>
                  <a:pt x="152434" y="370458"/>
                </a:lnTo>
                <a:lnTo>
                  <a:pt x="179640" y="333899"/>
                </a:lnTo>
                <a:lnTo>
                  <a:pt x="208751" y="298836"/>
                </a:lnTo>
                <a:lnTo>
                  <a:pt x="239693" y="265343"/>
                </a:lnTo>
                <a:lnTo>
                  <a:pt x="272393" y="233489"/>
                </a:lnTo>
                <a:lnTo>
                  <a:pt x="306776" y="203348"/>
                </a:lnTo>
                <a:lnTo>
                  <a:pt x="342770" y="174990"/>
                </a:lnTo>
                <a:lnTo>
                  <a:pt x="380301" y="148489"/>
                </a:lnTo>
                <a:lnTo>
                  <a:pt x="419294" y="123915"/>
                </a:lnTo>
                <a:lnTo>
                  <a:pt x="459676" y="101341"/>
                </a:lnTo>
                <a:lnTo>
                  <a:pt x="501373" y="80838"/>
                </a:lnTo>
                <a:lnTo>
                  <a:pt x="544312" y="62478"/>
                </a:lnTo>
                <a:lnTo>
                  <a:pt x="588418" y="46333"/>
                </a:lnTo>
                <a:lnTo>
                  <a:pt x="633619" y="32474"/>
                </a:lnTo>
                <a:lnTo>
                  <a:pt x="679840" y="20975"/>
                </a:lnTo>
                <a:lnTo>
                  <a:pt x="727007" y="11906"/>
                </a:lnTo>
                <a:lnTo>
                  <a:pt x="775048" y="5339"/>
                </a:lnTo>
                <a:lnTo>
                  <a:pt x="823887" y="1346"/>
                </a:lnTo>
                <a:lnTo>
                  <a:pt x="873435" y="0"/>
                </a:lnTo>
                <a:lnTo>
                  <a:pt x="923017" y="1346"/>
                </a:lnTo>
                <a:lnTo>
                  <a:pt x="971856" y="5339"/>
                </a:lnTo>
                <a:lnTo>
                  <a:pt x="1019896" y="11906"/>
                </a:lnTo>
                <a:lnTo>
                  <a:pt x="1067064" y="20975"/>
                </a:lnTo>
                <a:lnTo>
                  <a:pt x="1113285" y="32474"/>
                </a:lnTo>
                <a:lnTo>
                  <a:pt x="1158485" y="46333"/>
                </a:lnTo>
                <a:lnTo>
                  <a:pt x="1202592" y="62478"/>
                </a:lnTo>
                <a:lnTo>
                  <a:pt x="1245531" y="80838"/>
                </a:lnTo>
                <a:lnTo>
                  <a:pt x="1287228" y="101341"/>
                </a:lnTo>
                <a:lnTo>
                  <a:pt x="1327610" y="123915"/>
                </a:lnTo>
                <a:lnTo>
                  <a:pt x="1366603" y="148489"/>
                </a:lnTo>
                <a:lnTo>
                  <a:pt x="1404133" y="174990"/>
                </a:lnTo>
                <a:lnTo>
                  <a:pt x="1440127" y="203348"/>
                </a:lnTo>
                <a:lnTo>
                  <a:pt x="1474511" y="233489"/>
                </a:lnTo>
                <a:lnTo>
                  <a:pt x="1507211" y="265343"/>
                </a:lnTo>
                <a:lnTo>
                  <a:pt x="1538153" y="298836"/>
                </a:lnTo>
                <a:lnTo>
                  <a:pt x="1567264" y="333899"/>
                </a:lnTo>
                <a:lnTo>
                  <a:pt x="1594469" y="370458"/>
                </a:lnTo>
                <a:lnTo>
                  <a:pt x="1619696" y="408442"/>
                </a:lnTo>
                <a:lnTo>
                  <a:pt x="1642870" y="447779"/>
                </a:lnTo>
                <a:lnTo>
                  <a:pt x="1663918" y="488397"/>
                </a:lnTo>
                <a:lnTo>
                  <a:pt x="1682766" y="530224"/>
                </a:lnTo>
                <a:lnTo>
                  <a:pt x="1699340" y="573189"/>
                </a:lnTo>
                <a:lnTo>
                  <a:pt x="1713566" y="617220"/>
                </a:lnTo>
                <a:lnTo>
                  <a:pt x="1725371" y="662245"/>
                </a:lnTo>
                <a:lnTo>
                  <a:pt x="1734681" y="708191"/>
                </a:lnTo>
                <a:lnTo>
                  <a:pt x="1741423" y="754988"/>
                </a:lnTo>
                <a:lnTo>
                  <a:pt x="1745522" y="802564"/>
                </a:lnTo>
                <a:lnTo>
                  <a:pt x="1746904" y="850836"/>
                </a:lnTo>
                <a:lnTo>
                  <a:pt x="1745522" y="899128"/>
                </a:lnTo>
                <a:lnTo>
                  <a:pt x="1741423" y="946703"/>
                </a:lnTo>
                <a:lnTo>
                  <a:pt x="1734681" y="993500"/>
                </a:lnTo>
                <a:lnTo>
                  <a:pt x="1725371" y="1039447"/>
                </a:lnTo>
                <a:lnTo>
                  <a:pt x="1713566" y="1084472"/>
                </a:lnTo>
                <a:lnTo>
                  <a:pt x="1699340" y="1128503"/>
                </a:lnTo>
                <a:lnTo>
                  <a:pt x="1682766" y="1171468"/>
                </a:lnTo>
                <a:lnTo>
                  <a:pt x="1663918" y="1213295"/>
                </a:lnTo>
                <a:lnTo>
                  <a:pt x="1642870" y="1253913"/>
                </a:lnTo>
                <a:lnTo>
                  <a:pt x="1619696" y="1293250"/>
                </a:lnTo>
                <a:lnTo>
                  <a:pt x="1594469" y="1331234"/>
                </a:lnTo>
                <a:lnTo>
                  <a:pt x="1567264" y="1367793"/>
                </a:lnTo>
                <a:lnTo>
                  <a:pt x="1538153" y="1402855"/>
                </a:lnTo>
                <a:lnTo>
                  <a:pt x="1507211" y="1436349"/>
                </a:lnTo>
                <a:lnTo>
                  <a:pt x="1474511" y="1468203"/>
                </a:lnTo>
                <a:lnTo>
                  <a:pt x="1440127" y="1498344"/>
                </a:lnTo>
                <a:lnTo>
                  <a:pt x="1404133" y="1526701"/>
                </a:lnTo>
                <a:lnTo>
                  <a:pt x="1366603" y="1553203"/>
                </a:lnTo>
                <a:lnTo>
                  <a:pt x="1327610" y="1577777"/>
                </a:lnTo>
                <a:lnTo>
                  <a:pt x="1287228" y="1600351"/>
                </a:lnTo>
                <a:lnTo>
                  <a:pt x="1245531" y="1620854"/>
                </a:lnTo>
                <a:lnTo>
                  <a:pt x="1202592" y="1639214"/>
                </a:lnTo>
                <a:lnTo>
                  <a:pt x="1158485" y="1655359"/>
                </a:lnTo>
                <a:lnTo>
                  <a:pt x="1113285" y="1669217"/>
                </a:lnTo>
                <a:lnTo>
                  <a:pt x="1067064" y="1680717"/>
                </a:lnTo>
                <a:lnTo>
                  <a:pt x="1019896" y="1689786"/>
                </a:lnTo>
                <a:lnTo>
                  <a:pt x="971856" y="1696353"/>
                </a:lnTo>
                <a:lnTo>
                  <a:pt x="923017" y="1700346"/>
                </a:lnTo>
                <a:lnTo>
                  <a:pt x="873453" y="1701693"/>
                </a:lnTo>
                <a:close/>
              </a:path>
            </a:pathLst>
          </a:custGeom>
          <a:solidFill>
            <a:srgbClr val="317E53"/>
          </a:solidFill>
        </p:spPr>
        <p:txBody>
          <a:bodyPr wrap="square" lIns="0" tIns="0" rIns="0" bIns="0" rtlCol="0"/>
          <a:lstStyle/>
          <a:p>
            <a:endParaRPr sz="1200"/>
          </a:p>
        </p:txBody>
      </p:sp>
      <p:sp>
        <p:nvSpPr>
          <p:cNvPr id="8" name="object 8"/>
          <p:cNvSpPr txBox="1"/>
          <p:nvPr/>
        </p:nvSpPr>
        <p:spPr>
          <a:xfrm>
            <a:off x="2174190" y="1387198"/>
            <a:ext cx="878840" cy="500992"/>
          </a:xfrm>
          <a:prstGeom prst="rect">
            <a:avLst/>
          </a:prstGeom>
        </p:spPr>
        <p:txBody>
          <a:bodyPr vert="horz" wrap="square" lIns="0" tIns="8467" rIns="0" bIns="0" rtlCol="0">
            <a:spAutoFit/>
          </a:bodyPr>
          <a:lstStyle/>
          <a:p>
            <a:pPr marL="8467">
              <a:spcBef>
                <a:spcPts val="67"/>
              </a:spcBef>
            </a:pPr>
            <a:r>
              <a:rPr sz="3200" b="1" spc="90" dirty="0">
                <a:solidFill>
                  <a:srgbClr val="FFFFFF"/>
                </a:solidFill>
                <a:latin typeface="Arial"/>
                <a:cs typeface="Arial"/>
              </a:rPr>
              <a:t>68%</a:t>
            </a:r>
            <a:endParaRPr sz="3200">
              <a:latin typeface="Arial"/>
              <a:cs typeface="Arial"/>
            </a:endParaRPr>
          </a:p>
        </p:txBody>
      </p:sp>
      <p:sp>
        <p:nvSpPr>
          <p:cNvPr id="9" name="object 9"/>
          <p:cNvSpPr/>
          <p:nvPr/>
        </p:nvSpPr>
        <p:spPr>
          <a:xfrm>
            <a:off x="2031249" y="3892197"/>
            <a:ext cx="1165013" cy="1134533"/>
          </a:xfrm>
          <a:custGeom>
            <a:avLst/>
            <a:gdLst/>
            <a:ahLst/>
            <a:cxnLst/>
            <a:rect l="l" t="t" r="r" b="b"/>
            <a:pathLst>
              <a:path w="1747520" h="1701800">
                <a:moveTo>
                  <a:pt x="923017" y="1346"/>
                </a:moveTo>
                <a:lnTo>
                  <a:pt x="823887" y="1346"/>
                </a:lnTo>
                <a:lnTo>
                  <a:pt x="873447" y="0"/>
                </a:lnTo>
                <a:lnTo>
                  <a:pt x="923017" y="1346"/>
                </a:lnTo>
                <a:close/>
              </a:path>
              <a:path w="1747520" h="1701800">
                <a:moveTo>
                  <a:pt x="873452" y="1701693"/>
                </a:moveTo>
                <a:lnTo>
                  <a:pt x="823887" y="1700346"/>
                </a:lnTo>
                <a:lnTo>
                  <a:pt x="775048" y="1696353"/>
                </a:lnTo>
                <a:lnTo>
                  <a:pt x="727007" y="1689786"/>
                </a:lnTo>
                <a:lnTo>
                  <a:pt x="679840" y="1680717"/>
                </a:lnTo>
                <a:lnTo>
                  <a:pt x="633619" y="1669217"/>
                </a:lnTo>
                <a:lnTo>
                  <a:pt x="588418" y="1655359"/>
                </a:lnTo>
                <a:lnTo>
                  <a:pt x="544312" y="1639214"/>
                </a:lnTo>
                <a:lnTo>
                  <a:pt x="501373" y="1620854"/>
                </a:lnTo>
                <a:lnTo>
                  <a:pt x="459676" y="1600351"/>
                </a:lnTo>
                <a:lnTo>
                  <a:pt x="419294" y="1577777"/>
                </a:lnTo>
                <a:lnTo>
                  <a:pt x="380301" y="1553203"/>
                </a:lnTo>
                <a:lnTo>
                  <a:pt x="342770" y="1526701"/>
                </a:lnTo>
                <a:lnTo>
                  <a:pt x="306776" y="1498344"/>
                </a:lnTo>
                <a:lnTo>
                  <a:pt x="272393" y="1468203"/>
                </a:lnTo>
                <a:lnTo>
                  <a:pt x="239693" y="1436349"/>
                </a:lnTo>
                <a:lnTo>
                  <a:pt x="208751" y="1402855"/>
                </a:lnTo>
                <a:lnTo>
                  <a:pt x="179640" y="1367793"/>
                </a:lnTo>
                <a:lnTo>
                  <a:pt x="152434" y="1331234"/>
                </a:lnTo>
                <a:lnTo>
                  <a:pt x="127208" y="1293250"/>
                </a:lnTo>
                <a:lnTo>
                  <a:pt x="104033" y="1253913"/>
                </a:lnTo>
                <a:lnTo>
                  <a:pt x="82986" y="1213295"/>
                </a:lnTo>
                <a:lnTo>
                  <a:pt x="64138" y="1171468"/>
                </a:lnTo>
                <a:lnTo>
                  <a:pt x="47564" y="1128503"/>
                </a:lnTo>
                <a:lnTo>
                  <a:pt x="33337" y="1084472"/>
                </a:lnTo>
                <a:lnTo>
                  <a:pt x="21532" y="1039447"/>
                </a:lnTo>
                <a:lnTo>
                  <a:pt x="12222" y="993500"/>
                </a:lnTo>
                <a:lnTo>
                  <a:pt x="5481" y="946703"/>
                </a:lnTo>
                <a:lnTo>
                  <a:pt x="1382" y="899128"/>
                </a:lnTo>
                <a:lnTo>
                  <a:pt x="0" y="850856"/>
                </a:lnTo>
                <a:lnTo>
                  <a:pt x="1382" y="802564"/>
                </a:lnTo>
                <a:lnTo>
                  <a:pt x="5481" y="754988"/>
                </a:lnTo>
                <a:lnTo>
                  <a:pt x="12222" y="708191"/>
                </a:lnTo>
                <a:lnTo>
                  <a:pt x="21532" y="662245"/>
                </a:lnTo>
                <a:lnTo>
                  <a:pt x="33337" y="617220"/>
                </a:lnTo>
                <a:lnTo>
                  <a:pt x="47564" y="573189"/>
                </a:lnTo>
                <a:lnTo>
                  <a:pt x="64138" y="530224"/>
                </a:lnTo>
                <a:lnTo>
                  <a:pt x="82986" y="488397"/>
                </a:lnTo>
                <a:lnTo>
                  <a:pt x="104033" y="447779"/>
                </a:lnTo>
                <a:lnTo>
                  <a:pt x="127208" y="408442"/>
                </a:lnTo>
                <a:lnTo>
                  <a:pt x="152434" y="370458"/>
                </a:lnTo>
                <a:lnTo>
                  <a:pt x="179640" y="333899"/>
                </a:lnTo>
                <a:lnTo>
                  <a:pt x="208751" y="298837"/>
                </a:lnTo>
                <a:lnTo>
                  <a:pt x="239693" y="265343"/>
                </a:lnTo>
                <a:lnTo>
                  <a:pt x="272393" y="233489"/>
                </a:lnTo>
                <a:lnTo>
                  <a:pt x="306776" y="203348"/>
                </a:lnTo>
                <a:lnTo>
                  <a:pt x="342770" y="174991"/>
                </a:lnTo>
                <a:lnTo>
                  <a:pt x="380301" y="148489"/>
                </a:lnTo>
                <a:lnTo>
                  <a:pt x="419294" y="123915"/>
                </a:lnTo>
                <a:lnTo>
                  <a:pt x="459676" y="101341"/>
                </a:lnTo>
                <a:lnTo>
                  <a:pt x="501373" y="80838"/>
                </a:lnTo>
                <a:lnTo>
                  <a:pt x="544312" y="62478"/>
                </a:lnTo>
                <a:lnTo>
                  <a:pt x="588418" y="46333"/>
                </a:lnTo>
                <a:lnTo>
                  <a:pt x="633619" y="32475"/>
                </a:lnTo>
                <a:lnTo>
                  <a:pt x="679840" y="20975"/>
                </a:lnTo>
                <a:lnTo>
                  <a:pt x="727007" y="11906"/>
                </a:lnTo>
                <a:lnTo>
                  <a:pt x="775048" y="5339"/>
                </a:lnTo>
                <a:lnTo>
                  <a:pt x="823887" y="1346"/>
                </a:lnTo>
                <a:lnTo>
                  <a:pt x="923017" y="1346"/>
                </a:lnTo>
                <a:lnTo>
                  <a:pt x="971856" y="5339"/>
                </a:lnTo>
                <a:lnTo>
                  <a:pt x="1019896" y="11906"/>
                </a:lnTo>
                <a:lnTo>
                  <a:pt x="1067064" y="20975"/>
                </a:lnTo>
                <a:lnTo>
                  <a:pt x="1113285" y="32475"/>
                </a:lnTo>
                <a:lnTo>
                  <a:pt x="1158485" y="46333"/>
                </a:lnTo>
                <a:lnTo>
                  <a:pt x="1202592" y="62478"/>
                </a:lnTo>
                <a:lnTo>
                  <a:pt x="1245531" y="80838"/>
                </a:lnTo>
                <a:lnTo>
                  <a:pt x="1287228" y="101341"/>
                </a:lnTo>
                <a:lnTo>
                  <a:pt x="1327610" y="123915"/>
                </a:lnTo>
                <a:lnTo>
                  <a:pt x="1366603" y="148489"/>
                </a:lnTo>
                <a:lnTo>
                  <a:pt x="1404133" y="174991"/>
                </a:lnTo>
                <a:lnTo>
                  <a:pt x="1440127" y="203348"/>
                </a:lnTo>
                <a:lnTo>
                  <a:pt x="1474511" y="233489"/>
                </a:lnTo>
                <a:lnTo>
                  <a:pt x="1507211" y="265343"/>
                </a:lnTo>
                <a:lnTo>
                  <a:pt x="1538153" y="298837"/>
                </a:lnTo>
                <a:lnTo>
                  <a:pt x="1567264" y="333899"/>
                </a:lnTo>
                <a:lnTo>
                  <a:pt x="1594469" y="370458"/>
                </a:lnTo>
                <a:lnTo>
                  <a:pt x="1619696" y="408442"/>
                </a:lnTo>
                <a:lnTo>
                  <a:pt x="1642870" y="447779"/>
                </a:lnTo>
                <a:lnTo>
                  <a:pt x="1663918" y="488397"/>
                </a:lnTo>
                <a:lnTo>
                  <a:pt x="1682766" y="530224"/>
                </a:lnTo>
                <a:lnTo>
                  <a:pt x="1699340" y="573189"/>
                </a:lnTo>
                <a:lnTo>
                  <a:pt x="1713566" y="617220"/>
                </a:lnTo>
                <a:lnTo>
                  <a:pt x="1725371" y="662245"/>
                </a:lnTo>
                <a:lnTo>
                  <a:pt x="1734681" y="708191"/>
                </a:lnTo>
                <a:lnTo>
                  <a:pt x="1741423" y="754988"/>
                </a:lnTo>
                <a:lnTo>
                  <a:pt x="1745522" y="802564"/>
                </a:lnTo>
                <a:lnTo>
                  <a:pt x="1746904" y="850836"/>
                </a:lnTo>
                <a:lnTo>
                  <a:pt x="1745522" y="899128"/>
                </a:lnTo>
                <a:lnTo>
                  <a:pt x="1741423" y="946703"/>
                </a:lnTo>
                <a:lnTo>
                  <a:pt x="1734681" y="993500"/>
                </a:lnTo>
                <a:lnTo>
                  <a:pt x="1725371" y="1039447"/>
                </a:lnTo>
                <a:lnTo>
                  <a:pt x="1713566" y="1084472"/>
                </a:lnTo>
                <a:lnTo>
                  <a:pt x="1699340" y="1128503"/>
                </a:lnTo>
                <a:lnTo>
                  <a:pt x="1682766" y="1171468"/>
                </a:lnTo>
                <a:lnTo>
                  <a:pt x="1663918" y="1213295"/>
                </a:lnTo>
                <a:lnTo>
                  <a:pt x="1642870" y="1253913"/>
                </a:lnTo>
                <a:lnTo>
                  <a:pt x="1619696" y="1293250"/>
                </a:lnTo>
                <a:lnTo>
                  <a:pt x="1594469" y="1331234"/>
                </a:lnTo>
                <a:lnTo>
                  <a:pt x="1567264" y="1367793"/>
                </a:lnTo>
                <a:lnTo>
                  <a:pt x="1538153" y="1402855"/>
                </a:lnTo>
                <a:lnTo>
                  <a:pt x="1507211" y="1436349"/>
                </a:lnTo>
                <a:lnTo>
                  <a:pt x="1474511" y="1468203"/>
                </a:lnTo>
                <a:lnTo>
                  <a:pt x="1440127" y="1498344"/>
                </a:lnTo>
                <a:lnTo>
                  <a:pt x="1404133" y="1526701"/>
                </a:lnTo>
                <a:lnTo>
                  <a:pt x="1366603" y="1553203"/>
                </a:lnTo>
                <a:lnTo>
                  <a:pt x="1327610" y="1577777"/>
                </a:lnTo>
                <a:lnTo>
                  <a:pt x="1287228" y="1600351"/>
                </a:lnTo>
                <a:lnTo>
                  <a:pt x="1245531" y="1620854"/>
                </a:lnTo>
                <a:lnTo>
                  <a:pt x="1202592" y="1639214"/>
                </a:lnTo>
                <a:lnTo>
                  <a:pt x="1158485" y="1655359"/>
                </a:lnTo>
                <a:lnTo>
                  <a:pt x="1113285" y="1669217"/>
                </a:lnTo>
                <a:lnTo>
                  <a:pt x="1067064" y="1680717"/>
                </a:lnTo>
                <a:lnTo>
                  <a:pt x="1019896" y="1689786"/>
                </a:lnTo>
                <a:lnTo>
                  <a:pt x="971856" y="1696353"/>
                </a:lnTo>
                <a:lnTo>
                  <a:pt x="923017" y="1700346"/>
                </a:lnTo>
                <a:lnTo>
                  <a:pt x="873452" y="1701693"/>
                </a:lnTo>
                <a:close/>
              </a:path>
            </a:pathLst>
          </a:custGeom>
          <a:solidFill>
            <a:srgbClr val="317E53"/>
          </a:solidFill>
        </p:spPr>
        <p:txBody>
          <a:bodyPr wrap="square" lIns="0" tIns="0" rIns="0" bIns="0" rtlCol="0"/>
          <a:lstStyle/>
          <a:p>
            <a:endParaRPr sz="1200"/>
          </a:p>
        </p:txBody>
      </p:sp>
      <p:sp>
        <p:nvSpPr>
          <p:cNvPr id="10" name="object 10"/>
          <p:cNvSpPr txBox="1"/>
          <p:nvPr/>
        </p:nvSpPr>
        <p:spPr>
          <a:xfrm>
            <a:off x="2174190" y="4201230"/>
            <a:ext cx="878840" cy="500992"/>
          </a:xfrm>
          <a:prstGeom prst="rect">
            <a:avLst/>
          </a:prstGeom>
        </p:spPr>
        <p:txBody>
          <a:bodyPr vert="horz" wrap="square" lIns="0" tIns="8467" rIns="0" bIns="0" rtlCol="0">
            <a:spAutoFit/>
          </a:bodyPr>
          <a:lstStyle/>
          <a:p>
            <a:pPr marL="8467">
              <a:spcBef>
                <a:spcPts val="67"/>
              </a:spcBef>
            </a:pPr>
            <a:r>
              <a:rPr sz="3200" b="1" spc="90" dirty="0">
                <a:solidFill>
                  <a:srgbClr val="FFFFFF"/>
                </a:solidFill>
                <a:latin typeface="Arial"/>
                <a:cs typeface="Arial"/>
              </a:rPr>
              <a:t>90%</a:t>
            </a:r>
            <a:endParaRPr sz="3200">
              <a:latin typeface="Arial"/>
              <a:cs typeface="Arial"/>
            </a:endParaRPr>
          </a:p>
        </p:txBody>
      </p:sp>
      <p:sp>
        <p:nvSpPr>
          <p:cNvPr id="11" name="object 11"/>
          <p:cNvSpPr txBox="1"/>
          <p:nvPr/>
        </p:nvSpPr>
        <p:spPr>
          <a:xfrm>
            <a:off x="379446" y="5274093"/>
            <a:ext cx="4390389" cy="1112591"/>
          </a:xfrm>
          <a:prstGeom prst="rect">
            <a:avLst/>
          </a:prstGeom>
        </p:spPr>
        <p:txBody>
          <a:bodyPr vert="horz" wrap="square" lIns="0" tIns="8043" rIns="0" bIns="0" rtlCol="0">
            <a:spAutoFit/>
          </a:bodyPr>
          <a:lstStyle/>
          <a:p>
            <a:pPr marL="8467" marR="3387" indent="356888">
              <a:lnSpc>
                <a:spcPct val="123200"/>
              </a:lnSpc>
              <a:spcBef>
                <a:spcPts val="63"/>
              </a:spcBef>
            </a:pPr>
            <a:r>
              <a:rPr sz="2267" spc="63" dirty="0">
                <a:solidFill>
                  <a:srgbClr val="317E53"/>
                </a:solidFill>
                <a:latin typeface="Arial"/>
                <a:cs typeface="Arial"/>
              </a:rPr>
              <a:t>des</a:t>
            </a:r>
            <a:r>
              <a:rPr sz="2267" spc="-13" dirty="0">
                <a:solidFill>
                  <a:srgbClr val="317E53"/>
                </a:solidFill>
                <a:latin typeface="Arial"/>
                <a:cs typeface="Arial"/>
              </a:rPr>
              <a:t> </a:t>
            </a:r>
            <a:r>
              <a:rPr sz="2267" spc="63" dirty="0">
                <a:solidFill>
                  <a:srgbClr val="317E53"/>
                </a:solidFill>
                <a:latin typeface="Arial"/>
                <a:cs typeface="Arial"/>
              </a:rPr>
              <a:t>surfaces</a:t>
            </a:r>
            <a:r>
              <a:rPr sz="2267" spc="-10" dirty="0">
                <a:solidFill>
                  <a:srgbClr val="317E53"/>
                </a:solidFill>
                <a:latin typeface="Arial"/>
                <a:cs typeface="Arial"/>
              </a:rPr>
              <a:t> </a:t>
            </a:r>
            <a:r>
              <a:rPr sz="2267" spc="76" dirty="0">
                <a:solidFill>
                  <a:srgbClr val="317E53"/>
                </a:solidFill>
                <a:latin typeface="Arial"/>
                <a:cs typeface="Arial"/>
              </a:rPr>
              <a:t>agricoles</a:t>
            </a:r>
            <a:r>
              <a:rPr sz="2267" spc="-13" dirty="0">
                <a:solidFill>
                  <a:srgbClr val="317E53"/>
                </a:solidFill>
                <a:latin typeface="Arial"/>
                <a:cs typeface="Arial"/>
              </a:rPr>
              <a:t> </a:t>
            </a:r>
            <a:r>
              <a:rPr sz="2267" spc="87" dirty="0">
                <a:solidFill>
                  <a:srgbClr val="317E53"/>
                </a:solidFill>
                <a:latin typeface="Arial"/>
                <a:cs typeface="Arial"/>
              </a:rPr>
              <a:t>sont </a:t>
            </a:r>
            <a:r>
              <a:rPr sz="2267" spc="97" dirty="0">
                <a:solidFill>
                  <a:srgbClr val="317E53"/>
                </a:solidFill>
                <a:latin typeface="Arial"/>
                <a:cs typeface="Arial"/>
              </a:rPr>
              <a:t>cultiv</a:t>
            </a:r>
            <a:r>
              <a:rPr sz="2000" spc="97" dirty="0">
                <a:solidFill>
                  <a:srgbClr val="317E53"/>
                </a:solidFill>
                <a:latin typeface="Arial"/>
                <a:cs typeface="Arial"/>
              </a:rPr>
              <a:t>é</a:t>
            </a:r>
            <a:r>
              <a:rPr sz="2267" spc="97" dirty="0">
                <a:solidFill>
                  <a:srgbClr val="317E53"/>
                </a:solidFill>
                <a:latin typeface="Arial"/>
                <a:cs typeface="Arial"/>
              </a:rPr>
              <a:t>es</a:t>
            </a:r>
            <a:r>
              <a:rPr sz="2267" spc="-7" dirty="0">
                <a:solidFill>
                  <a:srgbClr val="317E53"/>
                </a:solidFill>
                <a:latin typeface="Arial"/>
                <a:cs typeface="Arial"/>
              </a:rPr>
              <a:t> </a:t>
            </a:r>
            <a:r>
              <a:rPr sz="2267" spc="90" dirty="0">
                <a:solidFill>
                  <a:srgbClr val="317E53"/>
                </a:solidFill>
                <a:latin typeface="Arial"/>
                <a:cs typeface="Arial"/>
              </a:rPr>
              <a:t>en</a:t>
            </a:r>
            <a:r>
              <a:rPr sz="2267" spc="-3" dirty="0">
                <a:solidFill>
                  <a:srgbClr val="317E53"/>
                </a:solidFill>
                <a:latin typeface="Arial"/>
                <a:cs typeface="Arial"/>
              </a:rPr>
              <a:t> </a:t>
            </a:r>
            <a:r>
              <a:rPr sz="2267" spc="100" dirty="0">
                <a:solidFill>
                  <a:srgbClr val="317E53"/>
                </a:solidFill>
                <a:latin typeface="Arial"/>
                <a:cs typeface="Arial"/>
              </a:rPr>
              <a:t>agriculture</a:t>
            </a:r>
            <a:r>
              <a:rPr sz="2267" spc="-3" dirty="0">
                <a:solidFill>
                  <a:srgbClr val="317E53"/>
                </a:solidFill>
                <a:latin typeface="Arial"/>
                <a:cs typeface="Arial"/>
              </a:rPr>
              <a:t> </a:t>
            </a:r>
            <a:r>
              <a:rPr sz="2267" spc="83" dirty="0">
                <a:solidFill>
                  <a:srgbClr val="317E53"/>
                </a:solidFill>
                <a:latin typeface="Arial"/>
                <a:cs typeface="Arial"/>
              </a:rPr>
              <a:t>pluviale</a:t>
            </a:r>
            <a:endParaRPr sz="2267">
              <a:latin typeface="Arial"/>
              <a:cs typeface="Arial"/>
            </a:endParaRPr>
          </a:p>
          <a:p>
            <a:pPr marL="77897" algn="ctr">
              <a:spcBef>
                <a:spcPts val="1037"/>
              </a:spcBef>
            </a:pPr>
            <a:r>
              <a:rPr sz="733" i="1" spc="33" dirty="0">
                <a:solidFill>
                  <a:srgbClr val="245B3C"/>
                </a:solidFill>
                <a:latin typeface="Arial"/>
                <a:cs typeface="Arial"/>
              </a:rPr>
              <a:t>Department</a:t>
            </a:r>
            <a:r>
              <a:rPr sz="733" i="1" spc="103" dirty="0">
                <a:solidFill>
                  <a:srgbClr val="245B3C"/>
                </a:solidFill>
                <a:latin typeface="Arial"/>
                <a:cs typeface="Arial"/>
              </a:rPr>
              <a:t> </a:t>
            </a:r>
            <a:r>
              <a:rPr sz="733" i="1" spc="33" dirty="0">
                <a:solidFill>
                  <a:srgbClr val="245B3C"/>
                </a:solidFill>
                <a:latin typeface="Arial"/>
                <a:cs typeface="Arial"/>
              </a:rPr>
              <a:t>of</a:t>
            </a:r>
            <a:r>
              <a:rPr sz="733" i="1" spc="103" dirty="0">
                <a:solidFill>
                  <a:srgbClr val="245B3C"/>
                </a:solidFill>
                <a:latin typeface="Arial"/>
                <a:cs typeface="Arial"/>
              </a:rPr>
              <a:t> </a:t>
            </a:r>
            <a:r>
              <a:rPr sz="733" i="1" dirty="0">
                <a:solidFill>
                  <a:srgbClr val="245B3C"/>
                </a:solidFill>
                <a:latin typeface="Arial"/>
                <a:cs typeface="Arial"/>
              </a:rPr>
              <a:t>Economics</a:t>
            </a:r>
            <a:r>
              <a:rPr sz="733" i="1" spc="103" dirty="0">
                <a:solidFill>
                  <a:srgbClr val="245B3C"/>
                </a:solidFill>
                <a:latin typeface="Arial"/>
                <a:cs typeface="Arial"/>
              </a:rPr>
              <a:t> </a:t>
            </a:r>
            <a:r>
              <a:rPr sz="733" i="1" spc="43" dirty="0">
                <a:solidFill>
                  <a:srgbClr val="245B3C"/>
                </a:solidFill>
                <a:latin typeface="Arial"/>
                <a:cs typeface="Arial"/>
              </a:rPr>
              <a:t>and</a:t>
            </a:r>
            <a:r>
              <a:rPr sz="733" i="1" spc="103" dirty="0">
                <a:solidFill>
                  <a:srgbClr val="245B3C"/>
                </a:solidFill>
                <a:latin typeface="Arial"/>
                <a:cs typeface="Arial"/>
              </a:rPr>
              <a:t> </a:t>
            </a:r>
            <a:r>
              <a:rPr sz="733" i="1" dirty="0">
                <a:solidFill>
                  <a:srgbClr val="245B3C"/>
                </a:solidFill>
                <a:latin typeface="Arial"/>
                <a:cs typeface="Arial"/>
              </a:rPr>
              <a:t>Statistics</a:t>
            </a:r>
            <a:r>
              <a:rPr sz="767" i="1" dirty="0">
                <a:solidFill>
                  <a:srgbClr val="245B3C"/>
                </a:solidFill>
                <a:latin typeface="Arial"/>
                <a:cs typeface="Arial"/>
              </a:rPr>
              <a:t>,</a:t>
            </a:r>
            <a:r>
              <a:rPr sz="767" i="1" spc="97" dirty="0">
                <a:solidFill>
                  <a:srgbClr val="245B3C"/>
                </a:solidFill>
                <a:latin typeface="Arial"/>
                <a:cs typeface="Arial"/>
              </a:rPr>
              <a:t> </a:t>
            </a:r>
            <a:r>
              <a:rPr sz="733" i="1" dirty="0">
                <a:solidFill>
                  <a:srgbClr val="245B3C"/>
                </a:solidFill>
                <a:latin typeface="Arial"/>
                <a:cs typeface="Arial"/>
              </a:rPr>
              <a:t>Government</a:t>
            </a:r>
            <a:r>
              <a:rPr sz="733" i="1" spc="103" dirty="0">
                <a:solidFill>
                  <a:srgbClr val="245B3C"/>
                </a:solidFill>
                <a:latin typeface="Arial"/>
                <a:cs typeface="Arial"/>
              </a:rPr>
              <a:t> </a:t>
            </a:r>
            <a:r>
              <a:rPr sz="733" i="1" spc="33" dirty="0">
                <a:solidFill>
                  <a:srgbClr val="245B3C"/>
                </a:solidFill>
                <a:latin typeface="Arial"/>
                <a:cs typeface="Arial"/>
              </a:rPr>
              <a:t>of</a:t>
            </a:r>
            <a:r>
              <a:rPr sz="733" i="1" spc="103" dirty="0">
                <a:solidFill>
                  <a:srgbClr val="245B3C"/>
                </a:solidFill>
                <a:latin typeface="Arial"/>
                <a:cs typeface="Arial"/>
              </a:rPr>
              <a:t> </a:t>
            </a:r>
            <a:r>
              <a:rPr sz="733" i="1" dirty="0">
                <a:solidFill>
                  <a:srgbClr val="245B3C"/>
                </a:solidFill>
                <a:latin typeface="Arial"/>
                <a:cs typeface="Arial"/>
              </a:rPr>
              <a:t>Tamil</a:t>
            </a:r>
            <a:r>
              <a:rPr sz="733" i="1" spc="103" dirty="0">
                <a:solidFill>
                  <a:srgbClr val="245B3C"/>
                </a:solidFill>
                <a:latin typeface="Arial"/>
                <a:cs typeface="Arial"/>
              </a:rPr>
              <a:t> </a:t>
            </a:r>
            <a:r>
              <a:rPr sz="733" i="1" dirty="0">
                <a:solidFill>
                  <a:srgbClr val="245B3C"/>
                </a:solidFill>
                <a:latin typeface="Arial"/>
                <a:cs typeface="Arial"/>
              </a:rPr>
              <a:t>Nadu</a:t>
            </a:r>
            <a:r>
              <a:rPr sz="767" i="1" dirty="0">
                <a:solidFill>
                  <a:srgbClr val="245B3C"/>
                </a:solidFill>
                <a:latin typeface="Arial"/>
                <a:cs typeface="Arial"/>
              </a:rPr>
              <a:t>,</a:t>
            </a:r>
            <a:r>
              <a:rPr sz="767" i="1" spc="100" dirty="0">
                <a:solidFill>
                  <a:srgbClr val="245B3C"/>
                </a:solidFill>
                <a:latin typeface="Arial"/>
                <a:cs typeface="Arial"/>
              </a:rPr>
              <a:t> </a:t>
            </a:r>
            <a:r>
              <a:rPr sz="733" i="1" spc="-13" dirty="0">
                <a:solidFill>
                  <a:srgbClr val="245B3C"/>
                </a:solidFill>
                <a:latin typeface="Arial"/>
                <a:cs typeface="Arial"/>
              </a:rPr>
              <a:t>2017</a:t>
            </a:r>
            <a:endParaRPr sz="733">
              <a:latin typeface="Arial"/>
              <a:cs typeface="Arial"/>
            </a:endParaRPr>
          </a:p>
        </p:txBody>
      </p:sp>
      <p:sp>
        <p:nvSpPr>
          <p:cNvPr id="12" name="object 12"/>
          <p:cNvSpPr txBox="1"/>
          <p:nvPr/>
        </p:nvSpPr>
        <p:spPr>
          <a:xfrm>
            <a:off x="890549" y="2317674"/>
            <a:ext cx="3310467" cy="1112591"/>
          </a:xfrm>
          <a:prstGeom prst="rect">
            <a:avLst/>
          </a:prstGeom>
        </p:spPr>
        <p:txBody>
          <a:bodyPr vert="horz" wrap="square" lIns="0" tIns="8043" rIns="0" bIns="0" rtlCol="0">
            <a:spAutoFit/>
          </a:bodyPr>
          <a:lstStyle/>
          <a:p>
            <a:pPr marL="346727" marR="138860" indent="-157911">
              <a:lnSpc>
                <a:spcPct val="123200"/>
              </a:lnSpc>
              <a:spcBef>
                <a:spcPts val="63"/>
              </a:spcBef>
              <a:tabLst>
                <a:tab pos="1964365" algn="l"/>
              </a:tabLst>
            </a:pPr>
            <a:r>
              <a:rPr sz="2267" spc="63" dirty="0">
                <a:solidFill>
                  <a:srgbClr val="317E53"/>
                </a:solidFill>
                <a:latin typeface="Arial"/>
                <a:cs typeface="Arial"/>
              </a:rPr>
              <a:t>des</a:t>
            </a:r>
            <a:r>
              <a:rPr sz="2267" spc="-7" dirty="0">
                <a:solidFill>
                  <a:srgbClr val="317E53"/>
                </a:solidFill>
                <a:latin typeface="Arial"/>
                <a:cs typeface="Arial"/>
              </a:rPr>
              <a:t> </a:t>
            </a:r>
            <a:r>
              <a:rPr sz="2267" spc="97" dirty="0">
                <a:solidFill>
                  <a:srgbClr val="317E53"/>
                </a:solidFill>
                <a:latin typeface="Arial"/>
                <a:cs typeface="Arial"/>
              </a:rPr>
              <a:t>exploitations</a:t>
            </a:r>
            <a:r>
              <a:rPr sz="2267" spc="-3" dirty="0">
                <a:solidFill>
                  <a:srgbClr val="317E53"/>
                </a:solidFill>
                <a:latin typeface="Arial"/>
                <a:cs typeface="Arial"/>
              </a:rPr>
              <a:t> </a:t>
            </a:r>
            <a:r>
              <a:rPr sz="2267" spc="123" dirty="0">
                <a:solidFill>
                  <a:srgbClr val="317E53"/>
                </a:solidFill>
                <a:latin typeface="Arial"/>
                <a:cs typeface="Arial"/>
              </a:rPr>
              <a:t>font </a:t>
            </a:r>
            <a:r>
              <a:rPr sz="2267" spc="93" dirty="0">
                <a:solidFill>
                  <a:srgbClr val="317E53"/>
                </a:solidFill>
                <a:latin typeface="Arial"/>
                <a:cs typeface="Arial"/>
              </a:rPr>
              <a:t>moins</a:t>
            </a:r>
            <a:r>
              <a:rPr sz="2267" spc="-10" dirty="0">
                <a:solidFill>
                  <a:srgbClr val="317E53"/>
                </a:solidFill>
                <a:latin typeface="Arial"/>
                <a:cs typeface="Arial"/>
              </a:rPr>
              <a:t> </a:t>
            </a:r>
            <a:r>
              <a:rPr sz="2267" spc="97" dirty="0">
                <a:solidFill>
                  <a:srgbClr val="317E53"/>
                </a:solidFill>
                <a:latin typeface="Arial"/>
                <a:cs typeface="Arial"/>
              </a:rPr>
              <a:t>de</a:t>
            </a:r>
            <a:r>
              <a:rPr sz="2267" spc="-10" dirty="0">
                <a:solidFill>
                  <a:srgbClr val="317E53"/>
                </a:solidFill>
                <a:latin typeface="Arial"/>
                <a:cs typeface="Arial"/>
              </a:rPr>
              <a:t> </a:t>
            </a:r>
            <a:r>
              <a:rPr sz="2267" spc="-313" dirty="0">
                <a:solidFill>
                  <a:srgbClr val="317E53"/>
                </a:solidFill>
                <a:latin typeface="Arial"/>
                <a:cs typeface="Arial"/>
              </a:rPr>
              <a:t>1</a:t>
            </a:r>
            <a:r>
              <a:rPr sz="2267" dirty="0">
                <a:solidFill>
                  <a:srgbClr val="317E53"/>
                </a:solidFill>
                <a:latin typeface="Arial"/>
                <a:cs typeface="Arial"/>
              </a:rPr>
              <a:t>	</a:t>
            </a:r>
            <a:r>
              <a:rPr sz="2267" spc="80" dirty="0">
                <a:solidFill>
                  <a:srgbClr val="317E53"/>
                </a:solidFill>
                <a:latin typeface="Arial"/>
                <a:cs typeface="Arial"/>
              </a:rPr>
              <a:t>hectare</a:t>
            </a:r>
            <a:endParaRPr sz="2267">
              <a:latin typeface="Arial"/>
              <a:cs typeface="Arial"/>
            </a:endParaRPr>
          </a:p>
          <a:p>
            <a:pPr marL="8467">
              <a:spcBef>
                <a:spcPts val="1000"/>
              </a:spcBef>
            </a:pPr>
            <a:r>
              <a:rPr sz="733" i="1" spc="33" dirty="0">
                <a:solidFill>
                  <a:srgbClr val="245B3C"/>
                </a:solidFill>
                <a:latin typeface="Arial"/>
                <a:cs typeface="Arial"/>
              </a:rPr>
              <a:t>Department</a:t>
            </a:r>
            <a:r>
              <a:rPr sz="733" i="1" spc="103" dirty="0">
                <a:solidFill>
                  <a:srgbClr val="245B3C"/>
                </a:solidFill>
                <a:latin typeface="Arial"/>
                <a:cs typeface="Arial"/>
              </a:rPr>
              <a:t> </a:t>
            </a:r>
            <a:r>
              <a:rPr sz="733" i="1" spc="33" dirty="0">
                <a:solidFill>
                  <a:srgbClr val="245B3C"/>
                </a:solidFill>
                <a:latin typeface="Arial"/>
                <a:cs typeface="Arial"/>
              </a:rPr>
              <a:t>of</a:t>
            </a:r>
            <a:r>
              <a:rPr sz="733" i="1" spc="103" dirty="0">
                <a:solidFill>
                  <a:srgbClr val="245B3C"/>
                </a:solidFill>
                <a:latin typeface="Arial"/>
                <a:cs typeface="Arial"/>
              </a:rPr>
              <a:t> </a:t>
            </a:r>
            <a:r>
              <a:rPr sz="733" i="1" dirty="0">
                <a:solidFill>
                  <a:srgbClr val="245B3C"/>
                </a:solidFill>
                <a:latin typeface="Arial"/>
                <a:cs typeface="Arial"/>
              </a:rPr>
              <a:t>Economics</a:t>
            </a:r>
            <a:r>
              <a:rPr sz="733" i="1" spc="103" dirty="0">
                <a:solidFill>
                  <a:srgbClr val="245B3C"/>
                </a:solidFill>
                <a:latin typeface="Arial"/>
                <a:cs typeface="Arial"/>
              </a:rPr>
              <a:t> </a:t>
            </a:r>
            <a:r>
              <a:rPr sz="733" i="1" spc="43" dirty="0">
                <a:solidFill>
                  <a:srgbClr val="245B3C"/>
                </a:solidFill>
                <a:latin typeface="Arial"/>
                <a:cs typeface="Arial"/>
              </a:rPr>
              <a:t>and</a:t>
            </a:r>
            <a:r>
              <a:rPr sz="733" i="1" spc="103" dirty="0">
                <a:solidFill>
                  <a:srgbClr val="245B3C"/>
                </a:solidFill>
                <a:latin typeface="Arial"/>
                <a:cs typeface="Arial"/>
              </a:rPr>
              <a:t> </a:t>
            </a:r>
            <a:r>
              <a:rPr sz="733" i="1" dirty="0">
                <a:solidFill>
                  <a:srgbClr val="245B3C"/>
                </a:solidFill>
                <a:latin typeface="Arial"/>
                <a:cs typeface="Arial"/>
              </a:rPr>
              <a:t>Statistics</a:t>
            </a:r>
            <a:r>
              <a:rPr sz="767" i="1" dirty="0">
                <a:solidFill>
                  <a:srgbClr val="245B3C"/>
                </a:solidFill>
                <a:latin typeface="Arial"/>
                <a:cs typeface="Arial"/>
              </a:rPr>
              <a:t>,</a:t>
            </a:r>
            <a:r>
              <a:rPr sz="767" i="1" spc="97" dirty="0">
                <a:solidFill>
                  <a:srgbClr val="245B3C"/>
                </a:solidFill>
                <a:latin typeface="Arial"/>
                <a:cs typeface="Arial"/>
              </a:rPr>
              <a:t> </a:t>
            </a:r>
            <a:r>
              <a:rPr sz="733" i="1" dirty="0">
                <a:solidFill>
                  <a:srgbClr val="245B3C"/>
                </a:solidFill>
                <a:latin typeface="Arial"/>
                <a:cs typeface="Arial"/>
              </a:rPr>
              <a:t>Government</a:t>
            </a:r>
            <a:r>
              <a:rPr sz="733" i="1" spc="103" dirty="0">
                <a:solidFill>
                  <a:srgbClr val="245B3C"/>
                </a:solidFill>
                <a:latin typeface="Arial"/>
                <a:cs typeface="Arial"/>
              </a:rPr>
              <a:t> </a:t>
            </a:r>
            <a:r>
              <a:rPr sz="733" i="1" spc="33" dirty="0">
                <a:solidFill>
                  <a:srgbClr val="245B3C"/>
                </a:solidFill>
                <a:latin typeface="Arial"/>
                <a:cs typeface="Arial"/>
              </a:rPr>
              <a:t>of</a:t>
            </a:r>
            <a:r>
              <a:rPr sz="733" i="1" spc="103" dirty="0">
                <a:solidFill>
                  <a:srgbClr val="245B3C"/>
                </a:solidFill>
                <a:latin typeface="Arial"/>
                <a:cs typeface="Arial"/>
              </a:rPr>
              <a:t> </a:t>
            </a:r>
            <a:r>
              <a:rPr sz="733" i="1" dirty="0">
                <a:solidFill>
                  <a:srgbClr val="245B3C"/>
                </a:solidFill>
                <a:latin typeface="Arial"/>
                <a:cs typeface="Arial"/>
              </a:rPr>
              <a:t>Tamil</a:t>
            </a:r>
            <a:r>
              <a:rPr sz="733" i="1" spc="103" dirty="0">
                <a:solidFill>
                  <a:srgbClr val="245B3C"/>
                </a:solidFill>
                <a:latin typeface="Arial"/>
                <a:cs typeface="Arial"/>
              </a:rPr>
              <a:t> </a:t>
            </a:r>
            <a:r>
              <a:rPr sz="733" i="1" dirty="0">
                <a:solidFill>
                  <a:srgbClr val="245B3C"/>
                </a:solidFill>
                <a:latin typeface="Arial"/>
                <a:cs typeface="Arial"/>
              </a:rPr>
              <a:t>Nadu</a:t>
            </a:r>
            <a:r>
              <a:rPr sz="767" i="1" dirty="0">
                <a:solidFill>
                  <a:srgbClr val="245B3C"/>
                </a:solidFill>
                <a:latin typeface="Arial"/>
                <a:cs typeface="Arial"/>
              </a:rPr>
              <a:t>,</a:t>
            </a:r>
            <a:r>
              <a:rPr sz="767" i="1" spc="100" dirty="0">
                <a:solidFill>
                  <a:srgbClr val="245B3C"/>
                </a:solidFill>
                <a:latin typeface="Arial"/>
                <a:cs typeface="Arial"/>
              </a:rPr>
              <a:t> </a:t>
            </a:r>
            <a:r>
              <a:rPr sz="733" i="1" spc="-13" dirty="0">
                <a:solidFill>
                  <a:srgbClr val="245B3C"/>
                </a:solidFill>
                <a:latin typeface="Arial"/>
                <a:cs typeface="Arial"/>
              </a:rPr>
              <a:t>2017</a:t>
            </a:r>
            <a:endParaRPr sz="733">
              <a:latin typeface="Arial"/>
              <a:cs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82939" y="1048050"/>
            <a:ext cx="7277100" cy="4762077"/>
            <a:chOff x="6574409" y="1572074"/>
            <a:chExt cx="10915650" cy="7143115"/>
          </a:xfrm>
        </p:grpSpPr>
        <p:pic>
          <p:nvPicPr>
            <p:cNvPr id="3" name="object 3"/>
            <p:cNvPicPr/>
            <p:nvPr/>
          </p:nvPicPr>
          <p:blipFill>
            <a:blip r:embed="rId2" cstate="print"/>
            <a:stretch>
              <a:fillRect/>
            </a:stretch>
          </p:blipFill>
          <p:spPr>
            <a:xfrm>
              <a:off x="6681089" y="1678754"/>
              <a:ext cx="10702413" cy="6929491"/>
            </a:xfrm>
            <a:prstGeom prst="rect">
              <a:avLst/>
            </a:prstGeom>
          </p:spPr>
        </p:pic>
        <p:sp>
          <p:nvSpPr>
            <p:cNvPr id="4" name="object 4"/>
            <p:cNvSpPr/>
            <p:nvPr/>
          </p:nvSpPr>
          <p:spPr>
            <a:xfrm>
              <a:off x="6669659" y="1667324"/>
              <a:ext cx="10725150" cy="6952615"/>
            </a:xfrm>
            <a:custGeom>
              <a:avLst/>
              <a:gdLst/>
              <a:ahLst/>
              <a:cxnLst/>
              <a:rect l="l" t="t" r="r" b="b"/>
              <a:pathLst>
                <a:path w="10725150" h="6952615">
                  <a:moveTo>
                    <a:pt x="0" y="0"/>
                  </a:moveTo>
                  <a:lnTo>
                    <a:pt x="0" y="6952207"/>
                  </a:lnTo>
                  <a:lnTo>
                    <a:pt x="10725149" y="6952207"/>
                  </a:lnTo>
                  <a:lnTo>
                    <a:pt x="10725149" y="0"/>
                  </a:lnTo>
                  <a:lnTo>
                    <a:pt x="0" y="0"/>
                  </a:lnTo>
                </a:path>
              </a:pathLst>
            </a:custGeom>
            <a:ln w="190499">
              <a:solidFill>
                <a:srgbClr val="317E53"/>
              </a:solidFill>
            </a:ln>
          </p:spPr>
          <p:txBody>
            <a:bodyPr wrap="square" lIns="0" tIns="0" rIns="0" bIns="0" rtlCol="0"/>
            <a:lstStyle/>
            <a:p>
              <a:endParaRPr sz="1200"/>
            </a:p>
          </p:txBody>
        </p:sp>
      </p:grpSp>
      <p:sp>
        <p:nvSpPr>
          <p:cNvPr id="5" name="object 5"/>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6" name="object 6"/>
          <p:cNvSpPr txBox="1">
            <a:spLocks noGrp="1"/>
          </p:cNvSpPr>
          <p:nvPr>
            <p:ph type="title"/>
          </p:nvPr>
        </p:nvSpPr>
        <p:spPr>
          <a:xfrm>
            <a:off x="558800" y="248507"/>
            <a:ext cx="7010400" cy="873530"/>
          </a:xfrm>
          <a:prstGeom prst="rect">
            <a:avLst/>
          </a:prstGeom>
        </p:spPr>
        <p:txBody>
          <a:bodyPr vert="horz" wrap="square" lIns="0" tIns="57362" rIns="0" bIns="0" rtlCol="0" anchor="ctr">
            <a:spAutoFit/>
          </a:bodyPr>
          <a:lstStyle/>
          <a:p>
            <a:pPr marL="3103612">
              <a:lnSpc>
                <a:spcPct val="100000"/>
              </a:lnSpc>
              <a:spcBef>
                <a:spcPts val="63"/>
              </a:spcBef>
            </a:pPr>
            <a:r>
              <a:rPr sz="2633" spc="110" dirty="0"/>
              <a:t>L</a:t>
            </a:r>
            <a:r>
              <a:rPr sz="2667" spc="110" dirty="0"/>
              <a:t>’</a:t>
            </a:r>
            <a:r>
              <a:rPr sz="2633" spc="110" dirty="0"/>
              <a:t>agriculture</a:t>
            </a:r>
            <a:r>
              <a:rPr sz="2633" spc="-7" dirty="0"/>
              <a:t> </a:t>
            </a:r>
            <a:r>
              <a:rPr sz="2633" spc="93" dirty="0"/>
              <a:t>dans</a:t>
            </a:r>
            <a:r>
              <a:rPr sz="2633" spc="-7" dirty="0"/>
              <a:t> </a:t>
            </a:r>
            <a:r>
              <a:rPr sz="2633" spc="67" dirty="0"/>
              <a:t>les</a:t>
            </a:r>
            <a:r>
              <a:rPr sz="2633" spc="-7" dirty="0"/>
              <a:t> </a:t>
            </a:r>
            <a:r>
              <a:rPr sz="2633" spc="120" dirty="0"/>
              <a:t>Jawadhu</a:t>
            </a:r>
            <a:r>
              <a:rPr sz="2633" spc="-7" dirty="0"/>
              <a:t> </a:t>
            </a:r>
            <a:r>
              <a:rPr sz="2633" spc="93" dirty="0"/>
              <a:t>Hills</a:t>
            </a:r>
            <a:endParaRPr sz="2633"/>
          </a:p>
        </p:txBody>
      </p:sp>
      <p:sp>
        <p:nvSpPr>
          <p:cNvPr id="7" name="object 7"/>
          <p:cNvSpPr/>
          <p:nvPr/>
        </p:nvSpPr>
        <p:spPr>
          <a:xfrm>
            <a:off x="1586494" y="2189044"/>
            <a:ext cx="1165013" cy="1134533"/>
          </a:xfrm>
          <a:custGeom>
            <a:avLst/>
            <a:gdLst/>
            <a:ahLst/>
            <a:cxnLst/>
            <a:rect l="l" t="t" r="r" b="b"/>
            <a:pathLst>
              <a:path w="1747520" h="1701800">
                <a:moveTo>
                  <a:pt x="873452" y="1701693"/>
                </a:moveTo>
                <a:lnTo>
                  <a:pt x="823887" y="1700346"/>
                </a:lnTo>
                <a:lnTo>
                  <a:pt x="775048" y="1696353"/>
                </a:lnTo>
                <a:lnTo>
                  <a:pt x="727008" y="1689786"/>
                </a:lnTo>
                <a:lnTo>
                  <a:pt x="679840" y="1680717"/>
                </a:lnTo>
                <a:lnTo>
                  <a:pt x="633619" y="1669218"/>
                </a:lnTo>
                <a:lnTo>
                  <a:pt x="588419" y="1655359"/>
                </a:lnTo>
                <a:lnTo>
                  <a:pt x="544312" y="1639214"/>
                </a:lnTo>
                <a:lnTo>
                  <a:pt x="501373" y="1620854"/>
                </a:lnTo>
                <a:lnTo>
                  <a:pt x="459676" y="1600351"/>
                </a:lnTo>
                <a:lnTo>
                  <a:pt x="419294" y="1577777"/>
                </a:lnTo>
                <a:lnTo>
                  <a:pt x="380301" y="1553203"/>
                </a:lnTo>
                <a:lnTo>
                  <a:pt x="342770" y="1526702"/>
                </a:lnTo>
                <a:lnTo>
                  <a:pt x="306776" y="1498344"/>
                </a:lnTo>
                <a:lnTo>
                  <a:pt x="272393" y="1468203"/>
                </a:lnTo>
                <a:lnTo>
                  <a:pt x="239693" y="1436349"/>
                </a:lnTo>
                <a:lnTo>
                  <a:pt x="208751" y="1402856"/>
                </a:lnTo>
                <a:lnTo>
                  <a:pt x="179640" y="1367793"/>
                </a:lnTo>
                <a:lnTo>
                  <a:pt x="152434" y="1331234"/>
                </a:lnTo>
                <a:lnTo>
                  <a:pt x="127208" y="1293250"/>
                </a:lnTo>
                <a:lnTo>
                  <a:pt x="104034" y="1253913"/>
                </a:lnTo>
                <a:lnTo>
                  <a:pt x="82986" y="1213295"/>
                </a:lnTo>
                <a:lnTo>
                  <a:pt x="64138" y="1171468"/>
                </a:lnTo>
                <a:lnTo>
                  <a:pt x="47564" y="1128503"/>
                </a:lnTo>
                <a:lnTo>
                  <a:pt x="33338" y="1084472"/>
                </a:lnTo>
                <a:lnTo>
                  <a:pt x="21532" y="1039447"/>
                </a:lnTo>
                <a:lnTo>
                  <a:pt x="12222" y="993501"/>
                </a:lnTo>
                <a:lnTo>
                  <a:pt x="5481" y="946704"/>
                </a:lnTo>
                <a:lnTo>
                  <a:pt x="1382" y="899128"/>
                </a:lnTo>
                <a:lnTo>
                  <a:pt x="0" y="850850"/>
                </a:lnTo>
                <a:lnTo>
                  <a:pt x="1382" y="802564"/>
                </a:lnTo>
                <a:lnTo>
                  <a:pt x="5481" y="754989"/>
                </a:lnTo>
                <a:lnTo>
                  <a:pt x="12222" y="708192"/>
                </a:lnTo>
                <a:lnTo>
                  <a:pt x="21532" y="662245"/>
                </a:lnTo>
                <a:lnTo>
                  <a:pt x="33338" y="617220"/>
                </a:lnTo>
                <a:lnTo>
                  <a:pt x="47564" y="573190"/>
                </a:lnTo>
                <a:lnTo>
                  <a:pt x="64138" y="530225"/>
                </a:lnTo>
                <a:lnTo>
                  <a:pt x="82986" y="488397"/>
                </a:lnTo>
                <a:lnTo>
                  <a:pt x="104034" y="447779"/>
                </a:lnTo>
                <a:lnTo>
                  <a:pt x="127208" y="408442"/>
                </a:lnTo>
                <a:lnTo>
                  <a:pt x="152434" y="370458"/>
                </a:lnTo>
                <a:lnTo>
                  <a:pt x="179640" y="333899"/>
                </a:lnTo>
                <a:lnTo>
                  <a:pt x="208751" y="298837"/>
                </a:lnTo>
                <a:lnTo>
                  <a:pt x="239693" y="265343"/>
                </a:lnTo>
                <a:lnTo>
                  <a:pt x="272393" y="233489"/>
                </a:lnTo>
                <a:lnTo>
                  <a:pt x="306776" y="203348"/>
                </a:lnTo>
                <a:lnTo>
                  <a:pt x="342770" y="174991"/>
                </a:lnTo>
                <a:lnTo>
                  <a:pt x="380301" y="148489"/>
                </a:lnTo>
                <a:lnTo>
                  <a:pt x="419294" y="123915"/>
                </a:lnTo>
                <a:lnTo>
                  <a:pt x="459676" y="101341"/>
                </a:lnTo>
                <a:lnTo>
                  <a:pt x="501373" y="80838"/>
                </a:lnTo>
                <a:lnTo>
                  <a:pt x="544312" y="62478"/>
                </a:lnTo>
                <a:lnTo>
                  <a:pt x="588419" y="46333"/>
                </a:lnTo>
                <a:lnTo>
                  <a:pt x="633619" y="32475"/>
                </a:lnTo>
                <a:lnTo>
                  <a:pt x="679840" y="20975"/>
                </a:lnTo>
                <a:lnTo>
                  <a:pt x="727008" y="11906"/>
                </a:lnTo>
                <a:lnTo>
                  <a:pt x="775048" y="5339"/>
                </a:lnTo>
                <a:lnTo>
                  <a:pt x="823887" y="1346"/>
                </a:lnTo>
                <a:lnTo>
                  <a:pt x="873442" y="0"/>
                </a:lnTo>
                <a:lnTo>
                  <a:pt x="923017" y="1346"/>
                </a:lnTo>
                <a:lnTo>
                  <a:pt x="971856" y="5339"/>
                </a:lnTo>
                <a:lnTo>
                  <a:pt x="1019897" y="11906"/>
                </a:lnTo>
                <a:lnTo>
                  <a:pt x="1067064" y="20975"/>
                </a:lnTo>
                <a:lnTo>
                  <a:pt x="1113285" y="32475"/>
                </a:lnTo>
                <a:lnTo>
                  <a:pt x="1158486" y="46333"/>
                </a:lnTo>
                <a:lnTo>
                  <a:pt x="1202592" y="62478"/>
                </a:lnTo>
                <a:lnTo>
                  <a:pt x="1245531" y="80838"/>
                </a:lnTo>
                <a:lnTo>
                  <a:pt x="1287228" y="101341"/>
                </a:lnTo>
                <a:lnTo>
                  <a:pt x="1327610" y="123915"/>
                </a:lnTo>
                <a:lnTo>
                  <a:pt x="1366603" y="148489"/>
                </a:lnTo>
                <a:lnTo>
                  <a:pt x="1404134" y="174991"/>
                </a:lnTo>
                <a:lnTo>
                  <a:pt x="1440128" y="203348"/>
                </a:lnTo>
                <a:lnTo>
                  <a:pt x="1474511" y="233489"/>
                </a:lnTo>
                <a:lnTo>
                  <a:pt x="1507211" y="265343"/>
                </a:lnTo>
                <a:lnTo>
                  <a:pt x="1538153" y="298837"/>
                </a:lnTo>
                <a:lnTo>
                  <a:pt x="1567264" y="333899"/>
                </a:lnTo>
                <a:lnTo>
                  <a:pt x="1594469" y="370458"/>
                </a:lnTo>
                <a:lnTo>
                  <a:pt x="1619696" y="408442"/>
                </a:lnTo>
                <a:lnTo>
                  <a:pt x="1642870" y="447779"/>
                </a:lnTo>
                <a:lnTo>
                  <a:pt x="1663918" y="488397"/>
                </a:lnTo>
                <a:lnTo>
                  <a:pt x="1682766" y="530225"/>
                </a:lnTo>
                <a:lnTo>
                  <a:pt x="1699340" y="573190"/>
                </a:lnTo>
                <a:lnTo>
                  <a:pt x="1713566" y="617220"/>
                </a:lnTo>
                <a:lnTo>
                  <a:pt x="1725371" y="662245"/>
                </a:lnTo>
                <a:lnTo>
                  <a:pt x="1734681" y="708192"/>
                </a:lnTo>
                <a:lnTo>
                  <a:pt x="1741423" y="754989"/>
                </a:lnTo>
                <a:lnTo>
                  <a:pt x="1745522" y="802564"/>
                </a:lnTo>
                <a:lnTo>
                  <a:pt x="1746904" y="850843"/>
                </a:lnTo>
                <a:lnTo>
                  <a:pt x="1745522" y="899128"/>
                </a:lnTo>
                <a:lnTo>
                  <a:pt x="1741423" y="946704"/>
                </a:lnTo>
                <a:lnTo>
                  <a:pt x="1734681" y="993501"/>
                </a:lnTo>
                <a:lnTo>
                  <a:pt x="1725371" y="1039447"/>
                </a:lnTo>
                <a:lnTo>
                  <a:pt x="1713566" y="1084472"/>
                </a:lnTo>
                <a:lnTo>
                  <a:pt x="1699340" y="1128503"/>
                </a:lnTo>
                <a:lnTo>
                  <a:pt x="1682766" y="1171468"/>
                </a:lnTo>
                <a:lnTo>
                  <a:pt x="1663918" y="1213295"/>
                </a:lnTo>
                <a:lnTo>
                  <a:pt x="1642870" y="1253913"/>
                </a:lnTo>
                <a:lnTo>
                  <a:pt x="1619696" y="1293250"/>
                </a:lnTo>
                <a:lnTo>
                  <a:pt x="1594469" y="1331234"/>
                </a:lnTo>
                <a:lnTo>
                  <a:pt x="1567264" y="1367793"/>
                </a:lnTo>
                <a:lnTo>
                  <a:pt x="1538153" y="1402856"/>
                </a:lnTo>
                <a:lnTo>
                  <a:pt x="1507211" y="1436349"/>
                </a:lnTo>
                <a:lnTo>
                  <a:pt x="1474511" y="1468203"/>
                </a:lnTo>
                <a:lnTo>
                  <a:pt x="1440128" y="1498344"/>
                </a:lnTo>
                <a:lnTo>
                  <a:pt x="1404134" y="1526702"/>
                </a:lnTo>
                <a:lnTo>
                  <a:pt x="1366603" y="1553203"/>
                </a:lnTo>
                <a:lnTo>
                  <a:pt x="1327610" y="1577777"/>
                </a:lnTo>
                <a:lnTo>
                  <a:pt x="1287228" y="1600351"/>
                </a:lnTo>
                <a:lnTo>
                  <a:pt x="1245531" y="1620854"/>
                </a:lnTo>
                <a:lnTo>
                  <a:pt x="1202592" y="1639214"/>
                </a:lnTo>
                <a:lnTo>
                  <a:pt x="1158486" y="1655359"/>
                </a:lnTo>
                <a:lnTo>
                  <a:pt x="1113285" y="1669218"/>
                </a:lnTo>
                <a:lnTo>
                  <a:pt x="1067064" y="1680717"/>
                </a:lnTo>
                <a:lnTo>
                  <a:pt x="1019897" y="1689786"/>
                </a:lnTo>
                <a:lnTo>
                  <a:pt x="971856" y="1696353"/>
                </a:lnTo>
                <a:lnTo>
                  <a:pt x="923017" y="1700346"/>
                </a:lnTo>
                <a:lnTo>
                  <a:pt x="873452" y="1701693"/>
                </a:lnTo>
                <a:close/>
              </a:path>
            </a:pathLst>
          </a:custGeom>
          <a:solidFill>
            <a:srgbClr val="317E53"/>
          </a:solidFill>
        </p:spPr>
        <p:txBody>
          <a:bodyPr wrap="square" lIns="0" tIns="0" rIns="0" bIns="0" rtlCol="0"/>
          <a:lstStyle/>
          <a:p>
            <a:endParaRPr sz="1200"/>
          </a:p>
        </p:txBody>
      </p:sp>
      <p:sp>
        <p:nvSpPr>
          <p:cNvPr id="8" name="object 8"/>
          <p:cNvSpPr txBox="1"/>
          <p:nvPr/>
        </p:nvSpPr>
        <p:spPr>
          <a:xfrm>
            <a:off x="1729435" y="2498078"/>
            <a:ext cx="878840" cy="500992"/>
          </a:xfrm>
          <a:prstGeom prst="rect">
            <a:avLst/>
          </a:prstGeom>
        </p:spPr>
        <p:txBody>
          <a:bodyPr vert="horz" wrap="square" lIns="0" tIns="8467" rIns="0" bIns="0" rtlCol="0">
            <a:spAutoFit/>
          </a:bodyPr>
          <a:lstStyle/>
          <a:p>
            <a:pPr marL="8467">
              <a:spcBef>
                <a:spcPts val="67"/>
              </a:spcBef>
            </a:pPr>
            <a:r>
              <a:rPr sz="3200" b="1" spc="90" dirty="0">
                <a:solidFill>
                  <a:srgbClr val="FFFFFF"/>
                </a:solidFill>
                <a:latin typeface="Arial"/>
                <a:cs typeface="Arial"/>
              </a:rPr>
              <a:t>84%</a:t>
            </a:r>
            <a:endParaRPr sz="3200">
              <a:latin typeface="Arial"/>
              <a:cs typeface="Arial"/>
            </a:endParaRPr>
          </a:p>
        </p:txBody>
      </p:sp>
      <p:sp>
        <p:nvSpPr>
          <p:cNvPr id="9" name="object 9"/>
          <p:cNvSpPr txBox="1"/>
          <p:nvPr/>
        </p:nvSpPr>
        <p:spPr>
          <a:xfrm>
            <a:off x="6076843" y="5865528"/>
            <a:ext cx="3889587" cy="203967"/>
          </a:xfrm>
          <a:prstGeom prst="rect">
            <a:avLst/>
          </a:prstGeom>
        </p:spPr>
        <p:txBody>
          <a:bodyPr vert="horz" wrap="square" lIns="0" tIns="8890" rIns="0" bIns="0" rtlCol="0">
            <a:spAutoFit/>
          </a:bodyPr>
          <a:lstStyle/>
          <a:p>
            <a:pPr marL="8467">
              <a:spcBef>
                <a:spcPts val="70"/>
              </a:spcBef>
              <a:tabLst>
                <a:tab pos="2703118" algn="l"/>
              </a:tabLst>
            </a:pPr>
            <a:r>
              <a:rPr sz="1267" spc="37" dirty="0">
                <a:solidFill>
                  <a:srgbClr val="317E53"/>
                </a:solidFill>
                <a:latin typeface="Arial"/>
                <a:cs typeface="Arial"/>
              </a:rPr>
              <a:t>Charrue</a:t>
            </a:r>
            <a:r>
              <a:rPr sz="1267" spc="23" dirty="0">
                <a:solidFill>
                  <a:srgbClr val="317E53"/>
                </a:solidFill>
                <a:latin typeface="Arial"/>
                <a:cs typeface="Arial"/>
              </a:rPr>
              <a:t> </a:t>
            </a:r>
            <a:r>
              <a:rPr sz="1267" spc="43" dirty="0">
                <a:solidFill>
                  <a:srgbClr val="317E53"/>
                </a:solidFill>
                <a:latin typeface="Arial"/>
                <a:cs typeface="Arial"/>
              </a:rPr>
              <a:t>en</a:t>
            </a:r>
            <a:r>
              <a:rPr sz="1267" spc="27" dirty="0">
                <a:solidFill>
                  <a:srgbClr val="317E53"/>
                </a:solidFill>
                <a:latin typeface="Arial"/>
                <a:cs typeface="Arial"/>
              </a:rPr>
              <a:t> </a:t>
            </a:r>
            <a:r>
              <a:rPr sz="1267" spc="43" dirty="0">
                <a:solidFill>
                  <a:srgbClr val="317E53"/>
                </a:solidFill>
                <a:latin typeface="Arial"/>
                <a:cs typeface="Arial"/>
              </a:rPr>
              <a:t>bois</a:t>
            </a:r>
            <a:r>
              <a:rPr sz="1267" spc="27" dirty="0">
                <a:solidFill>
                  <a:srgbClr val="317E53"/>
                </a:solidFill>
                <a:latin typeface="Arial"/>
                <a:cs typeface="Arial"/>
              </a:rPr>
              <a:t> </a:t>
            </a:r>
            <a:r>
              <a:rPr sz="1267" spc="37" dirty="0">
                <a:solidFill>
                  <a:srgbClr val="317E53"/>
                </a:solidFill>
                <a:latin typeface="Arial"/>
                <a:cs typeface="Arial"/>
              </a:rPr>
              <a:t>(Jawadhu</a:t>
            </a:r>
            <a:r>
              <a:rPr sz="1267" spc="27" dirty="0">
                <a:solidFill>
                  <a:srgbClr val="317E53"/>
                </a:solidFill>
                <a:latin typeface="Arial"/>
                <a:cs typeface="Arial"/>
              </a:rPr>
              <a:t> </a:t>
            </a:r>
            <a:r>
              <a:rPr sz="1267" dirty="0">
                <a:solidFill>
                  <a:srgbClr val="317E53"/>
                </a:solidFill>
                <a:latin typeface="Arial"/>
                <a:cs typeface="Arial"/>
              </a:rPr>
              <a:t>Hills)</a:t>
            </a:r>
            <a:r>
              <a:rPr sz="1267" spc="27" dirty="0">
                <a:solidFill>
                  <a:srgbClr val="317E53"/>
                </a:solidFill>
                <a:latin typeface="Arial"/>
                <a:cs typeface="Arial"/>
              </a:rPr>
              <a:t> </a:t>
            </a:r>
            <a:r>
              <a:rPr sz="1100" spc="193" dirty="0">
                <a:solidFill>
                  <a:srgbClr val="317E53"/>
                </a:solidFill>
                <a:latin typeface="Arial"/>
                <a:cs typeface="Arial"/>
              </a:rPr>
              <a:t>©</a:t>
            </a:r>
            <a:r>
              <a:rPr sz="1100" dirty="0">
                <a:solidFill>
                  <a:srgbClr val="317E53"/>
                </a:solidFill>
                <a:latin typeface="Arial"/>
                <a:cs typeface="Arial"/>
              </a:rPr>
              <a:t>	</a:t>
            </a:r>
            <a:r>
              <a:rPr sz="1267" spc="47" dirty="0">
                <a:solidFill>
                  <a:srgbClr val="317E53"/>
                </a:solidFill>
                <a:latin typeface="Arial"/>
                <a:cs typeface="Arial"/>
              </a:rPr>
              <a:t>Atek,</a:t>
            </a:r>
            <a:r>
              <a:rPr sz="1267" spc="-7" dirty="0">
                <a:solidFill>
                  <a:srgbClr val="317E53"/>
                </a:solidFill>
                <a:latin typeface="Arial"/>
                <a:cs typeface="Arial"/>
              </a:rPr>
              <a:t> </a:t>
            </a:r>
            <a:r>
              <a:rPr sz="1267" spc="57" dirty="0">
                <a:solidFill>
                  <a:srgbClr val="317E53"/>
                </a:solidFill>
                <a:latin typeface="Arial"/>
                <a:cs typeface="Arial"/>
              </a:rPr>
              <a:t>juin</a:t>
            </a:r>
            <a:r>
              <a:rPr sz="1267" spc="-7" dirty="0">
                <a:solidFill>
                  <a:srgbClr val="317E53"/>
                </a:solidFill>
                <a:latin typeface="Arial"/>
                <a:cs typeface="Arial"/>
              </a:rPr>
              <a:t> </a:t>
            </a:r>
            <a:r>
              <a:rPr sz="1267" spc="76" dirty="0">
                <a:solidFill>
                  <a:srgbClr val="317E53"/>
                </a:solidFill>
                <a:latin typeface="Arial"/>
                <a:cs typeface="Arial"/>
              </a:rPr>
              <a:t>2023</a:t>
            </a:r>
            <a:endParaRPr sz="1267">
              <a:latin typeface="Arial"/>
              <a:cs typeface="Arial"/>
            </a:endParaRPr>
          </a:p>
        </p:txBody>
      </p:sp>
      <p:sp>
        <p:nvSpPr>
          <p:cNvPr id="10" name="object 10"/>
          <p:cNvSpPr txBox="1"/>
          <p:nvPr/>
        </p:nvSpPr>
        <p:spPr>
          <a:xfrm>
            <a:off x="513695" y="3634619"/>
            <a:ext cx="3310467" cy="1536425"/>
          </a:xfrm>
          <a:prstGeom prst="rect">
            <a:avLst/>
          </a:prstGeom>
        </p:spPr>
        <p:txBody>
          <a:bodyPr vert="horz" wrap="square" lIns="0" tIns="8043" rIns="0" bIns="0" rtlCol="0">
            <a:spAutoFit/>
          </a:bodyPr>
          <a:lstStyle/>
          <a:p>
            <a:pPr marL="63503" marR="136743" indent="77897" algn="ctr">
              <a:lnSpc>
                <a:spcPct val="123200"/>
              </a:lnSpc>
              <a:spcBef>
                <a:spcPts val="63"/>
              </a:spcBef>
            </a:pPr>
            <a:r>
              <a:rPr sz="2267" spc="63" dirty="0">
                <a:solidFill>
                  <a:srgbClr val="317E53"/>
                </a:solidFill>
                <a:latin typeface="Arial"/>
                <a:cs typeface="Arial"/>
              </a:rPr>
              <a:t>des</a:t>
            </a:r>
            <a:r>
              <a:rPr sz="2267" spc="-3" dirty="0">
                <a:solidFill>
                  <a:srgbClr val="317E53"/>
                </a:solidFill>
                <a:latin typeface="Arial"/>
                <a:cs typeface="Arial"/>
              </a:rPr>
              <a:t> </a:t>
            </a:r>
            <a:r>
              <a:rPr sz="2267" spc="87" dirty="0">
                <a:solidFill>
                  <a:srgbClr val="317E53"/>
                </a:solidFill>
                <a:latin typeface="Arial"/>
                <a:cs typeface="Arial"/>
              </a:rPr>
              <a:t>fermiers</a:t>
            </a:r>
            <a:r>
              <a:rPr sz="2267" spc="-3" dirty="0">
                <a:solidFill>
                  <a:srgbClr val="317E53"/>
                </a:solidFill>
                <a:latin typeface="Arial"/>
                <a:cs typeface="Arial"/>
              </a:rPr>
              <a:t> </a:t>
            </a:r>
            <a:r>
              <a:rPr sz="2267" spc="47" dirty="0">
                <a:solidFill>
                  <a:srgbClr val="317E53"/>
                </a:solidFill>
                <a:latin typeface="Arial"/>
                <a:cs typeface="Arial"/>
              </a:rPr>
              <a:t>des </a:t>
            </a:r>
            <a:r>
              <a:rPr sz="2267" spc="93" dirty="0">
                <a:solidFill>
                  <a:srgbClr val="317E53"/>
                </a:solidFill>
                <a:latin typeface="Arial"/>
                <a:cs typeface="Arial"/>
              </a:rPr>
              <a:t>Jawadhu</a:t>
            </a:r>
            <a:r>
              <a:rPr sz="2267" spc="-10" dirty="0">
                <a:solidFill>
                  <a:srgbClr val="317E53"/>
                </a:solidFill>
                <a:latin typeface="Arial"/>
                <a:cs typeface="Arial"/>
              </a:rPr>
              <a:t> </a:t>
            </a:r>
            <a:r>
              <a:rPr sz="2267" spc="80" dirty="0">
                <a:solidFill>
                  <a:srgbClr val="317E53"/>
                </a:solidFill>
                <a:latin typeface="Arial"/>
                <a:cs typeface="Arial"/>
              </a:rPr>
              <a:t>Hills</a:t>
            </a:r>
            <a:r>
              <a:rPr sz="2267" spc="-10" dirty="0">
                <a:solidFill>
                  <a:srgbClr val="317E53"/>
                </a:solidFill>
                <a:latin typeface="Arial"/>
                <a:cs typeface="Arial"/>
              </a:rPr>
              <a:t> </a:t>
            </a:r>
            <a:r>
              <a:rPr sz="2267" spc="97" dirty="0">
                <a:solidFill>
                  <a:srgbClr val="317E53"/>
                </a:solidFill>
                <a:latin typeface="Arial"/>
                <a:cs typeface="Arial"/>
              </a:rPr>
              <a:t>utilisent </a:t>
            </a:r>
            <a:r>
              <a:rPr sz="2267" spc="100" dirty="0">
                <a:solidFill>
                  <a:srgbClr val="317E53"/>
                </a:solidFill>
                <a:latin typeface="Arial"/>
                <a:cs typeface="Arial"/>
              </a:rPr>
              <a:t>une</a:t>
            </a:r>
            <a:r>
              <a:rPr sz="2267" spc="-7" dirty="0">
                <a:solidFill>
                  <a:srgbClr val="317E53"/>
                </a:solidFill>
                <a:latin typeface="Arial"/>
                <a:cs typeface="Arial"/>
              </a:rPr>
              <a:t> </a:t>
            </a:r>
            <a:r>
              <a:rPr sz="2267" spc="83" dirty="0">
                <a:solidFill>
                  <a:srgbClr val="317E53"/>
                </a:solidFill>
                <a:latin typeface="Arial"/>
                <a:cs typeface="Arial"/>
              </a:rPr>
              <a:t>charrue</a:t>
            </a:r>
            <a:r>
              <a:rPr sz="2267" spc="-7" dirty="0">
                <a:solidFill>
                  <a:srgbClr val="317E53"/>
                </a:solidFill>
                <a:latin typeface="Arial"/>
                <a:cs typeface="Arial"/>
              </a:rPr>
              <a:t> </a:t>
            </a:r>
            <a:r>
              <a:rPr sz="2267" spc="90" dirty="0">
                <a:solidFill>
                  <a:srgbClr val="317E53"/>
                </a:solidFill>
                <a:latin typeface="Arial"/>
                <a:cs typeface="Arial"/>
              </a:rPr>
              <a:t>en</a:t>
            </a:r>
            <a:r>
              <a:rPr sz="2267" spc="-7" dirty="0">
                <a:solidFill>
                  <a:srgbClr val="317E53"/>
                </a:solidFill>
                <a:latin typeface="Arial"/>
                <a:cs typeface="Arial"/>
              </a:rPr>
              <a:t> </a:t>
            </a:r>
            <a:r>
              <a:rPr sz="2267" spc="70" dirty="0">
                <a:solidFill>
                  <a:srgbClr val="317E53"/>
                </a:solidFill>
                <a:latin typeface="Arial"/>
                <a:cs typeface="Arial"/>
              </a:rPr>
              <a:t>bois</a:t>
            </a:r>
            <a:endParaRPr sz="2267">
              <a:latin typeface="Arial"/>
              <a:cs typeface="Arial"/>
            </a:endParaRPr>
          </a:p>
          <a:p>
            <a:pPr marL="8467">
              <a:spcBef>
                <a:spcPts val="1027"/>
              </a:spcBef>
            </a:pPr>
            <a:r>
              <a:rPr sz="733" i="1" spc="33" dirty="0">
                <a:solidFill>
                  <a:srgbClr val="245B3C"/>
                </a:solidFill>
                <a:latin typeface="Arial"/>
                <a:cs typeface="Arial"/>
              </a:rPr>
              <a:t>Department</a:t>
            </a:r>
            <a:r>
              <a:rPr sz="733" i="1" spc="107" dirty="0">
                <a:solidFill>
                  <a:srgbClr val="245B3C"/>
                </a:solidFill>
                <a:latin typeface="Arial"/>
                <a:cs typeface="Arial"/>
              </a:rPr>
              <a:t> </a:t>
            </a:r>
            <a:r>
              <a:rPr sz="733" i="1" spc="33" dirty="0">
                <a:solidFill>
                  <a:srgbClr val="245B3C"/>
                </a:solidFill>
                <a:latin typeface="Arial"/>
                <a:cs typeface="Arial"/>
              </a:rPr>
              <a:t>of</a:t>
            </a:r>
            <a:r>
              <a:rPr sz="733" i="1" spc="107" dirty="0">
                <a:solidFill>
                  <a:srgbClr val="245B3C"/>
                </a:solidFill>
                <a:latin typeface="Arial"/>
                <a:cs typeface="Arial"/>
              </a:rPr>
              <a:t> </a:t>
            </a:r>
            <a:r>
              <a:rPr sz="733" i="1" dirty="0">
                <a:solidFill>
                  <a:srgbClr val="245B3C"/>
                </a:solidFill>
                <a:latin typeface="Arial"/>
                <a:cs typeface="Arial"/>
              </a:rPr>
              <a:t>Economics</a:t>
            </a:r>
            <a:r>
              <a:rPr sz="733" i="1" spc="110" dirty="0">
                <a:solidFill>
                  <a:srgbClr val="245B3C"/>
                </a:solidFill>
                <a:latin typeface="Arial"/>
                <a:cs typeface="Arial"/>
              </a:rPr>
              <a:t> </a:t>
            </a:r>
            <a:r>
              <a:rPr sz="733" i="1" spc="43" dirty="0">
                <a:solidFill>
                  <a:srgbClr val="245B3C"/>
                </a:solidFill>
                <a:latin typeface="Arial"/>
                <a:cs typeface="Arial"/>
              </a:rPr>
              <a:t>and</a:t>
            </a:r>
            <a:r>
              <a:rPr sz="733" i="1" spc="107" dirty="0">
                <a:solidFill>
                  <a:srgbClr val="245B3C"/>
                </a:solidFill>
                <a:latin typeface="Arial"/>
                <a:cs typeface="Arial"/>
              </a:rPr>
              <a:t> </a:t>
            </a:r>
            <a:r>
              <a:rPr sz="733" i="1" dirty="0">
                <a:solidFill>
                  <a:srgbClr val="245B3C"/>
                </a:solidFill>
                <a:latin typeface="Arial"/>
                <a:cs typeface="Arial"/>
              </a:rPr>
              <a:t>Statistics</a:t>
            </a:r>
            <a:r>
              <a:rPr sz="700" i="1" dirty="0">
                <a:solidFill>
                  <a:srgbClr val="245B3C"/>
                </a:solidFill>
                <a:latin typeface="Arial"/>
                <a:cs typeface="Arial"/>
              </a:rPr>
              <a:t>,</a:t>
            </a:r>
            <a:r>
              <a:rPr sz="700" i="1" spc="117" dirty="0">
                <a:solidFill>
                  <a:srgbClr val="245B3C"/>
                </a:solidFill>
                <a:latin typeface="Arial"/>
                <a:cs typeface="Arial"/>
              </a:rPr>
              <a:t> </a:t>
            </a:r>
            <a:r>
              <a:rPr sz="733" i="1" dirty="0">
                <a:solidFill>
                  <a:srgbClr val="245B3C"/>
                </a:solidFill>
                <a:latin typeface="Arial"/>
                <a:cs typeface="Arial"/>
              </a:rPr>
              <a:t>Government</a:t>
            </a:r>
            <a:r>
              <a:rPr sz="733" i="1" spc="110" dirty="0">
                <a:solidFill>
                  <a:srgbClr val="245B3C"/>
                </a:solidFill>
                <a:latin typeface="Arial"/>
                <a:cs typeface="Arial"/>
              </a:rPr>
              <a:t> </a:t>
            </a:r>
            <a:r>
              <a:rPr sz="733" i="1" spc="33" dirty="0">
                <a:solidFill>
                  <a:srgbClr val="245B3C"/>
                </a:solidFill>
                <a:latin typeface="Arial"/>
                <a:cs typeface="Arial"/>
              </a:rPr>
              <a:t>of</a:t>
            </a:r>
            <a:r>
              <a:rPr sz="733" i="1" spc="107" dirty="0">
                <a:solidFill>
                  <a:srgbClr val="245B3C"/>
                </a:solidFill>
                <a:latin typeface="Arial"/>
                <a:cs typeface="Arial"/>
              </a:rPr>
              <a:t> </a:t>
            </a:r>
            <a:r>
              <a:rPr sz="733" i="1" dirty="0">
                <a:solidFill>
                  <a:srgbClr val="245B3C"/>
                </a:solidFill>
                <a:latin typeface="Arial"/>
                <a:cs typeface="Arial"/>
              </a:rPr>
              <a:t>Tamil</a:t>
            </a:r>
            <a:r>
              <a:rPr sz="733" i="1" spc="107" dirty="0">
                <a:solidFill>
                  <a:srgbClr val="245B3C"/>
                </a:solidFill>
                <a:latin typeface="Arial"/>
                <a:cs typeface="Arial"/>
              </a:rPr>
              <a:t> </a:t>
            </a:r>
            <a:r>
              <a:rPr sz="733" i="1" dirty="0">
                <a:solidFill>
                  <a:srgbClr val="245B3C"/>
                </a:solidFill>
                <a:latin typeface="Arial"/>
                <a:cs typeface="Arial"/>
              </a:rPr>
              <a:t>Nadu</a:t>
            </a:r>
            <a:r>
              <a:rPr sz="700" i="1" dirty="0">
                <a:solidFill>
                  <a:srgbClr val="245B3C"/>
                </a:solidFill>
                <a:latin typeface="Arial"/>
                <a:cs typeface="Arial"/>
              </a:rPr>
              <a:t>,</a:t>
            </a:r>
            <a:r>
              <a:rPr sz="700" i="1" spc="120" dirty="0">
                <a:solidFill>
                  <a:srgbClr val="245B3C"/>
                </a:solidFill>
                <a:latin typeface="Arial"/>
                <a:cs typeface="Arial"/>
              </a:rPr>
              <a:t> </a:t>
            </a:r>
            <a:r>
              <a:rPr sz="733" i="1" spc="-13" dirty="0">
                <a:solidFill>
                  <a:srgbClr val="245B3C"/>
                </a:solidFill>
                <a:latin typeface="Arial"/>
                <a:cs typeface="Arial"/>
              </a:rPr>
              <a:t>2017</a:t>
            </a:r>
            <a:endParaRPr sz="733">
              <a:latin typeface="Arial"/>
              <a:cs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4709612" y="779273"/>
            <a:ext cx="7296149" cy="5092699"/>
          </a:xfrm>
          <a:prstGeom prst="rect">
            <a:avLst/>
          </a:prstGeom>
        </p:spPr>
      </p:pic>
      <p:pic>
        <p:nvPicPr>
          <p:cNvPr id="4" name="object 4"/>
          <p:cNvPicPr/>
          <p:nvPr/>
        </p:nvPicPr>
        <p:blipFill>
          <a:blip r:embed="rId3" cstate="print"/>
          <a:stretch>
            <a:fillRect/>
          </a:stretch>
        </p:blipFill>
        <p:spPr>
          <a:xfrm>
            <a:off x="4709612" y="5971662"/>
            <a:ext cx="7296149" cy="571499"/>
          </a:xfrm>
          <a:prstGeom prst="rect">
            <a:avLst/>
          </a:prstGeom>
        </p:spPr>
      </p:pic>
      <p:pic>
        <p:nvPicPr>
          <p:cNvPr id="5" name="object 5"/>
          <p:cNvPicPr/>
          <p:nvPr/>
        </p:nvPicPr>
        <p:blipFill>
          <a:blip r:embed="rId4" cstate="print"/>
          <a:stretch>
            <a:fillRect/>
          </a:stretch>
        </p:blipFill>
        <p:spPr>
          <a:xfrm>
            <a:off x="554741" y="2069797"/>
            <a:ext cx="88900" cy="88899"/>
          </a:xfrm>
          <a:prstGeom prst="rect">
            <a:avLst/>
          </a:prstGeom>
        </p:spPr>
      </p:pic>
      <p:pic>
        <p:nvPicPr>
          <p:cNvPr id="6" name="object 6"/>
          <p:cNvPicPr/>
          <p:nvPr/>
        </p:nvPicPr>
        <p:blipFill>
          <a:blip r:embed="rId4" cstate="print"/>
          <a:stretch>
            <a:fillRect/>
          </a:stretch>
        </p:blipFill>
        <p:spPr>
          <a:xfrm>
            <a:off x="554741" y="3771597"/>
            <a:ext cx="88900" cy="88899"/>
          </a:xfrm>
          <a:prstGeom prst="rect">
            <a:avLst/>
          </a:prstGeom>
        </p:spPr>
      </p:pic>
      <p:pic>
        <p:nvPicPr>
          <p:cNvPr id="7" name="object 7"/>
          <p:cNvPicPr/>
          <p:nvPr/>
        </p:nvPicPr>
        <p:blipFill>
          <a:blip r:embed="rId4" cstate="print"/>
          <a:stretch>
            <a:fillRect/>
          </a:stretch>
        </p:blipFill>
        <p:spPr>
          <a:xfrm>
            <a:off x="554741" y="4622497"/>
            <a:ext cx="88900" cy="88899"/>
          </a:xfrm>
          <a:prstGeom prst="rect">
            <a:avLst/>
          </a:prstGeom>
        </p:spPr>
      </p:pic>
      <p:pic>
        <p:nvPicPr>
          <p:cNvPr id="8" name="object 8"/>
          <p:cNvPicPr/>
          <p:nvPr/>
        </p:nvPicPr>
        <p:blipFill>
          <a:blip r:embed="rId4" cstate="print"/>
          <a:stretch>
            <a:fillRect/>
          </a:stretch>
        </p:blipFill>
        <p:spPr>
          <a:xfrm>
            <a:off x="554741" y="5473397"/>
            <a:ext cx="88900" cy="88899"/>
          </a:xfrm>
          <a:prstGeom prst="rect">
            <a:avLst/>
          </a:prstGeom>
        </p:spPr>
      </p:pic>
      <p:pic>
        <p:nvPicPr>
          <p:cNvPr id="9" name="object 9"/>
          <p:cNvPicPr/>
          <p:nvPr/>
        </p:nvPicPr>
        <p:blipFill>
          <a:blip r:embed="rId4" cstate="print"/>
          <a:stretch>
            <a:fillRect/>
          </a:stretch>
        </p:blipFill>
        <p:spPr>
          <a:xfrm>
            <a:off x="554741" y="6324297"/>
            <a:ext cx="88900" cy="88899"/>
          </a:xfrm>
          <a:prstGeom prst="rect">
            <a:avLst/>
          </a:prstGeom>
        </p:spPr>
      </p:pic>
      <p:sp>
        <p:nvSpPr>
          <p:cNvPr id="10" name="object 10"/>
          <p:cNvSpPr txBox="1"/>
          <p:nvPr/>
        </p:nvSpPr>
        <p:spPr>
          <a:xfrm>
            <a:off x="765946" y="1052350"/>
            <a:ext cx="2898563" cy="5543868"/>
          </a:xfrm>
          <a:prstGeom prst="rect">
            <a:avLst/>
          </a:prstGeom>
        </p:spPr>
        <p:txBody>
          <a:bodyPr vert="horz" wrap="square" lIns="0" tIns="9313" rIns="0" bIns="0" rtlCol="0">
            <a:spAutoFit/>
          </a:bodyPr>
          <a:lstStyle/>
          <a:p>
            <a:pPr marR="613017" algn="r">
              <a:spcBef>
                <a:spcPts val="73"/>
              </a:spcBef>
            </a:pPr>
            <a:r>
              <a:rPr sz="2267" spc="107" dirty="0">
                <a:solidFill>
                  <a:srgbClr val="317E53"/>
                </a:solidFill>
                <a:latin typeface="Arial"/>
                <a:cs typeface="Arial"/>
              </a:rPr>
              <a:t>exploitant</a:t>
            </a:r>
            <a:r>
              <a:rPr sz="2267" spc="-13" dirty="0">
                <a:solidFill>
                  <a:srgbClr val="317E53"/>
                </a:solidFill>
                <a:latin typeface="Arial"/>
                <a:cs typeface="Arial"/>
              </a:rPr>
              <a:t> </a:t>
            </a:r>
            <a:r>
              <a:rPr sz="2267" spc="-17" dirty="0">
                <a:solidFill>
                  <a:srgbClr val="317E53"/>
                </a:solidFill>
                <a:latin typeface="Arial"/>
                <a:cs typeface="Arial"/>
              </a:rPr>
              <a:t>n</a:t>
            </a:r>
            <a:r>
              <a:rPr sz="2000" spc="-17" dirty="0">
                <a:solidFill>
                  <a:srgbClr val="317E53"/>
                </a:solidFill>
                <a:latin typeface="Arial"/>
                <a:cs typeface="Arial"/>
              </a:rPr>
              <a:t>°</a:t>
            </a:r>
            <a:r>
              <a:rPr sz="2267" spc="-17" dirty="0">
                <a:solidFill>
                  <a:srgbClr val="317E53"/>
                </a:solidFill>
                <a:latin typeface="Arial"/>
                <a:cs typeface="Arial"/>
              </a:rPr>
              <a:t>1</a:t>
            </a:r>
            <a:endParaRPr sz="2267">
              <a:latin typeface="Arial"/>
              <a:cs typeface="Arial"/>
            </a:endParaRPr>
          </a:p>
          <a:p>
            <a:pPr>
              <a:spcBef>
                <a:spcPts val="33"/>
              </a:spcBef>
            </a:pPr>
            <a:endParaRPr sz="2900">
              <a:latin typeface="Arial"/>
              <a:cs typeface="Arial"/>
            </a:endParaRPr>
          </a:p>
          <a:p>
            <a:pPr marL="8467" marR="3387">
              <a:lnSpc>
                <a:spcPct val="123200"/>
              </a:lnSpc>
            </a:pPr>
            <a:r>
              <a:rPr sz="2267" spc="60" dirty="0">
                <a:solidFill>
                  <a:srgbClr val="317E53"/>
                </a:solidFill>
                <a:latin typeface="Arial"/>
                <a:cs typeface="Arial"/>
              </a:rPr>
              <a:t>grande</a:t>
            </a:r>
            <a:r>
              <a:rPr sz="2267" spc="7" dirty="0">
                <a:solidFill>
                  <a:srgbClr val="317E53"/>
                </a:solidFill>
                <a:latin typeface="Arial"/>
                <a:cs typeface="Arial"/>
              </a:rPr>
              <a:t> </a:t>
            </a:r>
            <a:r>
              <a:rPr sz="2267" spc="63" dirty="0">
                <a:solidFill>
                  <a:srgbClr val="317E53"/>
                </a:solidFill>
                <a:latin typeface="Arial"/>
                <a:cs typeface="Arial"/>
              </a:rPr>
              <a:t>diversit</a:t>
            </a:r>
            <a:r>
              <a:rPr sz="2000" spc="63" dirty="0">
                <a:solidFill>
                  <a:srgbClr val="317E53"/>
                </a:solidFill>
                <a:latin typeface="Arial"/>
                <a:cs typeface="Arial"/>
              </a:rPr>
              <a:t>é</a:t>
            </a:r>
            <a:r>
              <a:rPr sz="2000" spc="83" dirty="0">
                <a:solidFill>
                  <a:srgbClr val="317E53"/>
                </a:solidFill>
                <a:latin typeface="Arial"/>
                <a:cs typeface="Arial"/>
              </a:rPr>
              <a:t> </a:t>
            </a:r>
            <a:r>
              <a:rPr sz="2267" spc="80" dirty="0">
                <a:solidFill>
                  <a:srgbClr val="317E53"/>
                </a:solidFill>
                <a:latin typeface="Arial"/>
                <a:cs typeface="Arial"/>
              </a:rPr>
              <a:t>de </a:t>
            </a:r>
            <a:r>
              <a:rPr sz="2267" spc="40" dirty="0">
                <a:solidFill>
                  <a:srgbClr val="317E53"/>
                </a:solidFill>
                <a:latin typeface="Arial"/>
                <a:cs typeface="Arial"/>
              </a:rPr>
              <a:t>cultures</a:t>
            </a:r>
            <a:r>
              <a:rPr sz="2267" spc="-7" dirty="0">
                <a:solidFill>
                  <a:srgbClr val="317E53"/>
                </a:solidFill>
                <a:latin typeface="Arial"/>
                <a:cs typeface="Arial"/>
              </a:rPr>
              <a:t> </a:t>
            </a:r>
            <a:r>
              <a:rPr sz="2267" spc="80" dirty="0">
                <a:solidFill>
                  <a:srgbClr val="317E53"/>
                </a:solidFill>
                <a:latin typeface="Arial"/>
                <a:cs typeface="Arial"/>
              </a:rPr>
              <a:t>dont</a:t>
            </a:r>
            <a:r>
              <a:rPr sz="2267" spc="-3" dirty="0">
                <a:solidFill>
                  <a:srgbClr val="317E53"/>
                </a:solidFill>
                <a:latin typeface="Arial"/>
                <a:cs typeface="Arial"/>
              </a:rPr>
              <a:t> </a:t>
            </a:r>
            <a:r>
              <a:rPr sz="2267" spc="33" dirty="0">
                <a:solidFill>
                  <a:srgbClr val="317E53"/>
                </a:solidFill>
                <a:latin typeface="Arial"/>
                <a:cs typeface="Arial"/>
              </a:rPr>
              <a:t>cultures </a:t>
            </a:r>
            <a:r>
              <a:rPr sz="2267" dirty="0">
                <a:solidFill>
                  <a:srgbClr val="317E53"/>
                </a:solidFill>
                <a:latin typeface="Arial"/>
                <a:cs typeface="Arial"/>
              </a:rPr>
              <a:t>sous</a:t>
            </a:r>
            <a:r>
              <a:rPr sz="2267" spc="80" dirty="0">
                <a:solidFill>
                  <a:srgbClr val="317E53"/>
                </a:solidFill>
                <a:latin typeface="Arial"/>
                <a:cs typeface="Arial"/>
              </a:rPr>
              <a:t> </a:t>
            </a:r>
            <a:r>
              <a:rPr sz="2267" spc="43" dirty="0">
                <a:solidFill>
                  <a:srgbClr val="317E53"/>
                </a:solidFill>
                <a:latin typeface="Arial"/>
                <a:cs typeface="Arial"/>
              </a:rPr>
              <a:t>contrat</a:t>
            </a:r>
            <a:endParaRPr sz="2267">
              <a:latin typeface="Arial"/>
              <a:cs typeface="Arial"/>
            </a:endParaRPr>
          </a:p>
          <a:p>
            <a:pPr marL="8467" marR="275180">
              <a:lnSpc>
                <a:spcPct val="246300"/>
              </a:lnSpc>
              <a:spcBef>
                <a:spcPts val="3"/>
              </a:spcBef>
            </a:pPr>
            <a:r>
              <a:rPr sz="2267" spc="57" dirty="0">
                <a:solidFill>
                  <a:srgbClr val="317E53"/>
                </a:solidFill>
                <a:latin typeface="Arial"/>
                <a:cs typeface="Arial"/>
              </a:rPr>
              <a:t>syst</a:t>
            </a:r>
            <a:r>
              <a:rPr sz="2000" spc="57" dirty="0">
                <a:solidFill>
                  <a:srgbClr val="317E53"/>
                </a:solidFill>
                <a:latin typeface="Arial"/>
                <a:cs typeface="Arial"/>
              </a:rPr>
              <a:t>è</a:t>
            </a:r>
            <a:r>
              <a:rPr sz="2267" spc="57" dirty="0">
                <a:solidFill>
                  <a:srgbClr val="317E53"/>
                </a:solidFill>
                <a:latin typeface="Arial"/>
                <a:cs typeface="Arial"/>
              </a:rPr>
              <a:t>me</a:t>
            </a:r>
            <a:r>
              <a:rPr sz="2267" spc="-7" dirty="0">
                <a:solidFill>
                  <a:srgbClr val="317E53"/>
                </a:solidFill>
                <a:latin typeface="Arial"/>
                <a:cs typeface="Arial"/>
              </a:rPr>
              <a:t> </a:t>
            </a:r>
            <a:r>
              <a:rPr sz="2267" spc="43" dirty="0">
                <a:solidFill>
                  <a:srgbClr val="317E53"/>
                </a:solidFill>
                <a:latin typeface="Arial"/>
                <a:cs typeface="Arial"/>
              </a:rPr>
              <a:t>d’irrigation </a:t>
            </a:r>
            <a:r>
              <a:rPr sz="2267" spc="47" dirty="0">
                <a:solidFill>
                  <a:srgbClr val="317E53"/>
                </a:solidFill>
                <a:latin typeface="Arial"/>
                <a:cs typeface="Arial"/>
              </a:rPr>
              <a:t>superficie</a:t>
            </a:r>
            <a:r>
              <a:rPr sz="2267" spc="-3" dirty="0">
                <a:solidFill>
                  <a:srgbClr val="317E53"/>
                </a:solidFill>
                <a:latin typeface="Arial"/>
                <a:cs typeface="Arial"/>
              </a:rPr>
              <a:t> </a:t>
            </a:r>
            <a:r>
              <a:rPr sz="2267" spc="-160" dirty="0">
                <a:solidFill>
                  <a:srgbClr val="317E53"/>
                </a:solidFill>
                <a:latin typeface="Arial"/>
                <a:cs typeface="Arial"/>
              </a:rPr>
              <a:t>1,4</a:t>
            </a:r>
            <a:r>
              <a:rPr sz="2267" dirty="0">
                <a:solidFill>
                  <a:srgbClr val="317E53"/>
                </a:solidFill>
                <a:latin typeface="Arial"/>
                <a:cs typeface="Arial"/>
              </a:rPr>
              <a:t> </a:t>
            </a:r>
            <a:r>
              <a:rPr sz="2267" spc="-17" dirty="0">
                <a:solidFill>
                  <a:srgbClr val="317E53"/>
                </a:solidFill>
                <a:latin typeface="Arial"/>
                <a:cs typeface="Arial"/>
              </a:rPr>
              <a:t>ha </a:t>
            </a:r>
            <a:r>
              <a:rPr sz="2267" spc="47" dirty="0">
                <a:solidFill>
                  <a:srgbClr val="317E53"/>
                </a:solidFill>
                <a:latin typeface="Arial"/>
                <a:cs typeface="Arial"/>
              </a:rPr>
              <a:t>plateau</a:t>
            </a:r>
            <a:r>
              <a:rPr sz="2267" dirty="0">
                <a:solidFill>
                  <a:srgbClr val="317E53"/>
                </a:solidFill>
                <a:latin typeface="Arial"/>
                <a:cs typeface="Arial"/>
              </a:rPr>
              <a:t> </a:t>
            </a:r>
            <a:r>
              <a:rPr sz="2267" spc="37" dirty="0">
                <a:solidFill>
                  <a:srgbClr val="317E53"/>
                </a:solidFill>
                <a:latin typeface="Arial"/>
                <a:cs typeface="Arial"/>
              </a:rPr>
              <a:t>central</a:t>
            </a:r>
            <a:endParaRPr sz="2267">
              <a:latin typeface="Arial"/>
              <a:cs typeface="Arial"/>
            </a:endParaRPr>
          </a:p>
          <a:p>
            <a:pPr>
              <a:lnSpc>
                <a:spcPct val="100000"/>
              </a:lnSpc>
            </a:pPr>
            <a:endParaRPr sz="2267">
              <a:latin typeface="Arial"/>
              <a:cs typeface="Arial"/>
            </a:endParaRPr>
          </a:p>
          <a:p>
            <a:pPr marR="652389" algn="r">
              <a:spcBef>
                <a:spcPts val="1373"/>
              </a:spcBef>
            </a:pPr>
            <a:r>
              <a:rPr sz="2267" dirty="0">
                <a:solidFill>
                  <a:srgbClr val="317E53"/>
                </a:solidFill>
                <a:latin typeface="Arial"/>
                <a:cs typeface="Arial"/>
              </a:rPr>
              <a:t>pas</a:t>
            </a:r>
            <a:r>
              <a:rPr sz="2267" spc="30" dirty="0">
                <a:solidFill>
                  <a:srgbClr val="317E53"/>
                </a:solidFill>
                <a:latin typeface="Arial"/>
                <a:cs typeface="Arial"/>
              </a:rPr>
              <a:t> </a:t>
            </a:r>
            <a:r>
              <a:rPr sz="2267" spc="97" dirty="0">
                <a:solidFill>
                  <a:srgbClr val="317E53"/>
                </a:solidFill>
                <a:latin typeface="Arial"/>
                <a:cs typeface="Arial"/>
              </a:rPr>
              <a:t>de</a:t>
            </a:r>
            <a:r>
              <a:rPr sz="2267" spc="30" dirty="0">
                <a:solidFill>
                  <a:srgbClr val="317E53"/>
                </a:solidFill>
                <a:latin typeface="Arial"/>
                <a:cs typeface="Arial"/>
              </a:rPr>
              <a:t> </a:t>
            </a:r>
            <a:r>
              <a:rPr sz="2267" spc="43" dirty="0">
                <a:solidFill>
                  <a:srgbClr val="317E53"/>
                </a:solidFill>
                <a:latin typeface="Arial"/>
                <a:cs typeface="Arial"/>
              </a:rPr>
              <a:t>migration</a:t>
            </a:r>
            <a:endParaRPr sz="2267">
              <a:latin typeface="Arial"/>
              <a:cs typeface="Arial"/>
            </a:endParaRPr>
          </a:p>
        </p:txBody>
      </p:sp>
      <p:sp>
        <p:nvSpPr>
          <p:cNvPr id="11" name="object 11"/>
          <p:cNvSpPr txBox="1">
            <a:spLocks noGrp="1"/>
          </p:cNvSpPr>
          <p:nvPr>
            <p:ph type="title"/>
          </p:nvPr>
        </p:nvSpPr>
        <p:spPr>
          <a:xfrm>
            <a:off x="558800" y="248507"/>
            <a:ext cx="7010400" cy="873530"/>
          </a:xfrm>
          <a:prstGeom prst="rect">
            <a:avLst/>
          </a:prstGeom>
        </p:spPr>
        <p:txBody>
          <a:bodyPr vert="horz" wrap="square" lIns="0" tIns="57362" rIns="0" bIns="0" rtlCol="0" anchor="ctr">
            <a:spAutoFit/>
          </a:bodyPr>
          <a:lstStyle/>
          <a:p>
            <a:pPr marL="1016898">
              <a:lnSpc>
                <a:spcPct val="100000"/>
              </a:lnSpc>
              <a:spcBef>
                <a:spcPts val="63"/>
              </a:spcBef>
            </a:pPr>
            <a:r>
              <a:rPr sz="2633" spc="110" dirty="0"/>
              <a:t>L</a:t>
            </a:r>
            <a:r>
              <a:rPr sz="2667" spc="110" dirty="0"/>
              <a:t>’</a:t>
            </a:r>
            <a:r>
              <a:rPr sz="2633" spc="110" dirty="0"/>
              <a:t>agriculture</a:t>
            </a:r>
            <a:r>
              <a:rPr sz="2633" spc="-13" dirty="0"/>
              <a:t> </a:t>
            </a:r>
            <a:r>
              <a:rPr sz="2633" spc="93" dirty="0"/>
              <a:t>dans</a:t>
            </a:r>
            <a:r>
              <a:rPr sz="2633" spc="-13" dirty="0"/>
              <a:t> </a:t>
            </a:r>
            <a:r>
              <a:rPr sz="2633" spc="67" dirty="0"/>
              <a:t>les</a:t>
            </a:r>
            <a:r>
              <a:rPr sz="2633" spc="-13" dirty="0"/>
              <a:t> </a:t>
            </a:r>
            <a:r>
              <a:rPr sz="2633" spc="120" dirty="0"/>
              <a:t>Jawadhu</a:t>
            </a:r>
            <a:r>
              <a:rPr sz="2633" spc="-13" dirty="0"/>
              <a:t> </a:t>
            </a:r>
            <a:r>
              <a:rPr sz="2633" spc="100" dirty="0"/>
              <a:t>Hills</a:t>
            </a:r>
            <a:r>
              <a:rPr sz="2633" spc="-13" dirty="0"/>
              <a:t> </a:t>
            </a:r>
            <a:r>
              <a:rPr sz="2667" dirty="0"/>
              <a:t>:</a:t>
            </a:r>
            <a:r>
              <a:rPr sz="2667" spc="-20" dirty="0"/>
              <a:t> </a:t>
            </a:r>
            <a:r>
              <a:rPr sz="2633" spc="120" dirty="0"/>
              <a:t>une</a:t>
            </a:r>
            <a:r>
              <a:rPr sz="2633" spc="-13" dirty="0"/>
              <a:t> </a:t>
            </a:r>
            <a:r>
              <a:rPr sz="2633" spc="127" dirty="0"/>
              <a:t>situation</a:t>
            </a:r>
            <a:r>
              <a:rPr sz="2633" spc="-13" dirty="0"/>
              <a:t> </a:t>
            </a:r>
            <a:r>
              <a:rPr sz="2633" spc="120" dirty="0"/>
              <a:t>contrast</a:t>
            </a:r>
            <a:r>
              <a:rPr sz="2333" spc="120" dirty="0"/>
              <a:t>é</a:t>
            </a:r>
            <a:r>
              <a:rPr sz="2633" spc="120" dirty="0"/>
              <a:t>e</a:t>
            </a:r>
            <a:endParaRPr sz="2633"/>
          </a:p>
        </p:txBody>
      </p:sp>
      <p:sp>
        <p:nvSpPr>
          <p:cNvPr id="12" name="object 12"/>
          <p:cNvSpPr txBox="1"/>
          <p:nvPr/>
        </p:nvSpPr>
        <p:spPr>
          <a:xfrm>
            <a:off x="6483759" y="6621363"/>
            <a:ext cx="3901440" cy="164148"/>
          </a:xfrm>
          <a:prstGeom prst="rect">
            <a:avLst/>
          </a:prstGeom>
        </p:spPr>
        <p:txBody>
          <a:bodyPr vert="horz" wrap="square" lIns="0" tIns="10160" rIns="0" bIns="0" rtlCol="0">
            <a:spAutoFit/>
          </a:bodyPr>
          <a:lstStyle/>
          <a:p>
            <a:pPr marL="8467">
              <a:spcBef>
                <a:spcPts val="80"/>
              </a:spcBef>
            </a:pPr>
            <a:r>
              <a:rPr sz="1000" spc="37" dirty="0">
                <a:solidFill>
                  <a:srgbClr val="317E53"/>
                </a:solidFill>
                <a:latin typeface="Arial"/>
                <a:cs typeface="Arial"/>
              </a:rPr>
              <a:t>Calendrier</a:t>
            </a:r>
            <a:r>
              <a:rPr sz="1000" spc="17" dirty="0">
                <a:solidFill>
                  <a:srgbClr val="317E53"/>
                </a:solidFill>
                <a:latin typeface="Arial"/>
                <a:cs typeface="Arial"/>
              </a:rPr>
              <a:t> </a:t>
            </a:r>
            <a:r>
              <a:rPr sz="1000" spc="33" dirty="0">
                <a:solidFill>
                  <a:srgbClr val="317E53"/>
                </a:solidFill>
                <a:latin typeface="Arial"/>
                <a:cs typeface="Arial"/>
              </a:rPr>
              <a:t>agricole,</a:t>
            </a:r>
            <a:r>
              <a:rPr sz="1000" spc="17" dirty="0">
                <a:solidFill>
                  <a:srgbClr val="317E53"/>
                </a:solidFill>
                <a:latin typeface="Arial"/>
                <a:cs typeface="Arial"/>
              </a:rPr>
              <a:t> </a:t>
            </a:r>
            <a:r>
              <a:rPr sz="1000" spc="50" dirty="0">
                <a:solidFill>
                  <a:srgbClr val="317E53"/>
                </a:solidFill>
                <a:latin typeface="Arial"/>
                <a:cs typeface="Arial"/>
              </a:rPr>
              <a:t>exploitation</a:t>
            </a:r>
            <a:r>
              <a:rPr sz="1000" spc="17" dirty="0">
                <a:solidFill>
                  <a:srgbClr val="317E53"/>
                </a:solidFill>
                <a:latin typeface="Arial"/>
                <a:cs typeface="Arial"/>
              </a:rPr>
              <a:t> </a:t>
            </a:r>
            <a:r>
              <a:rPr sz="1000" dirty="0">
                <a:solidFill>
                  <a:srgbClr val="317E53"/>
                </a:solidFill>
                <a:latin typeface="Arial"/>
                <a:cs typeface="Arial"/>
              </a:rPr>
              <a:t>n</a:t>
            </a:r>
            <a:r>
              <a:rPr sz="900" dirty="0">
                <a:solidFill>
                  <a:srgbClr val="317E53"/>
                </a:solidFill>
                <a:latin typeface="Arial"/>
                <a:cs typeface="Arial"/>
              </a:rPr>
              <a:t>°</a:t>
            </a:r>
            <a:r>
              <a:rPr sz="1000" dirty="0">
                <a:solidFill>
                  <a:srgbClr val="317E53"/>
                </a:solidFill>
                <a:latin typeface="Arial"/>
                <a:cs typeface="Arial"/>
              </a:rPr>
              <a:t>1</a:t>
            </a:r>
            <a:r>
              <a:rPr sz="1000" spc="317" dirty="0">
                <a:solidFill>
                  <a:srgbClr val="317E53"/>
                </a:solidFill>
                <a:latin typeface="Arial"/>
                <a:cs typeface="Arial"/>
              </a:rPr>
              <a:t> </a:t>
            </a:r>
            <a:r>
              <a:rPr sz="900" spc="163" dirty="0">
                <a:solidFill>
                  <a:srgbClr val="317E53"/>
                </a:solidFill>
                <a:latin typeface="Arial"/>
                <a:cs typeface="Arial"/>
              </a:rPr>
              <a:t>©</a:t>
            </a:r>
            <a:r>
              <a:rPr sz="900" spc="43" dirty="0">
                <a:solidFill>
                  <a:srgbClr val="317E53"/>
                </a:solidFill>
                <a:latin typeface="Arial"/>
                <a:cs typeface="Arial"/>
              </a:rPr>
              <a:t> </a:t>
            </a:r>
            <a:r>
              <a:rPr sz="1000" spc="47" dirty="0">
                <a:solidFill>
                  <a:srgbClr val="317E53"/>
                </a:solidFill>
                <a:latin typeface="Arial"/>
                <a:cs typeface="Arial"/>
              </a:rPr>
              <a:t>Ma</a:t>
            </a:r>
            <a:r>
              <a:rPr sz="900" spc="47" dirty="0">
                <a:solidFill>
                  <a:srgbClr val="317E53"/>
                </a:solidFill>
                <a:latin typeface="Arial"/>
                <a:cs typeface="Arial"/>
              </a:rPr>
              <a:t>ë</a:t>
            </a:r>
            <a:r>
              <a:rPr sz="1000" spc="47" dirty="0">
                <a:solidFill>
                  <a:srgbClr val="317E53"/>
                </a:solidFill>
                <a:latin typeface="Arial"/>
                <a:cs typeface="Arial"/>
              </a:rPr>
              <a:t>va</a:t>
            </a:r>
            <a:r>
              <a:rPr sz="1000" spc="17" dirty="0">
                <a:solidFill>
                  <a:srgbClr val="317E53"/>
                </a:solidFill>
                <a:latin typeface="Arial"/>
                <a:cs typeface="Arial"/>
              </a:rPr>
              <a:t> </a:t>
            </a:r>
            <a:r>
              <a:rPr sz="1000" dirty="0">
                <a:solidFill>
                  <a:srgbClr val="317E53"/>
                </a:solidFill>
                <a:latin typeface="Arial"/>
                <a:cs typeface="Arial"/>
              </a:rPr>
              <a:t>Rzegoczan,</a:t>
            </a:r>
            <a:r>
              <a:rPr sz="1000" spc="17" dirty="0">
                <a:solidFill>
                  <a:srgbClr val="317E53"/>
                </a:solidFill>
                <a:latin typeface="Arial"/>
                <a:cs typeface="Arial"/>
              </a:rPr>
              <a:t> </a:t>
            </a:r>
            <a:r>
              <a:rPr sz="1000" spc="67" dirty="0">
                <a:solidFill>
                  <a:srgbClr val="317E53"/>
                </a:solidFill>
                <a:latin typeface="Arial"/>
                <a:cs typeface="Arial"/>
              </a:rPr>
              <a:t>2023</a:t>
            </a:r>
            <a:endParaRPr sz="10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B364-4B68-0E5E-FDD4-2CCD24E0DC81}"/>
              </a:ext>
            </a:extLst>
          </p:cNvPr>
          <p:cNvSpPr>
            <a:spLocks noGrp="1"/>
          </p:cNvSpPr>
          <p:nvPr>
            <p:ph type="title"/>
          </p:nvPr>
        </p:nvSpPr>
        <p:spPr>
          <a:xfrm>
            <a:off x="677334" y="609600"/>
            <a:ext cx="8596668" cy="801189"/>
          </a:xfrm>
        </p:spPr>
        <p:txBody>
          <a:bodyPr/>
          <a:lstStyle/>
          <a:p>
            <a:r>
              <a:rPr lang="en-US" b="1" dirty="0"/>
              <a:t>Content of the Presentation </a:t>
            </a:r>
            <a:endParaRPr lang="en-IN" b="1" dirty="0"/>
          </a:p>
        </p:txBody>
      </p:sp>
      <p:sp>
        <p:nvSpPr>
          <p:cNvPr id="3" name="Content Placeholder 2">
            <a:extLst>
              <a:ext uri="{FF2B5EF4-FFF2-40B4-BE49-F238E27FC236}">
                <a16:creationId xmlns:a16="http://schemas.microsoft.com/office/drawing/2014/main" id="{1EF1EADF-FF49-18F0-74E2-50C6AE020BC4}"/>
              </a:ext>
            </a:extLst>
          </p:cNvPr>
          <p:cNvSpPr>
            <a:spLocks noGrp="1"/>
          </p:cNvSpPr>
          <p:nvPr>
            <p:ph sz="half" idx="1"/>
          </p:nvPr>
        </p:nvSpPr>
        <p:spPr/>
        <p:txBody>
          <a:bodyPr>
            <a:normAutofit fontScale="92500" lnSpcReduction="10000"/>
          </a:bodyPr>
          <a:lstStyle/>
          <a:p>
            <a:r>
              <a:rPr lang="en-US" dirty="0"/>
              <a:t>Background and context of the research </a:t>
            </a:r>
            <a:endParaRPr lang="en-IN" dirty="0"/>
          </a:p>
          <a:p>
            <a:r>
              <a:rPr lang="en-US" dirty="0"/>
              <a:t>Theoretical Background</a:t>
            </a:r>
            <a:endParaRPr lang="en-IN" dirty="0"/>
          </a:p>
          <a:p>
            <a:r>
              <a:rPr lang="en-US" dirty="0"/>
              <a:t>Conceptual Framework: Tribal agriculture </a:t>
            </a:r>
            <a:endParaRPr lang="en-IN" dirty="0"/>
          </a:p>
          <a:p>
            <a:r>
              <a:rPr lang="en-US" dirty="0"/>
              <a:t>Review of literature</a:t>
            </a:r>
          </a:p>
          <a:p>
            <a:r>
              <a:rPr lang="en-GB" dirty="0"/>
              <a:t>Objectives </a:t>
            </a:r>
            <a:endParaRPr lang="en-US" dirty="0"/>
          </a:p>
          <a:p>
            <a:r>
              <a:rPr lang="en-US" dirty="0"/>
              <a:t>Methodology</a:t>
            </a:r>
          </a:p>
          <a:p>
            <a:r>
              <a:rPr lang="en-US" dirty="0"/>
              <a:t>Research Design </a:t>
            </a:r>
            <a:endParaRPr lang="en-IN" dirty="0"/>
          </a:p>
          <a:p>
            <a:r>
              <a:rPr lang="en-US" dirty="0"/>
              <a:t>Data Collection Methods </a:t>
            </a:r>
          </a:p>
          <a:p>
            <a:endParaRPr lang="en-IN" dirty="0"/>
          </a:p>
          <a:p>
            <a:endParaRPr lang="en-IN" dirty="0"/>
          </a:p>
          <a:p>
            <a:endParaRPr lang="en-IN" dirty="0"/>
          </a:p>
        </p:txBody>
      </p:sp>
      <p:sp>
        <p:nvSpPr>
          <p:cNvPr id="6" name="Content Placeholder 5">
            <a:extLst>
              <a:ext uri="{FF2B5EF4-FFF2-40B4-BE49-F238E27FC236}">
                <a16:creationId xmlns:a16="http://schemas.microsoft.com/office/drawing/2014/main" id="{550D4265-E8E1-F452-F585-45134C5B4F8F}"/>
              </a:ext>
            </a:extLst>
          </p:cNvPr>
          <p:cNvSpPr>
            <a:spLocks noGrp="1"/>
          </p:cNvSpPr>
          <p:nvPr>
            <p:ph sz="half" idx="2"/>
          </p:nvPr>
        </p:nvSpPr>
        <p:spPr/>
        <p:txBody>
          <a:bodyPr>
            <a:normAutofit fontScale="92500" lnSpcReduction="10000"/>
          </a:bodyPr>
          <a:lstStyle/>
          <a:p>
            <a:r>
              <a:rPr lang="en-US" dirty="0"/>
              <a:t>Sample selection </a:t>
            </a:r>
            <a:endParaRPr lang="en-IN" dirty="0"/>
          </a:p>
          <a:p>
            <a:r>
              <a:rPr lang="en-US" dirty="0"/>
              <a:t>Study Area: </a:t>
            </a:r>
            <a:r>
              <a:rPr lang="en-US" dirty="0" err="1"/>
              <a:t>Jawadhu</a:t>
            </a:r>
            <a:r>
              <a:rPr lang="en-US" dirty="0"/>
              <a:t> Hills </a:t>
            </a:r>
            <a:endParaRPr lang="en-IN" dirty="0"/>
          </a:p>
          <a:p>
            <a:r>
              <a:rPr lang="en-US" dirty="0"/>
              <a:t>Study Population: Malayali Tribe </a:t>
            </a:r>
            <a:endParaRPr lang="en-IN" dirty="0"/>
          </a:p>
          <a:p>
            <a:r>
              <a:rPr lang="en-US" dirty="0"/>
              <a:t>Data analysis procedures </a:t>
            </a:r>
            <a:endParaRPr lang="en-IN" dirty="0"/>
          </a:p>
          <a:p>
            <a:r>
              <a:rPr lang="en-US" dirty="0"/>
              <a:t>Findings and Discussion </a:t>
            </a:r>
          </a:p>
          <a:p>
            <a:r>
              <a:rPr lang="en-US" dirty="0"/>
              <a:t>References </a:t>
            </a:r>
          </a:p>
          <a:p>
            <a:r>
              <a:rPr lang="en-US" dirty="0"/>
              <a:t>Checklist </a:t>
            </a:r>
          </a:p>
          <a:p>
            <a:r>
              <a:rPr lang="en-US" dirty="0"/>
              <a:t>Photographs </a:t>
            </a:r>
            <a:endParaRPr lang="en-IN" dirty="0"/>
          </a:p>
          <a:p>
            <a:pPr marL="0" indent="0">
              <a:buNone/>
            </a:pPr>
            <a:endParaRPr lang="en-IN" dirty="0"/>
          </a:p>
        </p:txBody>
      </p:sp>
      <p:sp>
        <p:nvSpPr>
          <p:cNvPr id="12" name="Date Placeholder 8">
            <a:extLst>
              <a:ext uri="{FF2B5EF4-FFF2-40B4-BE49-F238E27FC236}">
                <a16:creationId xmlns:a16="http://schemas.microsoft.com/office/drawing/2014/main" id="{DF6E11F5-2E19-7F24-373E-AB6D3FD6D3CE}"/>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5" name="Footer Placeholder 4">
            <a:extLst>
              <a:ext uri="{FF2B5EF4-FFF2-40B4-BE49-F238E27FC236}">
                <a16:creationId xmlns:a16="http://schemas.microsoft.com/office/drawing/2014/main" id="{7FC4EC6E-A9F5-B3AB-A6C3-871F925DCD34}"/>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D70D19CD-1A11-11BB-7146-01AEF6270140}"/>
              </a:ext>
            </a:extLst>
          </p:cNvPr>
          <p:cNvSpPr>
            <a:spLocks noGrp="1"/>
          </p:cNvSpPr>
          <p:nvPr>
            <p:ph type="sldNum" sz="quarter" idx="12"/>
          </p:nvPr>
        </p:nvSpPr>
        <p:spPr/>
        <p:txBody>
          <a:bodyPr/>
          <a:lstStyle/>
          <a:p>
            <a:fld id="{9F94004C-5A61-4BDA-9336-06EE8EA28B8B}" type="slidenum">
              <a:rPr lang="en-IN" smtClean="0"/>
              <a:t>12</a:t>
            </a:fld>
            <a:endParaRPr lang="en-IN"/>
          </a:p>
        </p:txBody>
      </p:sp>
    </p:spTree>
    <p:extLst>
      <p:ext uri="{BB962C8B-B14F-4D97-AF65-F5344CB8AC3E}">
        <p14:creationId xmlns:p14="http://schemas.microsoft.com/office/powerpoint/2010/main" val="7891607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33892" y="5767834"/>
            <a:ext cx="6902449" cy="806449"/>
          </a:xfrm>
          <a:prstGeom prst="rect">
            <a:avLst/>
          </a:prstGeom>
        </p:spPr>
      </p:pic>
      <p:grpSp>
        <p:nvGrpSpPr>
          <p:cNvPr id="3" name="object 3"/>
          <p:cNvGrpSpPr/>
          <p:nvPr/>
        </p:nvGrpSpPr>
        <p:grpSpPr>
          <a:xfrm>
            <a:off x="4833892" y="791292"/>
            <a:ext cx="6902450" cy="4806950"/>
            <a:chOff x="7250838" y="1186938"/>
            <a:chExt cx="10353675" cy="7210425"/>
          </a:xfrm>
        </p:grpSpPr>
        <p:pic>
          <p:nvPicPr>
            <p:cNvPr id="4" name="object 4"/>
            <p:cNvPicPr/>
            <p:nvPr/>
          </p:nvPicPr>
          <p:blipFill>
            <a:blip r:embed="rId3" cstate="print"/>
            <a:stretch>
              <a:fillRect/>
            </a:stretch>
          </p:blipFill>
          <p:spPr>
            <a:xfrm>
              <a:off x="7250838" y="1186938"/>
              <a:ext cx="10353674" cy="7210424"/>
            </a:xfrm>
            <a:prstGeom prst="rect">
              <a:avLst/>
            </a:prstGeom>
          </p:spPr>
        </p:pic>
        <p:sp>
          <p:nvSpPr>
            <p:cNvPr id="5" name="object 5"/>
            <p:cNvSpPr/>
            <p:nvPr/>
          </p:nvSpPr>
          <p:spPr>
            <a:xfrm>
              <a:off x="8419118" y="3538719"/>
              <a:ext cx="2112645" cy="2819400"/>
            </a:xfrm>
            <a:custGeom>
              <a:avLst/>
              <a:gdLst/>
              <a:ahLst/>
              <a:cxnLst/>
              <a:rect l="l" t="t" r="r" b="b"/>
              <a:pathLst>
                <a:path w="2112645" h="2819400">
                  <a:moveTo>
                    <a:pt x="0" y="2720934"/>
                  </a:moveTo>
                  <a:lnTo>
                    <a:pt x="42814" y="2736168"/>
                  </a:lnTo>
                  <a:lnTo>
                    <a:pt x="86190" y="2750184"/>
                  </a:lnTo>
                  <a:lnTo>
                    <a:pt x="130108" y="2762963"/>
                  </a:lnTo>
                  <a:lnTo>
                    <a:pt x="174547" y="2774484"/>
                  </a:lnTo>
                  <a:lnTo>
                    <a:pt x="219487" y="2784725"/>
                  </a:lnTo>
                  <a:lnTo>
                    <a:pt x="264907" y="2793668"/>
                  </a:lnTo>
                  <a:lnTo>
                    <a:pt x="310787" y="2801291"/>
                  </a:lnTo>
                  <a:lnTo>
                    <a:pt x="357106" y="2807574"/>
                  </a:lnTo>
                  <a:lnTo>
                    <a:pt x="403843" y="2812497"/>
                  </a:lnTo>
                  <a:lnTo>
                    <a:pt x="450980" y="2816038"/>
                  </a:lnTo>
                  <a:lnTo>
                    <a:pt x="498494" y="2818178"/>
                  </a:lnTo>
                  <a:lnTo>
                    <a:pt x="546365" y="2818896"/>
                  </a:lnTo>
                  <a:lnTo>
                    <a:pt x="594236" y="2818178"/>
                  </a:lnTo>
                  <a:lnTo>
                    <a:pt x="641750" y="2816038"/>
                  </a:lnTo>
                  <a:lnTo>
                    <a:pt x="688887" y="2812497"/>
                  </a:lnTo>
                  <a:lnTo>
                    <a:pt x="735624" y="2807574"/>
                  </a:lnTo>
                  <a:lnTo>
                    <a:pt x="781943" y="2801291"/>
                  </a:lnTo>
                  <a:lnTo>
                    <a:pt x="827823" y="2793668"/>
                  </a:lnTo>
                  <a:lnTo>
                    <a:pt x="873243" y="2784725"/>
                  </a:lnTo>
                  <a:lnTo>
                    <a:pt x="918183" y="2774484"/>
                  </a:lnTo>
                  <a:lnTo>
                    <a:pt x="962622" y="2762963"/>
                  </a:lnTo>
                  <a:lnTo>
                    <a:pt x="1006540" y="2750184"/>
                  </a:lnTo>
                  <a:lnTo>
                    <a:pt x="1049916" y="2736168"/>
                  </a:lnTo>
                  <a:lnTo>
                    <a:pt x="1092731" y="2720934"/>
                  </a:lnTo>
                  <a:lnTo>
                    <a:pt x="1134962" y="2704503"/>
                  </a:lnTo>
                  <a:lnTo>
                    <a:pt x="1176591" y="2686896"/>
                  </a:lnTo>
                  <a:lnTo>
                    <a:pt x="1217596" y="2668134"/>
                  </a:lnTo>
                  <a:lnTo>
                    <a:pt x="1257957" y="2648236"/>
                  </a:lnTo>
                  <a:lnTo>
                    <a:pt x="1297653" y="2627223"/>
                  </a:lnTo>
                  <a:lnTo>
                    <a:pt x="1336665" y="2605115"/>
                  </a:lnTo>
                  <a:lnTo>
                    <a:pt x="1374971" y="2581934"/>
                  </a:lnTo>
                  <a:lnTo>
                    <a:pt x="1412551" y="2557699"/>
                  </a:lnTo>
                  <a:lnTo>
                    <a:pt x="1449385" y="2532431"/>
                  </a:lnTo>
                  <a:lnTo>
                    <a:pt x="1485452" y="2506151"/>
                  </a:lnTo>
                  <a:lnTo>
                    <a:pt x="1520731" y="2478878"/>
                  </a:lnTo>
                  <a:lnTo>
                    <a:pt x="1555203" y="2450634"/>
                  </a:lnTo>
                  <a:lnTo>
                    <a:pt x="1588847" y="2421439"/>
                  </a:lnTo>
                  <a:lnTo>
                    <a:pt x="1621642" y="2391313"/>
                  </a:lnTo>
                  <a:lnTo>
                    <a:pt x="1653567" y="2360277"/>
                  </a:lnTo>
                  <a:lnTo>
                    <a:pt x="1684603" y="2328352"/>
                  </a:lnTo>
                  <a:lnTo>
                    <a:pt x="1714729" y="2295557"/>
                  </a:lnTo>
                  <a:lnTo>
                    <a:pt x="1743924" y="2261913"/>
                  </a:lnTo>
                  <a:lnTo>
                    <a:pt x="1772168" y="2227441"/>
                  </a:lnTo>
                  <a:lnTo>
                    <a:pt x="1799441" y="2192162"/>
                  </a:lnTo>
                  <a:lnTo>
                    <a:pt x="1825721" y="2156095"/>
                  </a:lnTo>
                  <a:lnTo>
                    <a:pt x="1850989" y="2119261"/>
                  </a:lnTo>
                  <a:lnTo>
                    <a:pt x="1875224" y="2081681"/>
                  </a:lnTo>
                  <a:lnTo>
                    <a:pt x="1898405" y="2043375"/>
                  </a:lnTo>
                  <a:lnTo>
                    <a:pt x="1920513" y="2004363"/>
                  </a:lnTo>
                  <a:lnTo>
                    <a:pt x="1941526" y="1964667"/>
                  </a:lnTo>
                  <a:lnTo>
                    <a:pt x="1961424" y="1924306"/>
                  </a:lnTo>
                  <a:lnTo>
                    <a:pt x="1980186" y="1883301"/>
                  </a:lnTo>
                  <a:lnTo>
                    <a:pt x="1997793" y="1841672"/>
                  </a:lnTo>
                  <a:lnTo>
                    <a:pt x="2014224" y="1799441"/>
                  </a:lnTo>
                  <a:lnTo>
                    <a:pt x="2029458" y="1756626"/>
                  </a:lnTo>
                  <a:lnTo>
                    <a:pt x="2043474" y="1713250"/>
                  </a:lnTo>
                  <a:lnTo>
                    <a:pt x="2056253" y="1669332"/>
                  </a:lnTo>
                  <a:lnTo>
                    <a:pt x="2067774" y="1624893"/>
                  </a:lnTo>
                  <a:lnTo>
                    <a:pt x="2078015" y="1579953"/>
                  </a:lnTo>
                  <a:lnTo>
                    <a:pt x="2086958" y="1534533"/>
                  </a:lnTo>
                  <a:lnTo>
                    <a:pt x="2094581" y="1488654"/>
                  </a:lnTo>
                  <a:lnTo>
                    <a:pt x="2100864" y="1442334"/>
                  </a:lnTo>
                  <a:lnTo>
                    <a:pt x="2105787" y="1395597"/>
                  </a:lnTo>
                  <a:lnTo>
                    <a:pt x="2109328" y="1348460"/>
                  </a:lnTo>
                  <a:lnTo>
                    <a:pt x="2111468" y="1300946"/>
                  </a:lnTo>
                  <a:lnTo>
                    <a:pt x="2112186" y="1253075"/>
                  </a:lnTo>
                  <a:lnTo>
                    <a:pt x="2111468" y="1205204"/>
                  </a:lnTo>
                  <a:lnTo>
                    <a:pt x="2109328" y="1157690"/>
                  </a:lnTo>
                  <a:lnTo>
                    <a:pt x="2105787" y="1110553"/>
                  </a:lnTo>
                  <a:lnTo>
                    <a:pt x="2100864" y="1063816"/>
                  </a:lnTo>
                  <a:lnTo>
                    <a:pt x="2094581" y="1017497"/>
                  </a:lnTo>
                  <a:lnTo>
                    <a:pt x="2086958" y="971617"/>
                  </a:lnTo>
                  <a:lnTo>
                    <a:pt x="2078015" y="926197"/>
                  </a:lnTo>
                  <a:lnTo>
                    <a:pt x="2067774" y="881257"/>
                  </a:lnTo>
                  <a:lnTo>
                    <a:pt x="2056253" y="836818"/>
                  </a:lnTo>
                  <a:lnTo>
                    <a:pt x="2043474" y="792900"/>
                  </a:lnTo>
                  <a:lnTo>
                    <a:pt x="2029458" y="749524"/>
                  </a:lnTo>
                  <a:lnTo>
                    <a:pt x="2014224" y="706710"/>
                  </a:lnTo>
                  <a:lnTo>
                    <a:pt x="1997793" y="664478"/>
                  </a:lnTo>
                  <a:lnTo>
                    <a:pt x="1980186" y="622849"/>
                  </a:lnTo>
                  <a:lnTo>
                    <a:pt x="1961424" y="581844"/>
                  </a:lnTo>
                  <a:lnTo>
                    <a:pt x="1941526" y="541483"/>
                  </a:lnTo>
                  <a:lnTo>
                    <a:pt x="1920513" y="501787"/>
                  </a:lnTo>
                  <a:lnTo>
                    <a:pt x="1898405" y="462775"/>
                  </a:lnTo>
                  <a:lnTo>
                    <a:pt x="1875224" y="424469"/>
                  </a:lnTo>
                  <a:lnTo>
                    <a:pt x="1850989" y="386889"/>
                  </a:lnTo>
                  <a:lnTo>
                    <a:pt x="1825721" y="350055"/>
                  </a:lnTo>
                  <a:lnTo>
                    <a:pt x="1799441" y="313988"/>
                  </a:lnTo>
                  <a:lnTo>
                    <a:pt x="1772168" y="278709"/>
                  </a:lnTo>
                  <a:lnTo>
                    <a:pt x="1743924" y="244237"/>
                  </a:lnTo>
                  <a:lnTo>
                    <a:pt x="1714729" y="210593"/>
                  </a:lnTo>
                  <a:lnTo>
                    <a:pt x="1684603" y="177798"/>
                  </a:lnTo>
                  <a:lnTo>
                    <a:pt x="1653567" y="145873"/>
                  </a:lnTo>
                  <a:lnTo>
                    <a:pt x="1621642" y="114837"/>
                  </a:lnTo>
                  <a:lnTo>
                    <a:pt x="1588847" y="84711"/>
                  </a:lnTo>
                  <a:lnTo>
                    <a:pt x="1555203" y="55516"/>
                  </a:lnTo>
                  <a:lnTo>
                    <a:pt x="1520731" y="27272"/>
                  </a:lnTo>
                  <a:lnTo>
                    <a:pt x="1485452" y="0"/>
                  </a:lnTo>
                </a:path>
              </a:pathLst>
            </a:custGeom>
            <a:ln w="190499">
              <a:solidFill>
                <a:srgbClr val="65C25B"/>
              </a:solidFill>
            </a:ln>
          </p:spPr>
          <p:txBody>
            <a:bodyPr wrap="square" lIns="0" tIns="0" rIns="0" bIns="0" rtlCol="0"/>
            <a:lstStyle/>
            <a:p>
              <a:endParaRPr sz="1200"/>
            </a:p>
          </p:txBody>
        </p:sp>
      </p:grpSp>
      <p:sp>
        <p:nvSpPr>
          <p:cNvPr id="6" name="object 6"/>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pic>
        <p:nvPicPr>
          <p:cNvPr id="7" name="object 7"/>
          <p:cNvPicPr/>
          <p:nvPr/>
        </p:nvPicPr>
        <p:blipFill>
          <a:blip r:embed="rId4" cstate="print"/>
          <a:stretch>
            <a:fillRect/>
          </a:stretch>
        </p:blipFill>
        <p:spPr>
          <a:xfrm>
            <a:off x="810939" y="1843316"/>
            <a:ext cx="88900" cy="88899"/>
          </a:xfrm>
          <a:prstGeom prst="rect">
            <a:avLst/>
          </a:prstGeom>
        </p:spPr>
      </p:pic>
      <p:pic>
        <p:nvPicPr>
          <p:cNvPr id="8" name="object 8"/>
          <p:cNvPicPr/>
          <p:nvPr/>
        </p:nvPicPr>
        <p:blipFill>
          <a:blip r:embed="rId4" cstate="print"/>
          <a:stretch>
            <a:fillRect/>
          </a:stretch>
        </p:blipFill>
        <p:spPr>
          <a:xfrm>
            <a:off x="810939" y="2694216"/>
            <a:ext cx="88900" cy="88899"/>
          </a:xfrm>
          <a:prstGeom prst="rect">
            <a:avLst/>
          </a:prstGeom>
        </p:spPr>
      </p:pic>
      <p:pic>
        <p:nvPicPr>
          <p:cNvPr id="9" name="object 9"/>
          <p:cNvPicPr/>
          <p:nvPr/>
        </p:nvPicPr>
        <p:blipFill>
          <a:blip r:embed="rId4" cstate="print"/>
          <a:stretch>
            <a:fillRect/>
          </a:stretch>
        </p:blipFill>
        <p:spPr>
          <a:xfrm>
            <a:off x="810939" y="4396016"/>
            <a:ext cx="88900" cy="88899"/>
          </a:xfrm>
          <a:prstGeom prst="rect">
            <a:avLst/>
          </a:prstGeom>
        </p:spPr>
      </p:pic>
      <p:pic>
        <p:nvPicPr>
          <p:cNvPr id="10" name="object 10"/>
          <p:cNvPicPr/>
          <p:nvPr/>
        </p:nvPicPr>
        <p:blipFill>
          <a:blip r:embed="rId4" cstate="print"/>
          <a:stretch>
            <a:fillRect/>
          </a:stretch>
        </p:blipFill>
        <p:spPr>
          <a:xfrm>
            <a:off x="810939" y="5246915"/>
            <a:ext cx="88900" cy="88899"/>
          </a:xfrm>
          <a:prstGeom prst="rect">
            <a:avLst/>
          </a:prstGeom>
        </p:spPr>
      </p:pic>
      <p:pic>
        <p:nvPicPr>
          <p:cNvPr id="11" name="object 11"/>
          <p:cNvPicPr/>
          <p:nvPr/>
        </p:nvPicPr>
        <p:blipFill>
          <a:blip r:embed="rId4" cstate="print"/>
          <a:stretch>
            <a:fillRect/>
          </a:stretch>
        </p:blipFill>
        <p:spPr>
          <a:xfrm>
            <a:off x="810939" y="6097816"/>
            <a:ext cx="88900" cy="88899"/>
          </a:xfrm>
          <a:prstGeom prst="rect">
            <a:avLst/>
          </a:prstGeom>
        </p:spPr>
      </p:pic>
      <p:sp>
        <p:nvSpPr>
          <p:cNvPr id="12" name="object 12"/>
          <p:cNvSpPr txBox="1"/>
          <p:nvPr/>
        </p:nvSpPr>
        <p:spPr>
          <a:xfrm>
            <a:off x="1022143" y="1052349"/>
            <a:ext cx="2667000" cy="5159404"/>
          </a:xfrm>
          <a:prstGeom prst="rect">
            <a:avLst/>
          </a:prstGeom>
        </p:spPr>
        <p:txBody>
          <a:bodyPr vert="horz" wrap="square" lIns="0" tIns="9313" rIns="0" bIns="0" rtlCol="0">
            <a:spAutoFit/>
          </a:bodyPr>
          <a:lstStyle/>
          <a:p>
            <a:pPr marL="144787">
              <a:spcBef>
                <a:spcPts val="73"/>
              </a:spcBef>
            </a:pPr>
            <a:r>
              <a:rPr sz="2267" spc="107" dirty="0">
                <a:solidFill>
                  <a:srgbClr val="317E53"/>
                </a:solidFill>
                <a:latin typeface="Arial"/>
                <a:cs typeface="Arial"/>
              </a:rPr>
              <a:t>exploitant</a:t>
            </a:r>
            <a:r>
              <a:rPr sz="2267" spc="-13" dirty="0">
                <a:solidFill>
                  <a:srgbClr val="317E53"/>
                </a:solidFill>
                <a:latin typeface="Arial"/>
                <a:cs typeface="Arial"/>
              </a:rPr>
              <a:t> </a:t>
            </a:r>
            <a:r>
              <a:rPr sz="2267" spc="50" dirty="0">
                <a:solidFill>
                  <a:srgbClr val="317E53"/>
                </a:solidFill>
                <a:latin typeface="Arial"/>
                <a:cs typeface="Arial"/>
              </a:rPr>
              <a:t>n</a:t>
            </a:r>
            <a:r>
              <a:rPr sz="2000" spc="50" dirty="0">
                <a:solidFill>
                  <a:srgbClr val="317E53"/>
                </a:solidFill>
                <a:latin typeface="Arial"/>
                <a:cs typeface="Arial"/>
              </a:rPr>
              <a:t>°</a:t>
            </a:r>
            <a:r>
              <a:rPr sz="2267" spc="50" dirty="0">
                <a:solidFill>
                  <a:srgbClr val="317E53"/>
                </a:solidFill>
                <a:latin typeface="Arial"/>
                <a:cs typeface="Arial"/>
              </a:rPr>
              <a:t>3</a:t>
            </a:r>
            <a:endParaRPr sz="2267">
              <a:latin typeface="Arial"/>
              <a:cs typeface="Arial"/>
            </a:endParaRPr>
          </a:p>
          <a:p>
            <a:pPr>
              <a:spcBef>
                <a:spcPts val="30"/>
              </a:spcBef>
            </a:pPr>
            <a:endParaRPr sz="1900">
              <a:latin typeface="Arial"/>
              <a:cs typeface="Arial"/>
            </a:endParaRPr>
          </a:p>
          <a:p>
            <a:pPr marL="8467">
              <a:spcBef>
                <a:spcPts val="3"/>
              </a:spcBef>
            </a:pPr>
            <a:r>
              <a:rPr sz="2267" spc="73" dirty="0">
                <a:solidFill>
                  <a:srgbClr val="317E53"/>
                </a:solidFill>
                <a:latin typeface="Arial"/>
                <a:cs typeface="Arial"/>
              </a:rPr>
              <a:t>3</a:t>
            </a:r>
            <a:r>
              <a:rPr sz="2267" spc="-10" dirty="0">
                <a:solidFill>
                  <a:srgbClr val="317E53"/>
                </a:solidFill>
                <a:latin typeface="Arial"/>
                <a:cs typeface="Arial"/>
              </a:rPr>
              <a:t> </a:t>
            </a:r>
            <a:r>
              <a:rPr sz="2267" spc="40" dirty="0">
                <a:solidFill>
                  <a:srgbClr val="317E53"/>
                </a:solidFill>
                <a:latin typeface="Arial"/>
                <a:cs typeface="Arial"/>
              </a:rPr>
              <a:t>cultures</a:t>
            </a:r>
            <a:r>
              <a:rPr sz="2267" spc="-7" dirty="0">
                <a:solidFill>
                  <a:srgbClr val="317E53"/>
                </a:solidFill>
                <a:latin typeface="Arial"/>
                <a:cs typeface="Arial"/>
              </a:rPr>
              <a:t> </a:t>
            </a:r>
            <a:r>
              <a:rPr sz="2267" spc="53" dirty="0">
                <a:solidFill>
                  <a:srgbClr val="317E53"/>
                </a:solidFill>
                <a:latin typeface="Arial"/>
                <a:cs typeface="Arial"/>
              </a:rPr>
              <a:t>produites</a:t>
            </a:r>
            <a:endParaRPr sz="2267">
              <a:latin typeface="Arial"/>
              <a:cs typeface="Arial"/>
            </a:endParaRPr>
          </a:p>
          <a:p>
            <a:pPr>
              <a:spcBef>
                <a:spcPts val="13"/>
              </a:spcBef>
            </a:pPr>
            <a:endParaRPr sz="2900">
              <a:latin typeface="Arial"/>
              <a:cs typeface="Arial"/>
            </a:endParaRPr>
          </a:p>
          <a:p>
            <a:pPr marL="8467" marR="560098">
              <a:lnSpc>
                <a:spcPct val="123200"/>
              </a:lnSpc>
            </a:pPr>
            <a:r>
              <a:rPr sz="2267" dirty="0">
                <a:solidFill>
                  <a:srgbClr val="317E53"/>
                </a:solidFill>
                <a:latin typeface="Arial"/>
                <a:cs typeface="Arial"/>
              </a:rPr>
              <a:t>pas</a:t>
            </a:r>
            <a:r>
              <a:rPr sz="2267" spc="30" dirty="0">
                <a:solidFill>
                  <a:srgbClr val="317E53"/>
                </a:solidFill>
                <a:latin typeface="Arial"/>
                <a:cs typeface="Arial"/>
              </a:rPr>
              <a:t> </a:t>
            </a:r>
            <a:r>
              <a:rPr sz="2267" spc="97" dirty="0">
                <a:solidFill>
                  <a:srgbClr val="317E53"/>
                </a:solidFill>
                <a:latin typeface="Arial"/>
                <a:cs typeface="Arial"/>
              </a:rPr>
              <a:t>de</a:t>
            </a:r>
            <a:r>
              <a:rPr sz="2267" spc="30" dirty="0">
                <a:solidFill>
                  <a:srgbClr val="317E53"/>
                </a:solidFill>
                <a:latin typeface="Arial"/>
                <a:cs typeface="Arial"/>
              </a:rPr>
              <a:t> </a:t>
            </a:r>
            <a:r>
              <a:rPr sz="2267" spc="50" dirty="0">
                <a:solidFill>
                  <a:srgbClr val="317E53"/>
                </a:solidFill>
                <a:latin typeface="Arial"/>
                <a:cs typeface="Arial"/>
              </a:rPr>
              <a:t>syst</a:t>
            </a:r>
            <a:r>
              <a:rPr sz="2000" spc="50" dirty="0">
                <a:solidFill>
                  <a:srgbClr val="317E53"/>
                </a:solidFill>
                <a:latin typeface="Arial"/>
                <a:cs typeface="Arial"/>
              </a:rPr>
              <a:t>è</a:t>
            </a:r>
            <a:r>
              <a:rPr sz="2267" spc="50" dirty="0">
                <a:solidFill>
                  <a:srgbClr val="317E53"/>
                </a:solidFill>
                <a:latin typeface="Arial"/>
                <a:cs typeface="Arial"/>
              </a:rPr>
              <a:t>me </a:t>
            </a:r>
            <a:r>
              <a:rPr sz="2267" spc="43" dirty="0">
                <a:solidFill>
                  <a:srgbClr val="317E53"/>
                </a:solidFill>
                <a:latin typeface="Arial"/>
                <a:cs typeface="Arial"/>
              </a:rPr>
              <a:t>d’irrigation </a:t>
            </a:r>
            <a:r>
              <a:rPr sz="2267" spc="60" dirty="0">
                <a:solidFill>
                  <a:srgbClr val="317E53"/>
                </a:solidFill>
                <a:latin typeface="Arial"/>
                <a:cs typeface="Arial"/>
              </a:rPr>
              <a:t>m</a:t>
            </a:r>
            <a:r>
              <a:rPr sz="2000" spc="60" dirty="0">
                <a:solidFill>
                  <a:srgbClr val="317E53"/>
                </a:solidFill>
                <a:latin typeface="Arial"/>
                <a:cs typeface="Arial"/>
              </a:rPr>
              <a:t>é</a:t>
            </a:r>
            <a:r>
              <a:rPr sz="2267" spc="60" dirty="0">
                <a:solidFill>
                  <a:srgbClr val="317E53"/>
                </a:solidFill>
                <a:latin typeface="Arial"/>
                <a:cs typeface="Arial"/>
              </a:rPr>
              <a:t>canique</a:t>
            </a:r>
            <a:endParaRPr sz="2267">
              <a:latin typeface="Arial"/>
              <a:cs typeface="Arial"/>
            </a:endParaRPr>
          </a:p>
          <a:p>
            <a:pPr marL="8467" marR="350114" indent="78321">
              <a:lnSpc>
                <a:spcPct val="246300"/>
              </a:lnSpc>
            </a:pPr>
            <a:r>
              <a:rPr sz="2267" spc="47" dirty="0">
                <a:solidFill>
                  <a:srgbClr val="317E53"/>
                </a:solidFill>
                <a:latin typeface="Arial"/>
                <a:cs typeface="Arial"/>
              </a:rPr>
              <a:t>superficie</a:t>
            </a:r>
            <a:r>
              <a:rPr sz="2267" spc="-10" dirty="0">
                <a:solidFill>
                  <a:srgbClr val="317E53"/>
                </a:solidFill>
                <a:latin typeface="Arial"/>
                <a:cs typeface="Arial"/>
              </a:rPr>
              <a:t> </a:t>
            </a:r>
            <a:r>
              <a:rPr sz="2267" spc="83" dirty="0">
                <a:solidFill>
                  <a:srgbClr val="317E53"/>
                </a:solidFill>
                <a:latin typeface="Arial"/>
                <a:cs typeface="Arial"/>
              </a:rPr>
              <a:t>0,2</a:t>
            </a:r>
            <a:r>
              <a:rPr sz="2267" spc="-7" dirty="0">
                <a:solidFill>
                  <a:srgbClr val="317E53"/>
                </a:solidFill>
                <a:latin typeface="Arial"/>
                <a:cs typeface="Arial"/>
              </a:rPr>
              <a:t> </a:t>
            </a:r>
            <a:r>
              <a:rPr sz="2267" spc="-17" dirty="0">
                <a:solidFill>
                  <a:srgbClr val="317E53"/>
                </a:solidFill>
                <a:latin typeface="Arial"/>
                <a:cs typeface="Arial"/>
              </a:rPr>
              <a:t>ha </a:t>
            </a:r>
            <a:r>
              <a:rPr sz="2267" spc="73" dirty="0">
                <a:solidFill>
                  <a:srgbClr val="317E53"/>
                </a:solidFill>
                <a:latin typeface="Arial"/>
                <a:cs typeface="Arial"/>
              </a:rPr>
              <a:t>fond</a:t>
            </a:r>
            <a:r>
              <a:rPr sz="2267" spc="-10" dirty="0">
                <a:solidFill>
                  <a:srgbClr val="317E53"/>
                </a:solidFill>
                <a:latin typeface="Arial"/>
                <a:cs typeface="Arial"/>
              </a:rPr>
              <a:t> </a:t>
            </a:r>
            <a:r>
              <a:rPr sz="2267" spc="97" dirty="0">
                <a:solidFill>
                  <a:srgbClr val="317E53"/>
                </a:solidFill>
                <a:latin typeface="Arial"/>
                <a:cs typeface="Arial"/>
              </a:rPr>
              <a:t>de</a:t>
            </a:r>
            <a:r>
              <a:rPr sz="2267" spc="-7" dirty="0">
                <a:solidFill>
                  <a:srgbClr val="317E53"/>
                </a:solidFill>
                <a:latin typeface="Arial"/>
                <a:cs typeface="Arial"/>
              </a:rPr>
              <a:t> </a:t>
            </a:r>
            <a:r>
              <a:rPr sz="2267" spc="60" dirty="0">
                <a:solidFill>
                  <a:srgbClr val="317E53"/>
                </a:solidFill>
                <a:latin typeface="Arial"/>
                <a:cs typeface="Arial"/>
              </a:rPr>
              <a:t>vall</a:t>
            </a:r>
            <a:r>
              <a:rPr sz="2000" spc="60" dirty="0">
                <a:solidFill>
                  <a:srgbClr val="317E53"/>
                </a:solidFill>
                <a:latin typeface="Arial"/>
                <a:cs typeface="Arial"/>
              </a:rPr>
              <a:t>é</a:t>
            </a:r>
            <a:r>
              <a:rPr sz="2267" spc="60" dirty="0">
                <a:solidFill>
                  <a:srgbClr val="317E53"/>
                </a:solidFill>
                <a:latin typeface="Arial"/>
                <a:cs typeface="Arial"/>
              </a:rPr>
              <a:t>e </a:t>
            </a:r>
            <a:r>
              <a:rPr sz="2267" spc="43" dirty="0">
                <a:solidFill>
                  <a:srgbClr val="317E53"/>
                </a:solidFill>
                <a:latin typeface="Arial"/>
                <a:cs typeface="Arial"/>
              </a:rPr>
              <a:t>migration</a:t>
            </a:r>
            <a:endParaRPr sz="2267">
              <a:latin typeface="Arial"/>
              <a:cs typeface="Arial"/>
            </a:endParaRPr>
          </a:p>
        </p:txBody>
      </p:sp>
      <p:sp>
        <p:nvSpPr>
          <p:cNvPr id="13" name="object 13"/>
          <p:cNvSpPr txBox="1">
            <a:spLocks noGrp="1"/>
          </p:cNvSpPr>
          <p:nvPr>
            <p:ph type="title"/>
          </p:nvPr>
        </p:nvSpPr>
        <p:spPr>
          <a:xfrm>
            <a:off x="558800" y="248507"/>
            <a:ext cx="7010400" cy="873529"/>
          </a:xfrm>
          <a:prstGeom prst="rect">
            <a:avLst/>
          </a:prstGeom>
        </p:spPr>
        <p:txBody>
          <a:bodyPr vert="horz" wrap="square" lIns="0" tIns="57361" rIns="0" bIns="0" rtlCol="0" anchor="ctr">
            <a:spAutoFit/>
          </a:bodyPr>
          <a:lstStyle/>
          <a:p>
            <a:pPr marL="1016898">
              <a:lnSpc>
                <a:spcPct val="100000"/>
              </a:lnSpc>
              <a:spcBef>
                <a:spcPts val="63"/>
              </a:spcBef>
            </a:pPr>
            <a:r>
              <a:rPr sz="2633" spc="110" dirty="0"/>
              <a:t>L</a:t>
            </a:r>
            <a:r>
              <a:rPr sz="2667" spc="110" dirty="0"/>
              <a:t>’</a:t>
            </a:r>
            <a:r>
              <a:rPr sz="2633" spc="110" dirty="0"/>
              <a:t>agriculture</a:t>
            </a:r>
            <a:r>
              <a:rPr sz="2633" spc="-13" dirty="0"/>
              <a:t> </a:t>
            </a:r>
            <a:r>
              <a:rPr sz="2633" spc="93" dirty="0"/>
              <a:t>dans</a:t>
            </a:r>
            <a:r>
              <a:rPr sz="2633" spc="-13" dirty="0"/>
              <a:t> </a:t>
            </a:r>
            <a:r>
              <a:rPr sz="2633" spc="67" dirty="0"/>
              <a:t>les</a:t>
            </a:r>
            <a:r>
              <a:rPr sz="2633" spc="-13" dirty="0"/>
              <a:t> </a:t>
            </a:r>
            <a:r>
              <a:rPr sz="2633" spc="120" dirty="0"/>
              <a:t>Jawadhu</a:t>
            </a:r>
            <a:r>
              <a:rPr sz="2633" spc="-13" dirty="0"/>
              <a:t> </a:t>
            </a:r>
            <a:r>
              <a:rPr sz="2633" spc="100" dirty="0"/>
              <a:t>Hills</a:t>
            </a:r>
            <a:r>
              <a:rPr sz="2633" spc="-13" dirty="0"/>
              <a:t> </a:t>
            </a:r>
            <a:r>
              <a:rPr sz="2667" dirty="0"/>
              <a:t>:</a:t>
            </a:r>
            <a:r>
              <a:rPr sz="2667" spc="-20" dirty="0"/>
              <a:t> </a:t>
            </a:r>
            <a:r>
              <a:rPr sz="2633" spc="120" dirty="0"/>
              <a:t>une</a:t>
            </a:r>
            <a:r>
              <a:rPr sz="2633" spc="-13" dirty="0"/>
              <a:t> </a:t>
            </a:r>
            <a:r>
              <a:rPr sz="2633" spc="127" dirty="0"/>
              <a:t>situation</a:t>
            </a:r>
            <a:r>
              <a:rPr sz="2633" spc="-13" dirty="0"/>
              <a:t> </a:t>
            </a:r>
            <a:r>
              <a:rPr sz="2633" spc="120" dirty="0"/>
              <a:t>contrast</a:t>
            </a:r>
            <a:r>
              <a:rPr sz="2333" spc="120" dirty="0"/>
              <a:t>é</a:t>
            </a:r>
            <a:r>
              <a:rPr sz="2633" spc="120" dirty="0"/>
              <a:t>e</a:t>
            </a:r>
            <a:endParaRPr sz="2633"/>
          </a:p>
        </p:txBody>
      </p:sp>
      <p:sp>
        <p:nvSpPr>
          <p:cNvPr id="14" name="object 14"/>
          <p:cNvSpPr txBox="1"/>
          <p:nvPr/>
        </p:nvSpPr>
        <p:spPr>
          <a:xfrm>
            <a:off x="6434899" y="6644102"/>
            <a:ext cx="3927263" cy="164148"/>
          </a:xfrm>
          <a:prstGeom prst="rect">
            <a:avLst/>
          </a:prstGeom>
        </p:spPr>
        <p:txBody>
          <a:bodyPr vert="horz" wrap="square" lIns="0" tIns="10160" rIns="0" bIns="0" rtlCol="0">
            <a:spAutoFit/>
          </a:bodyPr>
          <a:lstStyle/>
          <a:p>
            <a:pPr marL="8467">
              <a:spcBef>
                <a:spcPts val="80"/>
              </a:spcBef>
            </a:pPr>
            <a:r>
              <a:rPr sz="1000" spc="37" dirty="0">
                <a:solidFill>
                  <a:srgbClr val="317E53"/>
                </a:solidFill>
                <a:latin typeface="Arial"/>
                <a:cs typeface="Arial"/>
              </a:rPr>
              <a:t>Calendrier</a:t>
            </a:r>
            <a:r>
              <a:rPr sz="1000" spc="27" dirty="0">
                <a:solidFill>
                  <a:srgbClr val="317E53"/>
                </a:solidFill>
                <a:latin typeface="Arial"/>
                <a:cs typeface="Arial"/>
              </a:rPr>
              <a:t> </a:t>
            </a:r>
            <a:r>
              <a:rPr sz="1000" spc="33" dirty="0">
                <a:solidFill>
                  <a:srgbClr val="317E53"/>
                </a:solidFill>
                <a:latin typeface="Arial"/>
                <a:cs typeface="Arial"/>
              </a:rPr>
              <a:t>agricole,</a:t>
            </a:r>
            <a:r>
              <a:rPr sz="1000" spc="30" dirty="0">
                <a:solidFill>
                  <a:srgbClr val="317E53"/>
                </a:solidFill>
                <a:latin typeface="Arial"/>
                <a:cs typeface="Arial"/>
              </a:rPr>
              <a:t> </a:t>
            </a:r>
            <a:r>
              <a:rPr sz="1000" spc="50" dirty="0">
                <a:solidFill>
                  <a:srgbClr val="317E53"/>
                </a:solidFill>
                <a:latin typeface="Arial"/>
                <a:cs typeface="Arial"/>
              </a:rPr>
              <a:t>exploitation</a:t>
            </a:r>
            <a:r>
              <a:rPr sz="1000" spc="30" dirty="0">
                <a:solidFill>
                  <a:srgbClr val="317E53"/>
                </a:solidFill>
                <a:latin typeface="Arial"/>
                <a:cs typeface="Arial"/>
              </a:rPr>
              <a:t> </a:t>
            </a:r>
            <a:r>
              <a:rPr sz="1000" spc="37" dirty="0">
                <a:solidFill>
                  <a:srgbClr val="317E53"/>
                </a:solidFill>
                <a:latin typeface="Arial"/>
                <a:cs typeface="Arial"/>
              </a:rPr>
              <a:t>n</a:t>
            </a:r>
            <a:r>
              <a:rPr sz="900" spc="37" dirty="0">
                <a:solidFill>
                  <a:srgbClr val="317E53"/>
                </a:solidFill>
                <a:latin typeface="Arial"/>
                <a:cs typeface="Arial"/>
              </a:rPr>
              <a:t>°</a:t>
            </a:r>
            <a:r>
              <a:rPr sz="1000" spc="37" dirty="0">
                <a:solidFill>
                  <a:srgbClr val="317E53"/>
                </a:solidFill>
                <a:latin typeface="Arial"/>
                <a:cs typeface="Arial"/>
              </a:rPr>
              <a:t>2</a:t>
            </a:r>
            <a:r>
              <a:rPr sz="1000" spc="30" dirty="0">
                <a:solidFill>
                  <a:srgbClr val="317E53"/>
                </a:solidFill>
                <a:latin typeface="Arial"/>
                <a:cs typeface="Arial"/>
              </a:rPr>
              <a:t>  </a:t>
            </a:r>
            <a:r>
              <a:rPr sz="900" spc="163" dirty="0">
                <a:solidFill>
                  <a:srgbClr val="317E53"/>
                </a:solidFill>
                <a:latin typeface="Arial"/>
                <a:cs typeface="Arial"/>
              </a:rPr>
              <a:t>©</a:t>
            </a:r>
            <a:r>
              <a:rPr sz="900" spc="57" dirty="0">
                <a:solidFill>
                  <a:srgbClr val="317E53"/>
                </a:solidFill>
                <a:latin typeface="Arial"/>
                <a:cs typeface="Arial"/>
              </a:rPr>
              <a:t> </a:t>
            </a:r>
            <a:r>
              <a:rPr sz="1000" spc="47" dirty="0">
                <a:solidFill>
                  <a:srgbClr val="317E53"/>
                </a:solidFill>
                <a:latin typeface="Arial"/>
                <a:cs typeface="Arial"/>
              </a:rPr>
              <a:t>Ma</a:t>
            </a:r>
            <a:r>
              <a:rPr sz="900" spc="47" dirty="0">
                <a:solidFill>
                  <a:srgbClr val="317E53"/>
                </a:solidFill>
                <a:latin typeface="Arial"/>
                <a:cs typeface="Arial"/>
              </a:rPr>
              <a:t>ë</a:t>
            </a:r>
            <a:r>
              <a:rPr sz="1000" spc="47" dirty="0">
                <a:solidFill>
                  <a:srgbClr val="317E53"/>
                </a:solidFill>
                <a:latin typeface="Arial"/>
                <a:cs typeface="Arial"/>
              </a:rPr>
              <a:t>va</a:t>
            </a:r>
            <a:r>
              <a:rPr sz="1000" spc="30" dirty="0">
                <a:solidFill>
                  <a:srgbClr val="317E53"/>
                </a:solidFill>
                <a:latin typeface="Arial"/>
                <a:cs typeface="Arial"/>
              </a:rPr>
              <a:t> </a:t>
            </a:r>
            <a:r>
              <a:rPr sz="1000" dirty="0">
                <a:solidFill>
                  <a:srgbClr val="317E53"/>
                </a:solidFill>
                <a:latin typeface="Arial"/>
                <a:cs typeface="Arial"/>
              </a:rPr>
              <a:t>Rzegoczan,</a:t>
            </a:r>
            <a:r>
              <a:rPr sz="1000" spc="30" dirty="0">
                <a:solidFill>
                  <a:srgbClr val="317E53"/>
                </a:solidFill>
                <a:latin typeface="Arial"/>
                <a:cs typeface="Arial"/>
              </a:rPr>
              <a:t> </a:t>
            </a:r>
            <a:r>
              <a:rPr sz="1000" spc="67" dirty="0">
                <a:solidFill>
                  <a:srgbClr val="317E53"/>
                </a:solidFill>
                <a:latin typeface="Arial"/>
                <a:cs typeface="Arial"/>
              </a:rPr>
              <a:t>2023</a:t>
            </a:r>
            <a:endParaRPr sz="1000">
              <a:latin typeface="Arial"/>
              <a:cs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5313108" y="1186480"/>
            <a:ext cx="6750897" cy="4808643"/>
            <a:chOff x="7969662" y="1779719"/>
            <a:chExt cx="10126345" cy="7212965"/>
          </a:xfrm>
        </p:grpSpPr>
        <p:pic>
          <p:nvPicPr>
            <p:cNvPr id="4" name="object 4"/>
            <p:cNvPicPr/>
            <p:nvPr/>
          </p:nvPicPr>
          <p:blipFill>
            <a:blip r:embed="rId2" cstate="print"/>
            <a:stretch>
              <a:fillRect/>
            </a:stretch>
          </p:blipFill>
          <p:spPr>
            <a:xfrm>
              <a:off x="8076342" y="1886399"/>
              <a:ext cx="4870075" cy="6999683"/>
            </a:xfrm>
            <a:prstGeom prst="rect">
              <a:avLst/>
            </a:prstGeom>
          </p:spPr>
        </p:pic>
        <p:sp>
          <p:nvSpPr>
            <p:cNvPr id="5" name="object 5"/>
            <p:cNvSpPr/>
            <p:nvPr/>
          </p:nvSpPr>
          <p:spPr>
            <a:xfrm>
              <a:off x="8064912" y="1874969"/>
              <a:ext cx="4893310" cy="7022465"/>
            </a:xfrm>
            <a:custGeom>
              <a:avLst/>
              <a:gdLst/>
              <a:ahLst/>
              <a:cxnLst/>
              <a:rect l="l" t="t" r="r" b="b"/>
              <a:pathLst>
                <a:path w="4893309" h="7022465">
                  <a:moveTo>
                    <a:pt x="0" y="0"/>
                  </a:moveTo>
                  <a:lnTo>
                    <a:pt x="0" y="7022455"/>
                  </a:lnTo>
                  <a:lnTo>
                    <a:pt x="4892873" y="7022455"/>
                  </a:lnTo>
                  <a:lnTo>
                    <a:pt x="4892873" y="0"/>
                  </a:lnTo>
                  <a:lnTo>
                    <a:pt x="0" y="0"/>
                  </a:lnTo>
                </a:path>
              </a:pathLst>
            </a:custGeom>
            <a:ln w="190499">
              <a:solidFill>
                <a:srgbClr val="317E53"/>
              </a:solidFill>
            </a:ln>
          </p:spPr>
          <p:txBody>
            <a:bodyPr wrap="square" lIns="0" tIns="0" rIns="0" bIns="0" rtlCol="0"/>
            <a:lstStyle/>
            <a:p>
              <a:endParaRPr sz="1200"/>
            </a:p>
          </p:txBody>
        </p:sp>
        <p:pic>
          <p:nvPicPr>
            <p:cNvPr id="6" name="object 6"/>
            <p:cNvPicPr/>
            <p:nvPr/>
          </p:nvPicPr>
          <p:blipFill>
            <a:blip r:embed="rId3" cstate="print"/>
            <a:stretch>
              <a:fillRect/>
            </a:stretch>
          </p:blipFill>
          <p:spPr>
            <a:xfrm>
              <a:off x="13154566" y="1886399"/>
              <a:ext cx="4834339" cy="6993094"/>
            </a:xfrm>
            <a:prstGeom prst="rect">
              <a:avLst/>
            </a:prstGeom>
          </p:spPr>
        </p:pic>
        <p:sp>
          <p:nvSpPr>
            <p:cNvPr id="7" name="object 7"/>
            <p:cNvSpPr/>
            <p:nvPr/>
          </p:nvSpPr>
          <p:spPr>
            <a:xfrm>
              <a:off x="13143135" y="1874969"/>
              <a:ext cx="4857750" cy="7016115"/>
            </a:xfrm>
            <a:custGeom>
              <a:avLst/>
              <a:gdLst/>
              <a:ahLst/>
              <a:cxnLst/>
              <a:rect l="l" t="t" r="r" b="b"/>
              <a:pathLst>
                <a:path w="4857750" h="7016115">
                  <a:moveTo>
                    <a:pt x="0" y="0"/>
                  </a:moveTo>
                  <a:lnTo>
                    <a:pt x="0" y="7015906"/>
                  </a:lnTo>
                  <a:lnTo>
                    <a:pt x="4857154" y="7015906"/>
                  </a:lnTo>
                  <a:lnTo>
                    <a:pt x="4857154" y="0"/>
                  </a:lnTo>
                  <a:lnTo>
                    <a:pt x="0" y="0"/>
                  </a:lnTo>
                </a:path>
              </a:pathLst>
            </a:custGeom>
            <a:ln w="190499">
              <a:solidFill>
                <a:srgbClr val="317E53"/>
              </a:solidFill>
            </a:ln>
          </p:spPr>
          <p:txBody>
            <a:bodyPr wrap="square" lIns="0" tIns="0" rIns="0" bIns="0" rtlCol="0"/>
            <a:lstStyle/>
            <a:p>
              <a:endParaRPr sz="1200"/>
            </a:p>
          </p:txBody>
        </p:sp>
      </p:grpSp>
      <p:sp>
        <p:nvSpPr>
          <p:cNvPr id="8" name="object 8"/>
          <p:cNvSpPr txBox="1"/>
          <p:nvPr/>
        </p:nvSpPr>
        <p:spPr>
          <a:xfrm>
            <a:off x="364827" y="30595"/>
            <a:ext cx="11371157" cy="418555"/>
          </a:xfrm>
          <a:prstGeom prst="rect">
            <a:avLst/>
          </a:prstGeom>
        </p:spPr>
        <p:txBody>
          <a:bodyPr vert="horz" wrap="square" lIns="0" tIns="8043" rIns="0" bIns="0" rtlCol="0">
            <a:spAutoFit/>
          </a:bodyPr>
          <a:lstStyle/>
          <a:p>
            <a:pPr marL="25401">
              <a:spcBef>
                <a:spcPts val="63"/>
              </a:spcBef>
              <a:tabLst>
                <a:tab pos="6041692" algn="l"/>
              </a:tabLst>
            </a:pPr>
            <a:r>
              <a:rPr sz="2633" dirty="0">
                <a:solidFill>
                  <a:srgbClr val="FF904D"/>
                </a:solidFill>
                <a:latin typeface="Arial"/>
                <a:cs typeface="Arial"/>
              </a:rPr>
              <a:t>La </a:t>
            </a:r>
            <a:r>
              <a:rPr sz="2333" i="1" spc="247" dirty="0">
                <a:solidFill>
                  <a:srgbClr val="FF904D"/>
                </a:solidFill>
                <a:latin typeface="Arial"/>
                <a:cs typeface="Arial"/>
              </a:rPr>
              <a:t>Small</a:t>
            </a:r>
            <a:r>
              <a:rPr sz="2333" i="1" spc="83" dirty="0">
                <a:solidFill>
                  <a:srgbClr val="FF904D"/>
                </a:solidFill>
                <a:latin typeface="Arial"/>
                <a:cs typeface="Arial"/>
              </a:rPr>
              <a:t> </a:t>
            </a:r>
            <a:r>
              <a:rPr sz="2333" i="1" spc="257" dirty="0">
                <a:solidFill>
                  <a:srgbClr val="FF904D"/>
                </a:solidFill>
                <a:latin typeface="Arial"/>
                <a:cs typeface="Arial"/>
              </a:rPr>
              <a:t>Millet</a:t>
            </a:r>
            <a:r>
              <a:rPr sz="2333" i="1" spc="83" dirty="0">
                <a:solidFill>
                  <a:srgbClr val="FF904D"/>
                </a:solidFill>
                <a:latin typeface="Arial"/>
                <a:cs typeface="Arial"/>
              </a:rPr>
              <a:t> </a:t>
            </a:r>
            <a:r>
              <a:rPr sz="2333" i="1" spc="283" dirty="0">
                <a:solidFill>
                  <a:srgbClr val="FF904D"/>
                </a:solidFill>
                <a:latin typeface="Arial"/>
                <a:cs typeface="Arial"/>
              </a:rPr>
              <a:t>Foundation</a:t>
            </a:r>
            <a:r>
              <a:rPr sz="2333" i="1" spc="87" dirty="0">
                <a:solidFill>
                  <a:srgbClr val="FF904D"/>
                </a:solidFill>
                <a:latin typeface="Arial"/>
                <a:cs typeface="Arial"/>
              </a:rPr>
              <a:t> </a:t>
            </a:r>
            <a:r>
              <a:rPr sz="2667" spc="210" dirty="0">
                <a:solidFill>
                  <a:srgbClr val="FF904D"/>
                </a:solidFill>
                <a:latin typeface="Arial"/>
                <a:cs typeface="Arial"/>
              </a:rPr>
              <a:t>(</a:t>
            </a:r>
            <a:r>
              <a:rPr sz="2333" i="1" spc="210" dirty="0">
                <a:solidFill>
                  <a:srgbClr val="FF904D"/>
                </a:solidFill>
                <a:latin typeface="Arial"/>
                <a:cs typeface="Arial"/>
              </a:rPr>
              <a:t>DHA</a:t>
            </a:r>
            <a:r>
              <a:rPr sz="2333" i="1" spc="53" dirty="0">
                <a:solidFill>
                  <a:srgbClr val="FF904D"/>
                </a:solidFill>
                <a:latin typeface="Arial"/>
                <a:cs typeface="Arial"/>
              </a:rPr>
              <a:t>N</a:t>
            </a:r>
            <a:r>
              <a:rPr sz="1900" b="1" spc="310" baseline="10233" dirty="0">
                <a:solidFill>
                  <a:srgbClr val="FFFFFF"/>
                </a:solidFill>
                <a:latin typeface="Arial"/>
                <a:cs typeface="Arial"/>
              </a:rPr>
              <a:t>t</a:t>
            </a:r>
            <a:r>
              <a:rPr sz="1900" b="1" spc="189" baseline="10233" dirty="0">
                <a:solidFill>
                  <a:srgbClr val="FFFFFF"/>
                </a:solidFill>
                <a:latin typeface="Arial"/>
                <a:cs typeface="Arial"/>
              </a:rPr>
              <a:t>i</a:t>
            </a:r>
            <a:r>
              <a:rPr sz="2333" i="1" spc="-1137" dirty="0">
                <a:solidFill>
                  <a:srgbClr val="FF904D"/>
                </a:solidFill>
                <a:latin typeface="Arial"/>
                <a:cs typeface="Arial"/>
              </a:rPr>
              <a:t>F</a:t>
            </a:r>
            <a:r>
              <a:rPr sz="1900" b="1" spc="310" baseline="10233" dirty="0">
                <a:solidFill>
                  <a:srgbClr val="FFFFFF"/>
                </a:solidFill>
                <a:latin typeface="Arial"/>
                <a:cs typeface="Arial"/>
              </a:rPr>
              <a:t>o</a:t>
            </a:r>
            <a:r>
              <a:rPr sz="1900" b="1" spc="100" baseline="10233" dirty="0">
                <a:solidFill>
                  <a:srgbClr val="FFFFFF"/>
                </a:solidFill>
                <a:latin typeface="Arial"/>
                <a:cs typeface="Arial"/>
              </a:rPr>
              <a:t>n</a:t>
            </a:r>
            <a:r>
              <a:rPr sz="2333" i="1" spc="-980" dirty="0">
                <a:solidFill>
                  <a:srgbClr val="FF904D"/>
                </a:solidFill>
                <a:latin typeface="Arial"/>
                <a:cs typeface="Arial"/>
              </a:rPr>
              <a:t>o</a:t>
            </a:r>
            <a:r>
              <a:rPr sz="1900" b="1" spc="315" baseline="10233" dirty="0">
                <a:solidFill>
                  <a:srgbClr val="FFFFFF"/>
                </a:solidFill>
                <a:latin typeface="Arial"/>
                <a:cs typeface="Arial"/>
              </a:rPr>
              <a:t>s</a:t>
            </a:r>
            <a:r>
              <a:rPr sz="1900" b="1" baseline="10233" dirty="0">
                <a:solidFill>
                  <a:srgbClr val="FFFFFF"/>
                </a:solidFill>
                <a:latin typeface="Arial"/>
                <a:cs typeface="Arial"/>
              </a:rPr>
              <a:t>	</a:t>
            </a:r>
            <a:r>
              <a:rPr sz="2333" i="1" spc="257" dirty="0">
                <a:solidFill>
                  <a:srgbClr val="FF904D"/>
                </a:solidFill>
                <a:latin typeface="Arial"/>
                <a:cs typeface="Arial"/>
              </a:rPr>
              <a:t>undation</a:t>
            </a:r>
            <a:r>
              <a:rPr sz="2667" spc="257" dirty="0">
                <a:solidFill>
                  <a:srgbClr val="FF904D"/>
                </a:solidFill>
                <a:latin typeface="Arial"/>
                <a:cs typeface="Arial"/>
              </a:rPr>
              <a:t>)</a:t>
            </a:r>
            <a:r>
              <a:rPr sz="2667" spc="-20" dirty="0">
                <a:solidFill>
                  <a:srgbClr val="FF904D"/>
                </a:solidFill>
                <a:latin typeface="Arial"/>
                <a:cs typeface="Arial"/>
              </a:rPr>
              <a:t> </a:t>
            </a:r>
            <a:r>
              <a:rPr sz="2633" spc="93" dirty="0">
                <a:solidFill>
                  <a:srgbClr val="FF904D"/>
                </a:solidFill>
                <a:latin typeface="Arial"/>
                <a:cs typeface="Arial"/>
              </a:rPr>
              <a:t>dans</a:t>
            </a:r>
            <a:r>
              <a:rPr sz="2633" spc="-10" dirty="0">
                <a:solidFill>
                  <a:srgbClr val="FF904D"/>
                </a:solidFill>
                <a:latin typeface="Arial"/>
                <a:cs typeface="Arial"/>
              </a:rPr>
              <a:t> </a:t>
            </a:r>
            <a:r>
              <a:rPr sz="2633" spc="67" dirty="0">
                <a:solidFill>
                  <a:srgbClr val="FF904D"/>
                </a:solidFill>
                <a:latin typeface="Arial"/>
                <a:cs typeface="Arial"/>
              </a:rPr>
              <a:t>les</a:t>
            </a:r>
            <a:r>
              <a:rPr sz="2633" spc="-7" dirty="0">
                <a:solidFill>
                  <a:srgbClr val="FF904D"/>
                </a:solidFill>
                <a:latin typeface="Arial"/>
                <a:cs typeface="Arial"/>
              </a:rPr>
              <a:t> </a:t>
            </a:r>
            <a:r>
              <a:rPr sz="2633" spc="120" dirty="0">
                <a:solidFill>
                  <a:srgbClr val="FF904D"/>
                </a:solidFill>
                <a:latin typeface="Arial"/>
                <a:cs typeface="Arial"/>
              </a:rPr>
              <a:t>Jawadhu</a:t>
            </a:r>
            <a:r>
              <a:rPr sz="2633" spc="-10" dirty="0">
                <a:solidFill>
                  <a:srgbClr val="FF904D"/>
                </a:solidFill>
                <a:latin typeface="Arial"/>
                <a:cs typeface="Arial"/>
              </a:rPr>
              <a:t> </a:t>
            </a:r>
            <a:r>
              <a:rPr sz="2633" spc="87" dirty="0">
                <a:solidFill>
                  <a:srgbClr val="FF904D"/>
                </a:solidFill>
                <a:latin typeface="Arial"/>
                <a:cs typeface="Arial"/>
              </a:rPr>
              <a:t>Hills</a:t>
            </a:r>
            <a:endParaRPr sz="2633">
              <a:latin typeface="Arial"/>
              <a:cs typeface="Arial"/>
            </a:endParaRPr>
          </a:p>
        </p:txBody>
      </p:sp>
      <p:sp>
        <p:nvSpPr>
          <p:cNvPr id="9" name="object 9"/>
          <p:cNvSpPr/>
          <p:nvPr/>
        </p:nvSpPr>
        <p:spPr>
          <a:xfrm>
            <a:off x="2309714" y="807839"/>
            <a:ext cx="899160" cy="875877"/>
          </a:xfrm>
          <a:custGeom>
            <a:avLst/>
            <a:gdLst/>
            <a:ahLst/>
            <a:cxnLst/>
            <a:rect l="l" t="t" r="r" b="b"/>
            <a:pathLst>
              <a:path w="1348739" h="1313814">
                <a:moveTo>
                  <a:pt x="674068" y="1313244"/>
                </a:moveTo>
                <a:lnTo>
                  <a:pt x="625928" y="1311595"/>
                </a:lnTo>
                <a:lnTo>
                  <a:pt x="578702" y="1306723"/>
                </a:lnTo>
                <a:lnTo>
                  <a:pt x="532504" y="1298739"/>
                </a:lnTo>
                <a:lnTo>
                  <a:pt x="487448" y="1287754"/>
                </a:lnTo>
                <a:lnTo>
                  <a:pt x="443647" y="1273879"/>
                </a:lnTo>
                <a:lnTo>
                  <a:pt x="401217" y="1257225"/>
                </a:lnTo>
                <a:lnTo>
                  <a:pt x="360270" y="1237904"/>
                </a:lnTo>
                <a:lnTo>
                  <a:pt x="320921" y="1216026"/>
                </a:lnTo>
                <a:lnTo>
                  <a:pt x="283283" y="1191702"/>
                </a:lnTo>
                <a:lnTo>
                  <a:pt x="247472" y="1165044"/>
                </a:lnTo>
                <a:lnTo>
                  <a:pt x="213602" y="1136163"/>
                </a:lnTo>
                <a:lnTo>
                  <a:pt x="181785" y="1105170"/>
                </a:lnTo>
                <a:lnTo>
                  <a:pt x="152136" y="1072176"/>
                </a:lnTo>
                <a:lnTo>
                  <a:pt x="124770" y="1037292"/>
                </a:lnTo>
                <a:lnTo>
                  <a:pt x="99800" y="1000629"/>
                </a:lnTo>
                <a:lnTo>
                  <a:pt x="77341" y="962298"/>
                </a:lnTo>
                <a:lnTo>
                  <a:pt x="57506" y="922411"/>
                </a:lnTo>
                <a:lnTo>
                  <a:pt x="40410" y="881078"/>
                </a:lnTo>
                <a:lnTo>
                  <a:pt x="26166" y="838411"/>
                </a:lnTo>
                <a:lnTo>
                  <a:pt x="14889" y="794521"/>
                </a:lnTo>
                <a:lnTo>
                  <a:pt x="6693" y="749518"/>
                </a:lnTo>
                <a:lnTo>
                  <a:pt x="1692" y="703515"/>
                </a:lnTo>
                <a:lnTo>
                  <a:pt x="0" y="656623"/>
                </a:lnTo>
                <a:lnTo>
                  <a:pt x="1692" y="609728"/>
                </a:lnTo>
                <a:lnTo>
                  <a:pt x="6693" y="563725"/>
                </a:lnTo>
                <a:lnTo>
                  <a:pt x="14889" y="518723"/>
                </a:lnTo>
                <a:lnTo>
                  <a:pt x="26166" y="474832"/>
                </a:lnTo>
                <a:lnTo>
                  <a:pt x="40410" y="432165"/>
                </a:lnTo>
                <a:lnTo>
                  <a:pt x="57506" y="390833"/>
                </a:lnTo>
                <a:lnTo>
                  <a:pt x="77341" y="350945"/>
                </a:lnTo>
                <a:lnTo>
                  <a:pt x="99800" y="312615"/>
                </a:lnTo>
                <a:lnTo>
                  <a:pt x="124770" y="275952"/>
                </a:lnTo>
                <a:lnTo>
                  <a:pt x="152136" y="241068"/>
                </a:lnTo>
                <a:lnTo>
                  <a:pt x="181785" y="208073"/>
                </a:lnTo>
                <a:lnTo>
                  <a:pt x="213602" y="177080"/>
                </a:lnTo>
                <a:lnTo>
                  <a:pt x="247472" y="148199"/>
                </a:lnTo>
                <a:lnTo>
                  <a:pt x="283283" y="121541"/>
                </a:lnTo>
                <a:lnTo>
                  <a:pt x="320921" y="97218"/>
                </a:lnTo>
                <a:lnTo>
                  <a:pt x="360270" y="75339"/>
                </a:lnTo>
                <a:lnTo>
                  <a:pt x="401217" y="56018"/>
                </a:lnTo>
                <a:lnTo>
                  <a:pt x="443647" y="39364"/>
                </a:lnTo>
                <a:lnTo>
                  <a:pt x="487448" y="25489"/>
                </a:lnTo>
                <a:lnTo>
                  <a:pt x="532504" y="14504"/>
                </a:lnTo>
                <a:lnTo>
                  <a:pt x="578702" y="6520"/>
                </a:lnTo>
                <a:lnTo>
                  <a:pt x="625928" y="1648"/>
                </a:lnTo>
                <a:lnTo>
                  <a:pt x="674065" y="0"/>
                </a:lnTo>
                <a:lnTo>
                  <a:pt x="722206" y="1648"/>
                </a:lnTo>
                <a:lnTo>
                  <a:pt x="769432" y="6520"/>
                </a:lnTo>
                <a:lnTo>
                  <a:pt x="815630" y="14504"/>
                </a:lnTo>
                <a:lnTo>
                  <a:pt x="860686" y="25489"/>
                </a:lnTo>
                <a:lnTo>
                  <a:pt x="904487" y="39364"/>
                </a:lnTo>
                <a:lnTo>
                  <a:pt x="946918" y="56018"/>
                </a:lnTo>
                <a:lnTo>
                  <a:pt x="987865" y="75339"/>
                </a:lnTo>
                <a:lnTo>
                  <a:pt x="1027214" y="97218"/>
                </a:lnTo>
                <a:lnTo>
                  <a:pt x="1064851" y="121541"/>
                </a:lnTo>
                <a:lnTo>
                  <a:pt x="1100662" y="148199"/>
                </a:lnTo>
                <a:lnTo>
                  <a:pt x="1134533" y="177080"/>
                </a:lnTo>
                <a:lnTo>
                  <a:pt x="1166349" y="208073"/>
                </a:lnTo>
                <a:lnTo>
                  <a:pt x="1195998" y="241068"/>
                </a:lnTo>
                <a:lnTo>
                  <a:pt x="1223364" y="275952"/>
                </a:lnTo>
                <a:lnTo>
                  <a:pt x="1248334" y="312615"/>
                </a:lnTo>
                <a:lnTo>
                  <a:pt x="1270793" y="350945"/>
                </a:lnTo>
                <a:lnTo>
                  <a:pt x="1290628" y="390833"/>
                </a:lnTo>
                <a:lnTo>
                  <a:pt x="1307724" y="432165"/>
                </a:lnTo>
                <a:lnTo>
                  <a:pt x="1321968" y="474832"/>
                </a:lnTo>
                <a:lnTo>
                  <a:pt x="1333245" y="518723"/>
                </a:lnTo>
                <a:lnTo>
                  <a:pt x="1341441" y="563725"/>
                </a:lnTo>
                <a:lnTo>
                  <a:pt x="1346442" y="609728"/>
                </a:lnTo>
                <a:lnTo>
                  <a:pt x="1348135" y="656621"/>
                </a:lnTo>
                <a:lnTo>
                  <a:pt x="1346442" y="703515"/>
                </a:lnTo>
                <a:lnTo>
                  <a:pt x="1341441" y="749518"/>
                </a:lnTo>
                <a:lnTo>
                  <a:pt x="1333245" y="794521"/>
                </a:lnTo>
                <a:lnTo>
                  <a:pt x="1321968" y="838411"/>
                </a:lnTo>
                <a:lnTo>
                  <a:pt x="1307724" y="881078"/>
                </a:lnTo>
                <a:lnTo>
                  <a:pt x="1290628" y="922411"/>
                </a:lnTo>
                <a:lnTo>
                  <a:pt x="1270793" y="962298"/>
                </a:lnTo>
                <a:lnTo>
                  <a:pt x="1248334" y="1000629"/>
                </a:lnTo>
                <a:lnTo>
                  <a:pt x="1223364" y="1037292"/>
                </a:lnTo>
                <a:lnTo>
                  <a:pt x="1195998" y="1072176"/>
                </a:lnTo>
                <a:lnTo>
                  <a:pt x="1166349" y="1105170"/>
                </a:lnTo>
                <a:lnTo>
                  <a:pt x="1134533" y="1136163"/>
                </a:lnTo>
                <a:lnTo>
                  <a:pt x="1100662" y="1165044"/>
                </a:lnTo>
                <a:lnTo>
                  <a:pt x="1064851" y="1191702"/>
                </a:lnTo>
                <a:lnTo>
                  <a:pt x="1027214" y="1216026"/>
                </a:lnTo>
                <a:lnTo>
                  <a:pt x="987865" y="1237904"/>
                </a:lnTo>
                <a:lnTo>
                  <a:pt x="946918" y="1257225"/>
                </a:lnTo>
                <a:lnTo>
                  <a:pt x="904487" y="1273879"/>
                </a:lnTo>
                <a:lnTo>
                  <a:pt x="860686" y="1287754"/>
                </a:lnTo>
                <a:lnTo>
                  <a:pt x="815630" y="1298739"/>
                </a:lnTo>
                <a:lnTo>
                  <a:pt x="769432" y="1306723"/>
                </a:lnTo>
                <a:lnTo>
                  <a:pt x="722206" y="1311595"/>
                </a:lnTo>
                <a:lnTo>
                  <a:pt x="674068" y="1313244"/>
                </a:lnTo>
                <a:close/>
              </a:path>
            </a:pathLst>
          </a:custGeom>
          <a:solidFill>
            <a:srgbClr val="317E53"/>
          </a:solidFill>
        </p:spPr>
        <p:txBody>
          <a:bodyPr wrap="square" lIns="0" tIns="0" rIns="0" bIns="0" rtlCol="0"/>
          <a:lstStyle/>
          <a:p>
            <a:endParaRPr sz="1200"/>
          </a:p>
        </p:txBody>
      </p:sp>
      <p:sp>
        <p:nvSpPr>
          <p:cNvPr id="10" name="object 10"/>
          <p:cNvSpPr txBox="1">
            <a:spLocks noGrp="1"/>
          </p:cNvSpPr>
          <p:nvPr>
            <p:ph type="title"/>
          </p:nvPr>
        </p:nvSpPr>
        <p:spPr>
          <a:xfrm>
            <a:off x="2638889" y="1004532"/>
            <a:ext cx="240453" cy="470215"/>
          </a:xfrm>
          <a:prstGeom prst="rect">
            <a:avLst/>
          </a:prstGeom>
        </p:spPr>
        <p:txBody>
          <a:bodyPr vert="horz" wrap="square" lIns="0" tIns="8467" rIns="0" bIns="0" rtlCol="0" anchor="ctr">
            <a:spAutoFit/>
          </a:bodyPr>
          <a:lstStyle/>
          <a:p>
            <a:pPr marL="8467">
              <a:lnSpc>
                <a:spcPct val="100000"/>
              </a:lnSpc>
              <a:spcBef>
                <a:spcPts val="67"/>
              </a:spcBef>
            </a:pPr>
            <a:r>
              <a:rPr sz="3000" b="1" spc="87" dirty="0">
                <a:solidFill>
                  <a:srgbClr val="FFFFFF"/>
                </a:solidFill>
                <a:latin typeface="Arial"/>
                <a:cs typeface="Arial"/>
              </a:rPr>
              <a:t>6</a:t>
            </a:r>
            <a:endParaRPr sz="3000">
              <a:latin typeface="Arial"/>
              <a:cs typeface="Arial"/>
            </a:endParaRPr>
          </a:p>
        </p:txBody>
      </p:sp>
      <p:sp>
        <p:nvSpPr>
          <p:cNvPr id="11" name="object 11"/>
          <p:cNvSpPr txBox="1"/>
          <p:nvPr/>
        </p:nvSpPr>
        <p:spPr>
          <a:xfrm>
            <a:off x="1666441" y="1870942"/>
            <a:ext cx="2233083" cy="280911"/>
          </a:xfrm>
          <a:prstGeom prst="rect">
            <a:avLst/>
          </a:prstGeom>
        </p:spPr>
        <p:txBody>
          <a:bodyPr vert="horz" wrap="square" lIns="0" tIns="8890" rIns="0" bIns="0" rtlCol="0">
            <a:spAutoFit/>
          </a:bodyPr>
          <a:lstStyle/>
          <a:p>
            <a:pPr marL="8467">
              <a:spcBef>
                <a:spcPts val="70"/>
              </a:spcBef>
            </a:pPr>
            <a:r>
              <a:rPr sz="1767" spc="60" dirty="0">
                <a:solidFill>
                  <a:srgbClr val="317E53"/>
                </a:solidFill>
                <a:latin typeface="Arial"/>
                <a:cs typeface="Arial"/>
              </a:rPr>
              <a:t>panchayats</a:t>
            </a:r>
            <a:r>
              <a:rPr sz="1767" spc="-7" dirty="0">
                <a:solidFill>
                  <a:srgbClr val="317E53"/>
                </a:solidFill>
                <a:latin typeface="Arial"/>
                <a:cs typeface="Arial"/>
              </a:rPr>
              <a:t> </a:t>
            </a:r>
            <a:r>
              <a:rPr sz="1767" spc="60" dirty="0">
                <a:solidFill>
                  <a:srgbClr val="317E53"/>
                </a:solidFill>
                <a:latin typeface="Arial"/>
                <a:cs typeface="Arial"/>
              </a:rPr>
              <a:t>couverts</a:t>
            </a:r>
            <a:endParaRPr sz="1767">
              <a:latin typeface="Arial"/>
              <a:cs typeface="Arial"/>
            </a:endParaRPr>
          </a:p>
        </p:txBody>
      </p:sp>
      <p:sp>
        <p:nvSpPr>
          <p:cNvPr id="12" name="object 12"/>
          <p:cNvSpPr/>
          <p:nvPr/>
        </p:nvSpPr>
        <p:spPr>
          <a:xfrm>
            <a:off x="2309715" y="2699155"/>
            <a:ext cx="904663" cy="881380"/>
          </a:xfrm>
          <a:custGeom>
            <a:avLst/>
            <a:gdLst/>
            <a:ahLst/>
            <a:cxnLst/>
            <a:rect l="l" t="t" r="r" b="b"/>
            <a:pathLst>
              <a:path w="1356995" h="1322070">
                <a:moveTo>
                  <a:pt x="678453" y="1321776"/>
                </a:moveTo>
                <a:lnTo>
                  <a:pt x="629995" y="1320117"/>
                </a:lnTo>
                <a:lnTo>
                  <a:pt x="582462" y="1315214"/>
                </a:lnTo>
                <a:lnTo>
                  <a:pt x="535964" y="1307178"/>
                </a:lnTo>
                <a:lnTo>
                  <a:pt x="490615" y="1296121"/>
                </a:lnTo>
                <a:lnTo>
                  <a:pt x="446530" y="1282156"/>
                </a:lnTo>
                <a:lnTo>
                  <a:pt x="403823" y="1265394"/>
                </a:lnTo>
                <a:lnTo>
                  <a:pt x="362610" y="1245947"/>
                </a:lnTo>
                <a:lnTo>
                  <a:pt x="323005" y="1223927"/>
                </a:lnTo>
                <a:lnTo>
                  <a:pt x="285124" y="1199445"/>
                </a:lnTo>
                <a:lnTo>
                  <a:pt x="249080" y="1172614"/>
                </a:lnTo>
                <a:lnTo>
                  <a:pt x="214989" y="1143545"/>
                </a:lnTo>
                <a:lnTo>
                  <a:pt x="182966" y="1112351"/>
                </a:lnTo>
                <a:lnTo>
                  <a:pt x="153125" y="1079142"/>
                </a:lnTo>
                <a:lnTo>
                  <a:pt x="125581" y="1044031"/>
                </a:lnTo>
                <a:lnTo>
                  <a:pt x="100449" y="1007130"/>
                </a:lnTo>
                <a:lnTo>
                  <a:pt x="77843" y="968550"/>
                </a:lnTo>
                <a:lnTo>
                  <a:pt x="57880" y="928404"/>
                </a:lnTo>
                <a:lnTo>
                  <a:pt x="40672" y="886803"/>
                </a:lnTo>
                <a:lnTo>
                  <a:pt x="26336" y="843859"/>
                </a:lnTo>
                <a:lnTo>
                  <a:pt x="14986" y="799683"/>
                </a:lnTo>
                <a:lnTo>
                  <a:pt x="6737" y="754388"/>
                </a:lnTo>
                <a:lnTo>
                  <a:pt x="1703" y="708086"/>
                </a:lnTo>
                <a:lnTo>
                  <a:pt x="0" y="660881"/>
                </a:lnTo>
                <a:lnTo>
                  <a:pt x="1703" y="613690"/>
                </a:lnTo>
                <a:lnTo>
                  <a:pt x="6737" y="567388"/>
                </a:lnTo>
                <a:lnTo>
                  <a:pt x="14986" y="522093"/>
                </a:lnTo>
                <a:lnTo>
                  <a:pt x="26336" y="477918"/>
                </a:lnTo>
                <a:lnTo>
                  <a:pt x="40672" y="434973"/>
                </a:lnTo>
                <a:lnTo>
                  <a:pt x="57880" y="393372"/>
                </a:lnTo>
                <a:lnTo>
                  <a:pt x="77843" y="353226"/>
                </a:lnTo>
                <a:lnTo>
                  <a:pt x="100449" y="314646"/>
                </a:lnTo>
                <a:lnTo>
                  <a:pt x="125581" y="277745"/>
                </a:lnTo>
                <a:lnTo>
                  <a:pt x="153125" y="242634"/>
                </a:lnTo>
                <a:lnTo>
                  <a:pt x="182966" y="209425"/>
                </a:lnTo>
                <a:lnTo>
                  <a:pt x="214989" y="178231"/>
                </a:lnTo>
                <a:lnTo>
                  <a:pt x="249080" y="149162"/>
                </a:lnTo>
                <a:lnTo>
                  <a:pt x="285124" y="122331"/>
                </a:lnTo>
                <a:lnTo>
                  <a:pt x="323005" y="97849"/>
                </a:lnTo>
                <a:lnTo>
                  <a:pt x="362610" y="75829"/>
                </a:lnTo>
                <a:lnTo>
                  <a:pt x="403823" y="56382"/>
                </a:lnTo>
                <a:lnTo>
                  <a:pt x="446530" y="39620"/>
                </a:lnTo>
                <a:lnTo>
                  <a:pt x="490615" y="25655"/>
                </a:lnTo>
                <a:lnTo>
                  <a:pt x="535964" y="14598"/>
                </a:lnTo>
                <a:lnTo>
                  <a:pt x="582462" y="6562"/>
                </a:lnTo>
                <a:lnTo>
                  <a:pt x="629995" y="1659"/>
                </a:lnTo>
                <a:lnTo>
                  <a:pt x="678447" y="0"/>
                </a:lnTo>
                <a:lnTo>
                  <a:pt x="726899" y="1659"/>
                </a:lnTo>
                <a:lnTo>
                  <a:pt x="774431" y="6562"/>
                </a:lnTo>
                <a:lnTo>
                  <a:pt x="820929" y="14598"/>
                </a:lnTo>
                <a:lnTo>
                  <a:pt x="866278" y="25655"/>
                </a:lnTo>
                <a:lnTo>
                  <a:pt x="910364" y="39620"/>
                </a:lnTo>
                <a:lnTo>
                  <a:pt x="953070" y="56382"/>
                </a:lnTo>
                <a:lnTo>
                  <a:pt x="994283" y="75829"/>
                </a:lnTo>
                <a:lnTo>
                  <a:pt x="1033888" y="97849"/>
                </a:lnTo>
                <a:lnTo>
                  <a:pt x="1071769" y="122331"/>
                </a:lnTo>
                <a:lnTo>
                  <a:pt x="1107813" y="149162"/>
                </a:lnTo>
                <a:lnTo>
                  <a:pt x="1141904" y="178231"/>
                </a:lnTo>
                <a:lnTo>
                  <a:pt x="1173928" y="209425"/>
                </a:lnTo>
                <a:lnTo>
                  <a:pt x="1203769" y="242634"/>
                </a:lnTo>
                <a:lnTo>
                  <a:pt x="1231313" y="277745"/>
                </a:lnTo>
                <a:lnTo>
                  <a:pt x="1256445" y="314646"/>
                </a:lnTo>
                <a:lnTo>
                  <a:pt x="1279050" y="353226"/>
                </a:lnTo>
                <a:lnTo>
                  <a:pt x="1299014" y="393372"/>
                </a:lnTo>
                <a:lnTo>
                  <a:pt x="1316221" y="434973"/>
                </a:lnTo>
                <a:lnTo>
                  <a:pt x="1330557" y="477918"/>
                </a:lnTo>
                <a:lnTo>
                  <a:pt x="1341907" y="522093"/>
                </a:lnTo>
                <a:lnTo>
                  <a:pt x="1350157" y="567388"/>
                </a:lnTo>
                <a:lnTo>
                  <a:pt x="1355191" y="613690"/>
                </a:lnTo>
                <a:lnTo>
                  <a:pt x="1356894" y="660888"/>
                </a:lnTo>
                <a:lnTo>
                  <a:pt x="1355191" y="708086"/>
                </a:lnTo>
                <a:lnTo>
                  <a:pt x="1350157" y="754388"/>
                </a:lnTo>
                <a:lnTo>
                  <a:pt x="1341907" y="799683"/>
                </a:lnTo>
                <a:lnTo>
                  <a:pt x="1330557" y="843859"/>
                </a:lnTo>
                <a:lnTo>
                  <a:pt x="1316221" y="886803"/>
                </a:lnTo>
                <a:lnTo>
                  <a:pt x="1299014" y="928404"/>
                </a:lnTo>
                <a:lnTo>
                  <a:pt x="1279050" y="968550"/>
                </a:lnTo>
                <a:lnTo>
                  <a:pt x="1256445" y="1007130"/>
                </a:lnTo>
                <a:lnTo>
                  <a:pt x="1231313" y="1044031"/>
                </a:lnTo>
                <a:lnTo>
                  <a:pt x="1203769" y="1079142"/>
                </a:lnTo>
                <a:lnTo>
                  <a:pt x="1173928" y="1112351"/>
                </a:lnTo>
                <a:lnTo>
                  <a:pt x="1141904" y="1143545"/>
                </a:lnTo>
                <a:lnTo>
                  <a:pt x="1107813" y="1172614"/>
                </a:lnTo>
                <a:lnTo>
                  <a:pt x="1071769" y="1199445"/>
                </a:lnTo>
                <a:lnTo>
                  <a:pt x="1033888" y="1223927"/>
                </a:lnTo>
                <a:lnTo>
                  <a:pt x="994283" y="1245947"/>
                </a:lnTo>
                <a:lnTo>
                  <a:pt x="953070" y="1265394"/>
                </a:lnTo>
                <a:lnTo>
                  <a:pt x="910364" y="1282156"/>
                </a:lnTo>
                <a:lnTo>
                  <a:pt x="866278" y="1296121"/>
                </a:lnTo>
                <a:lnTo>
                  <a:pt x="820929" y="1307178"/>
                </a:lnTo>
                <a:lnTo>
                  <a:pt x="774431" y="1315214"/>
                </a:lnTo>
                <a:lnTo>
                  <a:pt x="726899" y="1320117"/>
                </a:lnTo>
                <a:lnTo>
                  <a:pt x="678453" y="1321776"/>
                </a:lnTo>
                <a:close/>
              </a:path>
            </a:pathLst>
          </a:custGeom>
          <a:solidFill>
            <a:srgbClr val="317E53"/>
          </a:solidFill>
        </p:spPr>
        <p:txBody>
          <a:bodyPr wrap="square" lIns="0" tIns="0" rIns="0" bIns="0" rtlCol="0"/>
          <a:lstStyle/>
          <a:p>
            <a:endParaRPr sz="1200"/>
          </a:p>
        </p:txBody>
      </p:sp>
      <p:sp>
        <p:nvSpPr>
          <p:cNvPr id="13" name="object 13"/>
          <p:cNvSpPr txBox="1"/>
          <p:nvPr/>
        </p:nvSpPr>
        <p:spPr>
          <a:xfrm>
            <a:off x="1650764" y="2881187"/>
            <a:ext cx="2264410" cy="1509730"/>
          </a:xfrm>
          <a:prstGeom prst="rect">
            <a:avLst/>
          </a:prstGeom>
        </p:spPr>
        <p:txBody>
          <a:bodyPr vert="horz" wrap="square" lIns="0" tIns="8467" rIns="0" bIns="0" rtlCol="0">
            <a:spAutoFit/>
          </a:bodyPr>
          <a:lstStyle/>
          <a:p>
            <a:pPr marR="36831" algn="ctr">
              <a:spcBef>
                <a:spcPts val="67"/>
              </a:spcBef>
            </a:pPr>
            <a:r>
              <a:rPr sz="3200" b="1" spc="70" dirty="0">
                <a:solidFill>
                  <a:srgbClr val="FFFFFF"/>
                </a:solidFill>
                <a:latin typeface="Arial"/>
                <a:cs typeface="Arial"/>
              </a:rPr>
              <a:t>30</a:t>
            </a:r>
            <a:endParaRPr sz="3200">
              <a:latin typeface="Arial"/>
              <a:cs typeface="Arial"/>
            </a:endParaRPr>
          </a:p>
          <a:p>
            <a:pPr marL="8467" marR="3387" indent="-423" algn="ctr">
              <a:lnSpc>
                <a:spcPct val="122600"/>
              </a:lnSpc>
              <a:spcBef>
                <a:spcPts val="2917"/>
              </a:spcBef>
            </a:pPr>
            <a:r>
              <a:rPr sz="1767" spc="63" dirty="0">
                <a:solidFill>
                  <a:srgbClr val="317E53"/>
                </a:solidFill>
                <a:latin typeface="Arial"/>
                <a:cs typeface="Arial"/>
              </a:rPr>
              <a:t>Organisations</a:t>
            </a:r>
            <a:r>
              <a:rPr sz="1767" spc="-13" dirty="0">
                <a:solidFill>
                  <a:srgbClr val="317E53"/>
                </a:solidFill>
                <a:latin typeface="Arial"/>
                <a:cs typeface="Arial"/>
              </a:rPr>
              <a:t> </a:t>
            </a:r>
            <a:r>
              <a:rPr sz="1767" spc="60" dirty="0">
                <a:solidFill>
                  <a:srgbClr val="317E53"/>
                </a:solidFill>
                <a:latin typeface="Arial"/>
                <a:cs typeface="Arial"/>
              </a:rPr>
              <a:t>de </a:t>
            </a:r>
            <a:r>
              <a:rPr sz="1767" spc="70" dirty="0">
                <a:solidFill>
                  <a:srgbClr val="317E53"/>
                </a:solidFill>
                <a:latin typeface="Arial"/>
                <a:cs typeface="Arial"/>
              </a:rPr>
              <a:t>fermiers</a:t>
            </a:r>
            <a:r>
              <a:rPr sz="1767" spc="-7" dirty="0">
                <a:solidFill>
                  <a:srgbClr val="317E53"/>
                </a:solidFill>
                <a:latin typeface="Arial"/>
                <a:cs typeface="Arial"/>
              </a:rPr>
              <a:t> </a:t>
            </a:r>
            <a:r>
              <a:rPr sz="1767" spc="70" dirty="0">
                <a:solidFill>
                  <a:srgbClr val="317E53"/>
                </a:solidFill>
                <a:latin typeface="Arial"/>
                <a:cs typeface="Arial"/>
              </a:rPr>
              <a:t>producteurs</a:t>
            </a:r>
            <a:endParaRPr sz="1767">
              <a:latin typeface="Arial"/>
              <a:cs typeface="Arial"/>
            </a:endParaRPr>
          </a:p>
        </p:txBody>
      </p:sp>
      <p:sp>
        <p:nvSpPr>
          <p:cNvPr id="14" name="object 14"/>
          <p:cNvSpPr/>
          <p:nvPr/>
        </p:nvSpPr>
        <p:spPr>
          <a:xfrm>
            <a:off x="2291709" y="4869496"/>
            <a:ext cx="940647" cy="916517"/>
          </a:xfrm>
          <a:custGeom>
            <a:avLst/>
            <a:gdLst/>
            <a:ahLst/>
            <a:cxnLst/>
            <a:rect l="l" t="t" r="r" b="b"/>
            <a:pathLst>
              <a:path w="1410970" h="1374775">
                <a:moveTo>
                  <a:pt x="705461" y="1374395"/>
                </a:moveTo>
                <a:lnTo>
                  <a:pt x="657155" y="1372810"/>
                </a:lnTo>
                <a:lnTo>
                  <a:pt x="609729" y="1368122"/>
                </a:lnTo>
                <a:lnTo>
                  <a:pt x="563281" y="1360434"/>
                </a:lnTo>
                <a:lnTo>
                  <a:pt x="517917" y="1349848"/>
                </a:lnTo>
                <a:lnTo>
                  <a:pt x="473741" y="1336466"/>
                </a:lnTo>
                <a:lnTo>
                  <a:pt x="430860" y="1320392"/>
                </a:lnTo>
                <a:lnTo>
                  <a:pt x="389377" y="1301726"/>
                </a:lnTo>
                <a:lnTo>
                  <a:pt x="349398" y="1280572"/>
                </a:lnTo>
                <a:lnTo>
                  <a:pt x="311028" y="1257033"/>
                </a:lnTo>
                <a:lnTo>
                  <a:pt x="274372" y="1231209"/>
                </a:lnTo>
                <a:lnTo>
                  <a:pt x="239535" y="1203204"/>
                </a:lnTo>
                <a:lnTo>
                  <a:pt x="206622" y="1173120"/>
                </a:lnTo>
                <a:lnTo>
                  <a:pt x="175739" y="1141059"/>
                </a:lnTo>
                <a:lnTo>
                  <a:pt x="146990" y="1107123"/>
                </a:lnTo>
                <a:lnTo>
                  <a:pt x="120480" y="1071416"/>
                </a:lnTo>
                <a:lnTo>
                  <a:pt x="96315" y="1034039"/>
                </a:lnTo>
                <a:lnTo>
                  <a:pt x="74599" y="995095"/>
                </a:lnTo>
                <a:lnTo>
                  <a:pt x="55437" y="954686"/>
                </a:lnTo>
                <a:lnTo>
                  <a:pt x="38936" y="912914"/>
                </a:lnTo>
                <a:lnTo>
                  <a:pt x="25199" y="869882"/>
                </a:lnTo>
                <a:lnTo>
                  <a:pt x="14332" y="825691"/>
                </a:lnTo>
                <a:lnTo>
                  <a:pt x="6439" y="780446"/>
                </a:lnTo>
                <a:lnTo>
                  <a:pt x="1627" y="734247"/>
                </a:lnTo>
                <a:lnTo>
                  <a:pt x="0" y="687204"/>
                </a:lnTo>
                <a:lnTo>
                  <a:pt x="1627" y="640147"/>
                </a:lnTo>
                <a:lnTo>
                  <a:pt x="6439" y="593948"/>
                </a:lnTo>
                <a:lnTo>
                  <a:pt x="14332" y="548703"/>
                </a:lnTo>
                <a:lnTo>
                  <a:pt x="25199" y="504513"/>
                </a:lnTo>
                <a:lnTo>
                  <a:pt x="38936" y="461480"/>
                </a:lnTo>
                <a:lnTo>
                  <a:pt x="55437" y="419709"/>
                </a:lnTo>
                <a:lnTo>
                  <a:pt x="74599" y="379299"/>
                </a:lnTo>
                <a:lnTo>
                  <a:pt x="96315" y="340355"/>
                </a:lnTo>
                <a:lnTo>
                  <a:pt x="120480" y="302978"/>
                </a:lnTo>
                <a:lnTo>
                  <a:pt x="146990" y="267271"/>
                </a:lnTo>
                <a:lnTo>
                  <a:pt x="175739" y="233336"/>
                </a:lnTo>
                <a:lnTo>
                  <a:pt x="206622" y="201275"/>
                </a:lnTo>
                <a:lnTo>
                  <a:pt x="239535" y="171191"/>
                </a:lnTo>
                <a:lnTo>
                  <a:pt x="274372" y="143186"/>
                </a:lnTo>
                <a:lnTo>
                  <a:pt x="311028" y="117362"/>
                </a:lnTo>
                <a:lnTo>
                  <a:pt x="349398" y="93822"/>
                </a:lnTo>
                <a:lnTo>
                  <a:pt x="389377" y="72668"/>
                </a:lnTo>
                <a:lnTo>
                  <a:pt x="430860" y="54003"/>
                </a:lnTo>
                <a:lnTo>
                  <a:pt x="473741" y="37928"/>
                </a:lnTo>
                <a:lnTo>
                  <a:pt x="517917" y="24547"/>
                </a:lnTo>
                <a:lnTo>
                  <a:pt x="563281" y="13961"/>
                </a:lnTo>
                <a:lnTo>
                  <a:pt x="609729" y="6273"/>
                </a:lnTo>
                <a:lnTo>
                  <a:pt x="657155" y="1585"/>
                </a:lnTo>
                <a:lnTo>
                  <a:pt x="705455" y="0"/>
                </a:lnTo>
                <a:lnTo>
                  <a:pt x="753755" y="1585"/>
                </a:lnTo>
                <a:lnTo>
                  <a:pt x="801181" y="6273"/>
                </a:lnTo>
                <a:lnTo>
                  <a:pt x="847629" y="13961"/>
                </a:lnTo>
                <a:lnTo>
                  <a:pt x="892993" y="24547"/>
                </a:lnTo>
                <a:lnTo>
                  <a:pt x="937168" y="37928"/>
                </a:lnTo>
                <a:lnTo>
                  <a:pt x="980050" y="54003"/>
                </a:lnTo>
                <a:lnTo>
                  <a:pt x="1021533" y="72668"/>
                </a:lnTo>
                <a:lnTo>
                  <a:pt x="1061512" y="93822"/>
                </a:lnTo>
                <a:lnTo>
                  <a:pt x="1099882" y="117362"/>
                </a:lnTo>
                <a:lnTo>
                  <a:pt x="1136538" y="143186"/>
                </a:lnTo>
                <a:lnTo>
                  <a:pt x="1171375" y="171191"/>
                </a:lnTo>
                <a:lnTo>
                  <a:pt x="1204287" y="201275"/>
                </a:lnTo>
                <a:lnTo>
                  <a:pt x="1235171" y="233336"/>
                </a:lnTo>
                <a:lnTo>
                  <a:pt x="1263920" y="267271"/>
                </a:lnTo>
                <a:lnTo>
                  <a:pt x="1290430" y="302978"/>
                </a:lnTo>
                <a:lnTo>
                  <a:pt x="1314595" y="340355"/>
                </a:lnTo>
                <a:lnTo>
                  <a:pt x="1336311" y="379299"/>
                </a:lnTo>
                <a:lnTo>
                  <a:pt x="1355472" y="419709"/>
                </a:lnTo>
                <a:lnTo>
                  <a:pt x="1371974" y="461480"/>
                </a:lnTo>
                <a:lnTo>
                  <a:pt x="1385711" y="504513"/>
                </a:lnTo>
                <a:lnTo>
                  <a:pt x="1396578" y="548703"/>
                </a:lnTo>
                <a:lnTo>
                  <a:pt x="1404471" y="593948"/>
                </a:lnTo>
                <a:lnTo>
                  <a:pt x="1409283" y="640147"/>
                </a:lnTo>
                <a:lnTo>
                  <a:pt x="1410910" y="687204"/>
                </a:lnTo>
                <a:lnTo>
                  <a:pt x="1409283" y="734247"/>
                </a:lnTo>
                <a:lnTo>
                  <a:pt x="1404471" y="780446"/>
                </a:lnTo>
                <a:lnTo>
                  <a:pt x="1396578" y="825691"/>
                </a:lnTo>
                <a:lnTo>
                  <a:pt x="1385711" y="869882"/>
                </a:lnTo>
                <a:lnTo>
                  <a:pt x="1371974" y="912914"/>
                </a:lnTo>
                <a:lnTo>
                  <a:pt x="1355472" y="954686"/>
                </a:lnTo>
                <a:lnTo>
                  <a:pt x="1336311" y="995095"/>
                </a:lnTo>
                <a:lnTo>
                  <a:pt x="1314595" y="1034039"/>
                </a:lnTo>
                <a:lnTo>
                  <a:pt x="1290430" y="1071416"/>
                </a:lnTo>
                <a:lnTo>
                  <a:pt x="1263920" y="1107123"/>
                </a:lnTo>
                <a:lnTo>
                  <a:pt x="1235171" y="1141059"/>
                </a:lnTo>
                <a:lnTo>
                  <a:pt x="1204287" y="1173120"/>
                </a:lnTo>
                <a:lnTo>
                  <a:pt x="1171375" y="1203204"/>
                </a:lnTo>
                <a:lnTo>
                  <a:pt x="1136538" y="1231209"/>
                </a:lnTo>
                <a:lnTo>
                  <a:pt x="1099882" y="1257033"/>
                </a:lnTo>
                <a:lnTo>
                  <a:pt x="1061512" y="1280572"/>
                </a:lnTo>
                <a:lnTo>
                  <a:pt x="1021533" y="1301726"/>
                </a:lnTo>
                <a:lnTo>
                  <a:pt x="980050" y="1320392"/>
                </a:lnTo>
                <a:lnTo>
                  <a:pt x="937168" y="1336466"/>
                </a:lnTo>
                <a:lnTo>
                  <a:pt x="892993" y="1349848"/>
                </a:lnTo>
                <a:lnTo>
                  <a:pt x="847629" y="1360434"/>
                </a:lnTo>
                <a:lnTo>
                  <a:pt x="801181" y="1368122"/>
                </a:lnTo>
                <a:lnTo>
                  <a:pt x="753755" y="1372810"/>
                </a:lnTo>
                <a:lnTo>
                  <a:pt x="705461" y="1374395"/>
                </a:lnTo>
                <a:close/>
              </a:path>
            </a:pathLst>
          </a:custGeom>
          <a:solidFill>
            <a:srgbClr val="317E53"/>
          </a:solidFill>
        </p:spPr>
        <p:txBody>
          <a:bodyPr wrap="square" lIns="0" tIns="0" rIns="0" bIns="0" rtlCol="0"/>
          <a:lstStyle/>
          <a:p>
            <a:endParaRPr sz="1200"/>
          </a:p>
        </p:txBody>
      </p:sp>
      <p:sp>
        <p:nvSpPr>
          <p:cNvPr id="15" name="object 15"/>
          <p:cNvSpPr txBox="1"/>
          <p:nvPr/>
        </p:nvSpPr>
        <p:spPr>
          <a:xfrm>
            <a:off x="1577518" y="5070579"/>
            <a:ext cx="2368973" cy="1522554"/>
          </a:xfrm>
          <a:prstGeom prst="rect">
            <a:avLst/>
          </a:prstGeom>
        </p:spPr>
        <p:txBody>
          <a:bodyPr vert="horz" wrap="square" lIns="0" tIns="8467" rIns="0" bIns="0" rtlCol="0">
            <a:spAutoFit/>
          </a:bodyPr>
          <a:lstStyle/>
          <a:p>
            <a:pPr algn="ctr">
              <a:spcBef>
                <a:spcPts val="67"/>
              </a:spcBef>
            </a:pPr>
            <a:r>
              <a:rPr sz="3200" b="1" spc="93" dirty="0">
                <a:solidFill>
                  <a:srgbClr val="FFFFFF"/>
                </a:solidFill>
                <a:latin typeface="Arial"/>
                <a:cs typeface="Arial"/>
              </a:rPr>
              <a:t>5</a:t>
            </a:r>
            <a:endParaRPr sz="3200">
              <a:latin typeface="Arial"/>
              <a:cs typeface="Arial"/>
            </a:endParaRPr>
          </a:p>
          <a:p>
            <a:pPr marL="8467" marR="3387" algn="ctr">
              <a:lnSpc>
                <a:spcPct val="122600"/>
              </a:lnSpc>
              <a:spcBef>
                <a:spcPts val="3040"/>
              </a:spcBef>
            </a:pPr>
            <a:r>
              <a:rPr sz="1767" spc="87" dirty="0">
                <a:solidFill>
                  <a:srgbClr val="317E53"/>
                </a:solidFill>
                <a:latin typeface="Arial"/>
                <a:cs typeface="Arial"/>
              </a:rPr>
              <a:t>Unit</a:t>
            </a:r>
            <a:r>
              <a:rPr sz="1567" spc="87" dirty="0">
                <a:solidFill>
                  <a:srgbClr val="317E53"/>
                </a:solidFill>
                <a:latin typeface="Arial"/>
                <a:cs typeface="Arial"/>
              </a:rPr>
              <a:t>é</a:t>
            </a:r>
            <a:r>
              <a:rPr sz="1767" spc="87" dirty="0">
                <a:solidFill>
                  <a:srgbClr val="317E53"/>
                </a:solidFill>
                <a:latin typeface="Arial"/>
                <a:cs typeface="Arial"/>
              </a:rPr>
              <a:t>s</a:t>
            </a:r>
            <a:r>
              <a:rPr sz="1767" spc="-10" dirty="0">
                <a:solidFill>
                  <a:srgbClr val="317E53"/>
                </a:solidFill>
                <a:latin typeface="Arial"/>
                <a:cs typeface="Arial"/>
              </a:rPr>
              <a:t> </a:t>
            </a:r>
            <a:r>
              <a:rPr sz="1767" spc="76" dirty="0">
                <a:solidFill>
                  <a:srgbClr val="317E53"/>
                </a:solidFill>
                <a:latin typeface="Arial"/>
                <a:cs typeface="Arial"/>
              </a:rPr>
              <a:t>de</a:t>
            </a:r>
            <a:r>
              <a:rPr sz="1767" spc="-10" dirty="0">
                <a:solidFill>
                  <a:srgbClr val="317E53"/>
                </a:solidFill>
                <a:latin typeface="Arial"/>
                <a:cs typeface="Arial"/>
              </a:rPr>
              <a:t> </a:t>
            </a:r>
            <a:r>
              <a:rPr sz="1767" spc="73" dirty="0">
                <a:solidFill>
                  <a:srgbClr val="317E53"/>
                </a:solidFill>
                <a:latin typeface="Arial"/>
                <a:cs typeface="Arial"/>
              </a:rPr>
              <a:t>d</a:t>
            </a:r>
            <a:r>
              <a:rPr sz="1567" spc="73" dirty="0">
                <a:solidFill>
                  <a:srgbClr val="317E53"/>
                </a:solidFill>
                <a:latin typeface="Arial"/>
                <a:cs typeface="Arial"/>
              </a:rPr>
              <a:t>é</a:t>
            </a:r>
            <a:r>
              <a:rPr sz="1767" spc="73" dirty="0">
                <a:solidFill>
                  <a:srgbClr val="317E53"/>
                </a:solidFill>
                <a:latin typeface="Arial"/>
                <a:cs typeface="Arial"/>
              </a:rPr>
              <a:t>corticage m</a:t>
            </a:r>
            <a:r>
              <a:rPr sz="1567" spc="73" dirty="0">
                <a:solidFill>
                  <a:srgbClr val="317E53"/>
                </a:solidFill>
                <a:latin typeface="Arial"/>
                <a:cs typeface="Arial"/>
              </a:rPr>
              <a:t>é</a:t>
            </a:r>
            <a:r>
              <a:rPr sz="1767" spc="73" dirty="0">
                <a:solidFill>
                  <a:srgbClr val="317E53"/>
                </a:solidFill>
                <a:latin typeface="Arial"/>
                <a:cs typeface="Arial"/>
              </a:rPr>
              <a:t>canique</a:t>
            </a:r>
            <a:endParaRPr sz="1767">
              <a:latin typeface="Arial"/>
              <a:cs typeface="Arial"/>
            </a:endParaRPr>
          </a:p>
        </p:txBody>
      </p:sp>
      <p:sp>
        <p:nvSpPr>
          <p:cNvPr id="16" name="object 16"/>
          <p:cNvSpPr txBox="1"/>
          <p:nvPr/>
        </p:nvSpPr>
        <p:spPr>
          <a:xfrm>
            <a:off x="6693982" y="6147116"/>
            <a:ext cx="4136390" cy="156518"/>
          </a:xfrm>
          <a:prstGeom prst="rect">
            <a:avLst/>
          </a:prstGeom>
        </p:spPr>
        <p:txBody>
          <a:bodyPr vert="horz" wrap="square" lIns="0" tIns="7620" rIns="0" bIns="0" rtlCol="0">
            <a:spAutoFit/>
          </a:bodyPr>
          <a:lstStyle/>
          <a:p>
            <a:pPr marL="8467">
              <a:spcBef>
                <a:spcPts val="60"/>
              </a:spcBef>
            </a:pPr>
            <a:r>
              <a:rPr sz="933" spc="67" dirty="0">
                <a:solidFill>
                  <a:srgbClr val="317E53"/>
                </a:solidFill>
                <a:latin typeface="Arial"/>
                <a:cs typeface="Arial"/>
              </a:rPr>
              <a:t>Unit</a:t>
            </a:r>
            <a:r>
              <a:rPr sz="833" spc="67" dirty="0">
                <a:solidFill>
                  <a:srgbClr val="317E53"/>
                </a:solidFill>
                <a:latin typeface="Arial"/>
                <a:cs typeface="Arial"/>
              </a:rPr>
              <a:t>é</a:t>
            </a:r>
            <a:r>
              <a:rPr sz="833" spc="73" dirty="0">
                <a:solidFill>
                  <a:srgbClr val="317E53"/>
                </a:solidFill>
                <a:latin typeface="Arial"/>
                <a:cs typeface="Arial"/>
              </a:rPr>
              <a:t> </a:t>
            </a:r>
            <a:r>
              <a:rPr sz="933" spc="53" dirty="0">
                <a:solidFill>
                  <a:srgbClr val="317E53"/>
                </a:solidFill>
                <a:latin typeface="Arial"/>
                <a:cs typeface="Arial"/>
              </a:rPr>
              <a:t>de</a:t>
            </a:r>
            <a:r>
              <a:rPr sz="933" spc="40" dirty="0">
                <a:solidFill>
                  <a:srgbClr val="317E53"/>
                </a:solidFill>
                <a:latin typeface="Arial"/>
                <a:cs typeface="Arial"/>
              </a:rPr>
              <a:t> </a:t>
            </a:r>
            <a:r>
              <a:rPr sz="933" spc="53" dirty="0">
                <a:solidFill>
                  <a:srgbClr val="317E53"/>
                </a:solidFill>
                <a:latin typeface="Arial"/>
                <a:cs typeface="Arial"/>
              </a:rPr>
              <a:t>d</a:t>
            </a:r>
            <a:r>
              <a:rPr sz="833" spc="53" dirty="0">
                <a:solidFill>
                  <a:srgbClr val="317E53"/>
                </a:solidFill>
                <a:latin typeface="Arial"/>
                <a:cs typeface="Arial"/>
              </a:rPr>
              <a:t>é</a:t>
            </a:r>
            <a:r>
              <a:rPr sz="933" spc="53" dirty="0">
                <a:solidFill>
                  <a:srgbClr val="317E53"/>
                </a:solidFill>
                <a:latin typeface="Arial"/>
                <a:cs typeface="Arial"/>
              </a:rPr>
              <a:t>corticage</a:t>
            </a:r>
            <a:r>
              <a:rPr sz="933" spc="43" dirty="0">
                <a:solidFill>
                  <a:srgbClr val="317E53"/>
                </a:solidFill>
                <a:latin typeface="Arial"/>
                <a:cs typeface="Arial"/>
              </a:rPr>
              <a:t> </a:t>
            </a:r>
            <a:r>
              <a:rPr sz="933" spc="53" dirty="0">
                <a:solidFill>
                  <a:srgbClr val="317E53"/>
                </a:solidFill>
                <a:latin typeface="Arial"/>
                <a:cs typeface="Arial"/>
              </a:rPr>
              <a:t>m</a:t>
            </a:r>
            <a:r>
              <a:rPr sz="833" spc="53" dirty="0">
                <a:solidFill>
                  <a:srgbClr val="317E53"/>
                </a:solidFill>
                <a:latin typeface="Arial"/>
                <a:cs typeface="Arial"/>
              </a:rPr>
              <a:t>é</a:t>
            </a:r>
            <a:r>
              <a:rPr sz="933" spc="53" dirty="0">
                <a:solidFill>
                  <a:srgbClr val="317E53"/>
                </a:solidFill>
                <a:latin typeface="Arial"/>
                <a:cs typeface="Arial"/>
              </a:rPr>
              <a:t>canique</a:t>
            </a:r>
            <a:r>
              <a:rPr sz="933" spc="43" dirty="0">
                <a:solidFill>
                  <a:srgbClr val="317E53"/>
                </a:solidFill>
                <a:latin typeface="Arial"/>
                <a:cs typeface="Arial"/>
              </a:rPr>
              <a:t> </a:t>
            </a:r>
            <a:r>
              <a:rPr sz="967" spc="43" dirty="0">
                <a:solidFill>
                  <a:srgbClr val="317E53"/>
                </a:solidFill>
                <a:latin typeface="Arial"/>
                <a:cs typeface="Arial"/>
              </a:rPr>
              <a:t>(</a:t>
            </a:r>
            <a:r>
              <a:rPr sz="933" spc="43" dirty="0">
                <a:solidFill>
                  <a:srgbClr val="317E53"/>
                </a:solidFill>
                <a:latin typeface="Arial"/>
                <a:cs typeface="Arial"/>
              </a:rPr>
              <a:t>Jawadhu </a:t>
            </a:r>
            <a:r>
              <a:rPr sz="933" dirty="0">
                <a:solidFill>
                  <a:srgbClr val="317E53"/>
                </a:solidFill>
                <a:latin typeface="Arial"/>
                <a:cs typeface="Arial"/>
              </a:rPr>
              <a:t>Hills</a:t>
            </a:r>
            <a:r>
              <a:rPr sz="967" dirty="0">
                <a:solidFill>
                  <a:srgbClr val="317E53"/>
                </a:solidFill>
                <a:latin typeface="Arial"/>
                <a:cs typeface="Arial"/>
              </a:rPr>
              <a:t>)</a:t>
            </a:r>
            <a:r>
              <a:rPr sz="967" spc="37" dirty="0">
                <a:solidFill>
                  <a:srgbClr val="317E53"/>
                </a:solidFill>
                <a:latin typeface="Arial"/>
                <a:cs typeface="Arial"/>
              </a:rPr>
              <a:t> </a:t>
            </a:r>
            <a:r>
              <a:rPr sz="833" spc="169" dirty="0">
                <a:solidFill>
                  <a:srgbClr val="317E53"/>
                </a:solidFill>
                <a:latin typeface="Arial"/>
                <a:cs typeface="Arial"/>
              </a:rPr>
              <a:t>©</a:t>
            </a:r>
            <a:r>
              <a:rPr sz="833" spc="73" dirty="0">
                <a:solidFill>
                  <a:srgbClr val="317E53"/>
                </a:solidFill>
                <a:latin typeface="Arial"/>
                <a:cs typeface="Arial"/>
              </a:rPr>
              <a:t>  </a:t>
            </a:r>
            <a:r>
              <a:rPr sz="933" dirty="0">
                <a:solidFill>
                  <a:srgbClr val="317E53"/>
                </a:solidFill>
                <a:latin typeface="Arial"/>
                <a:cs typeface="Arial"/>
              </a:rPr>
              <a:t>Lahaye</a:t>
            </a:r>
            <a:r>
              <a:rPr sz="967" dirty="0">
                <a:solidFill>
                  <a:srgbClr val="317E53"/>
                </a:solidFill>
                <a:latin typeface="Arial"/>
                <a:cs typeface="Arial"/>
              </a:rPr>
              <a:t>,</a:t>
            </a:r>
            <a:r>
              <a:rPr sz="967" spc="37" dirty="0">
                <a:solidFill>
                  <a:srgbClr val="317E53"/>
                </a:solidFill>
                <a:latin typeface="Arial"/>
                <a:cs typeface="Arial"/>
              </a:rPr>
              <a:t> </a:t>
            </a:r>
            <a:r>
              <a:rPr sz="933" spc="40" dirty="0">
                <a:solidFill>
                  <a:srgbClr val="317E53"/>
                </a:solidFill>
                <a:latin typeface="Arial"/>
                <a:cs typeface="Arial"/>
              </a:rPr>
              <a:t>mars</a:t>
            </a:r>
            <a:r>
              <a:rPr sz="933" spc="43" dirty="0">
                <a:solidFill>
                  <a:srgbClr val="317E53"/>
                </a:solidFill>
                <a:latin typeface="Arial"/>
                <a:cs typeface="Arial"/>
              </a:rPr>
              <a:t> </a:t>
            </a:r>
            <a:r>
              <a:rPr sz="933" spc="73" dirty="0">
                <a:solidFill>
                  <a:srgbClr val="317E53"/>
                </a:solidFill>
                <a:latin typeface="Arial"/>
                <a:cs typeface="Arial"/>
              </a:rPr>
              <a:t>2022</a:t>
            </a:r>
            <a:endParaRPr sz="933">
              <a:latin typeface="Arial"/>
              <a:cs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33423" y="1536325"/>
            <a:ext cx="6515099" cy="4146549"/>
          </a:xfrm>
          <a:prstGeom prst="rect">
            <a:avLst/>
          </a:prstGeom>
        </p:spPr>
      </p:pic>
      <p:sp>
        <p:nvSpPr>
          <p:cNvPr id="3" name="object 3"/>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4" name="object 4"/>
          <p:cNvSpPr txBox="1"/>
          <p:nvPr/>
        </p:nvSpPr>
        <p:spPr>
          <a:xfrm>
            <a:off x="5190480" y="5950033"/>
            <a:ext cx="6600190" cy="203111"/>
          </a:xfrm>
          <a:prstGeom prst="rect">
            <a:avLst/>
          </a:prstGeom>
        </p:spPr>
        <p:txBody>
          <a:bodyPr vert="horz" wrap="square" lIns="0" tIns="8043" rIns="0" bIns="0" rtlCol="0">
            <a:spAutoFit/>
          </a:bodyPr>
          <a:lstStyle/>
          <a:p>
            <a:pPr marL="8467">
              <a:spcBef>
                <a:spcPts val="63"/>
              </a:spcBef>
              <a:tabLst>
                <a:tab pos="5264413" algn="l"/>
              </a:tabLst>
            </a:pPr>
            <a:r>
              <a:rPr sz="1267" spc="63" dirty="0">
                <a:solidFill>
                  <a:srgbClr val="317E53"/>
                </a:solidFill>
                <a:latin typeface="Arial"/>
                <a:cs typeface="Arial"/>
              </a:rPr>
              <a:t>Quantit</a:t>
            </a:r>
            <a:r>
              <a:rPr sz="1100" spc="63" dirty="0">
                <a:solidFill>
                  <a:srgbClr val="317E53"/>
                </a:solidFill>
                <a:latin typeface="Arial"/>
                <a:cs typeface="Arial"/>
              </a:rPr>
              <a:t>é</a:t>
            </a:r>
            <a:r>
              <a:rPr sz="1100" spc="37" dirty="0">
                <a:solidFill>
                  <a:srgbClr val="317E53"/>
                </a:solidFill>
                <a:latin typeface="Arial"/>
                <a:cs typeface="Arial"/>
              </a:rPr>
              <a:t> </a:t>
            </a:r>
            <a:r>
              <a:rPr sz="1267" spc="47" dirty="0">
                <a:solidFill>
                  <a:srgbClr val="317E53"/>
                </a:solidFill>
                <a:latin typeface="Arial"/>
                <a:cs typeface="Arial"/>
              </a:rPr>
              <a:t>de</a:t>
            </a:r>
            <a:r>
              <a:rPr sz="1267" spc="-7" dirty="0">
                <a:solidFill>
                  <a:srgbClr val="317E53"/>
                </a:solidFill>
                <a:latin typeface="Arial"/>
                <a:cs typeface="Arial"/>
              </a:rPr>
              <a:t> </a:t>
            </a:r>
            <a:r>
              <a:rPr sz="1267" spc="47" dirty="0">
                <a:solidFill>
                  <a:srgbClr val="317E53"/>
                </a:solidFill>
                <a:latin typeface="Arial"/>
                <a:cs typeface="Arial"/>
              </a:rPr>
              <a:t>millets</a:t>
            </a:r>
            <a:r>
              <a:rPr sz="1267" spc="-7" dirty="0">
                <a:solidFill>
                  <a:srgbClr val="317E53"/>
                </a:solidFill>
                <a:latin typeface="Arial"/>
                <a:cs typeface="Arial"/>
              </a:rPr>
              <a:t> </a:t>
            </a:r>
            <a:r>
              <a:rPr sz="1267" spc="70" dirty="0">
                <a:solidFill>
                  <a:srgbClr val="317E53"/>
                </a:solidFill>
                <a:latin typeface="Arial"/>
                <a:cs typeface="Arial"/>
              </a:rPr>
              <a:t>d</a:t>
            </a:r>
            <a:r>
              <a:rPr sz="1100" spc="70" dirty="0">
                <a:solidFill>
                  <a:srgbClr val="317E53"/>
                </a:solidFill>
                <a:latin typeface="Arial"/>
                <a:cs typeface="Arial"/>
              </a:rPr>
              <a:t>é</a:t>
            </a:r>
            <a:r>
              <a:rPr sz="1267" spc="70" dirty="0">
                <a:solidFill>
                  <a:srgbClr val="317E53"/>
                </a:solidFill>
                <a:latin typeface="Arial"/>
                <a:cs typeface="Arial"/>
              </a:rPr>
              <a:t>cortiqu</a:t>
            </a:r>
            <a:r>
              <a:rPr sz="1100" spc="70" dirty="0">
                <a:solidFill>
                  <a:srgbClr val="317E53"/>
                </a:solidFill>
                <a:latin typeface="Arial"/>
                <a:cs typeface="Arial"/>
              </a:rPr>
              <a:t>é</a:t>
            </a:r>
            <a:r>
              <a:rPr sz="1100" spc="40" dirty="0">
                <a:solidFill>
                  <a:srgbClr val="317E53"/>
                </a:solidFill>
                <a:latin typeface="Arial"/>
                <a:cs typeface="Arial"/>
              </a:rPr>
              <a:t> </a:t>
            </a:r>
            <a:r>
              <a:rPr sz="1267" spc="43" dirty="0">
                <a:solidFill>
                  <a:srgbClr val="317E53"/>
                </a:solidFill>
                <a:latin typeface="Arial"/>
                <a:cs typeface="Arial"/>
              </a:rPr>
              <a:t>en</a:t>
            </a:r>
            <a:r>
              <a:rPr sz="1267" spc="-7" dirty="0">
                <a:solidFill>
                  <a:srgbClr val="317E53"/>
                </a:solidFill>
                <a:latin typeface="Arial"/>
                <a:cs typeface="Arial"/>
              </a:rPr>
              <a:t> </a:t>
            </a:r>
            <a:r>
              <a:rPr sz="1267" spc="70" dirty="0">
                <a:solidFill>
                  <a:srgbClr val="317E53"/>
                </a:solidFill>
                <a:latin typeface="Arial"/>
                <a:cs typeface="Arial"/>
              </a:rPr>
              <a:t>kg</a:t>
            </a:r>
            <a:r>
              <a:rPr sz="1267" spc="-7" dirty="0">
                <a:solidFill>
                  <a:srgbClr val="317E53"/>
                </a:solidFill>
                <a:latin typeface="Arial"/>
                <a:cs typeface="Arial"/>
              </a:rPr>
              <a:t> </a:t>
            </a:r>
            <a:r>
              <a:rPr sz="1267" spc="33" dirty="0">
                <a:solidFill>
                  <a:srgbClr val="317E53"/>
                </a:solidFill>
                <a:latin typeface="Arial"/>
                <a:cs typeface="Arial"/>
              </a:rPr>
              <a:t>dans</a:t>
            </a:r>
            <a:r>
              <a:rPr sz="1267" spc="-7" dirty="0">
                <a:solidFill>
                  <a:srgbClr val="317E53"/>
                </a:solidFill>
                <a:latin typeface="Arial"/>
                <a:cs typeface="Arial"/>
              </a:rPr>
              <a:t> </a:t>
            </a:r>
            <a:r>
              <a:rPr sz="1267" spc="67" dirty="0">
                <a:solidFill>
                  <a:srgbClr val="317E53"/>
                </a:solidFill>
                <a:latin typeface="Arial"/>
                <a:cs typeface="Arial"/>
              </a:rPr>
              <a:t>l’unit</a:t>
            </a:r>
            <a:r>
              <a:rPr sz="1100" spc="67" dirty="0">
                <a:solidFill>
                  <a:srgbClr val="317E53"/>
                </a:solidFill>
                <a:latin typeface="Arial"/>
                <a:cs typeface="Arial"/>
              </a:rPr>
              <a:t>é</a:t>
            </a:r>
            <a:r>
              <a:rPr sz="1100" spc="40" dirty="0">
                <a:solidFill>
                  <a:srgbClr val="317E53"/>
                </a:solidFill>
                <a:latin typeface="Arial"/>
                <a:cs typeface="Arial"/>
              </a:rPr>
              <a:t> </a:t>
            </a:r>
            <a:r>
              <a:rPr sz="1267" spc="47" dirty="0">
                <a:solidFill>
                  <a:srgbClr val="317E53"/>
                </a:solidFill>
                <a:latin typeface="Arial"/>
                <a:cs typeface="Arial"/>
              </a:rPr>
              <a:t>de</a:t>
            </a:r>
            <a:r>
              <a:rPr sz="1267" spc="-7" dirty="0">
                <a:solidFill>
                  <a:srgbClr val="317E53"/>
                </a:solidFill>
                <a:latin typeface="Arial"/>
                <a:cs typeface="Arial"/>
              </a:rPr>
              <a:t> </a:t>
            </a:r>
            <a:r>
              <a:rPr sz="1267" spc="43" dirty="0">
                <a:solidFill>
                  <a:srgbClr val="317E53"/>
                </a:solidFill>
                <a:latin typeface="Arial"/>
                <a:cs typeface="Arial"/>
              </a:rPr>
              <a:t>Veerappanur</a:t>
            </a:r>
            <a:r>
              <a:rPr sz="1267" spc="-7" dirty="0">
                <a:solidFill>
                  <a:srgbClr val="317E53"/>
                </a:solidFill>
                <a:latin typeface="Arial"/>
                <a:cs typeface="Arial"/>
              </a:rPr>
              <a:t> </a:t>
            </a:r>
            <a:r>
              <a:rPr sz="1100" spc="183" dirty="0">
                <a:solidFill>
                  <a:srgbClr val="317E53"/>
                </a:solidFill>
                <a:latin typeface="Arial"/>
                <a:cs typeface="Arial"/>
              </a:rPr>
              <a:t>©</a:t>
            </a:r>
            <a:r>
              <a:rPr sz="1100" dirty="0">
                <a:solidFill>
                  <a:srgbClr val="317E53"/>
                </a:solidFill>
                <a:latin typeface="Arial"/>
                <a:cs typeface="Arial"/>
              </a:rPr>
              <a:t>	</a:t>
            </a:r>
            <a:r>
              <a:rPr sz="1267" dirty="0">
                <a:solidFill>
                  <a:srgbClr val="317E53"/>
                </a:solidFill>
                <a:latin typeface="Arial"/>
                <a:cs typeface="Arial"/>
              </a:rPr>
              <a:t>Rzegoczan,</a:t>
            </a:r>
            <a:r>
              <a:rPr sz="1267" spc="133" dirty="0">
                <a:solidFill>
                  <a:srgbClr val="317E53"/>
                </a:solidFill>
                <a:latin typeface="Arial"/>
                <a:cs typeface="Arial"/>
              </a:rPr>
              <a:t> </a:t>
            </a:r>
            <a:r>
              <a:rPr sz="1267" spc="76" dirty="0">
                <a:solidFill>
                  <a:srgbClr val="317E53"/>
                </a:solidFill>
                <a:latin typeface="Arial"/>
                <a:cs typeface="Arial"/>
              </a:rPr>
              <a:t>2023</a:t>
            </a:r>
            <a:endParaRPr sz="1267">
              <a:latin typeface="Arial"/>
              <a:cs typeface="Arial"/>
            </a:endParaRPr>
          </a:p>
        </p:txBody>
      </p:sp>
      <p:sp>
        <p:nvSpPr>
          <p:cNvPr id="5" name="object 5"/>
          <p:cNvSpPr txBox="1">
            <a:spLocks noGrp="1"/>
          </p:cNvSpPr>
          <p:nvPr>
            <p:ph type="title"/>
          </p:nvPr>
        </p:nvSpPr>
        <p:spPr>
          <a:xfrm>
            <a:off x="558800" y="245877"/>
            <a:ext cx="7010400" cy="878789"/>
          </a:xfrm>
          <a:prstGeom prst="rect">
            <a:avLst/>
          </a:prstGeom>
        </p:spPr>
        <p:txBody>
          <a:bodyPr vert="horz" wrap="square" lIns="0" tIns="57363" rIns="0" bIns="0" rtlCol="0" anchor="ctr">
            <a:spAutoFit/>
          </a:bodyPr>
          <a:lstStyle/>
          <a:p>
            <a:pPr marL="328100">
              <a:lnSpc>
                <a:spcPct val="100000"/>
              </a:lnSpc>
              <a:spcBef>
                <a:spcPts val="63"/>
              </a:spcBef>
            </a:pPr>
            <a:r>
              <a:rPr sz="2633" dirty="0"/>
              <a:t>La</a:t>
            </a:r>
            <a:r>
              <a:rPr sz="2633" spc="-7" dirty="0"/>
              <a:t> </a:t>
            </a:r>
            <a:r>
              <a:rPr sz="2333" i="1" spc="247" dirty="0">
                <a:latin typeface="Arial"/>
                <a:cs typeface="Arial"/>
              </a:rPr>
              <a:t>Small</a:t>
            </a:r>
            <a:r>
              <a:rPr sz="2333" i="1" spc="76" dirty="0">
                <a:latin typeface="Arial"/>
                <a:cs typeface="Arial"/>
              </a:rPr>
              <a:t> </a:t>
            </a:r>
            <a:r>
              <a:rPr sz="2333" i="1" spc="257" dirty="0">
                <a:latin typeface="Arial"/>
                <a:cs typeface="Arial"/>
              </a:rPr>
              <a:t>Millet</a:t>
            </a:r>
            <a:r>
              <a:rPr sz="2333" i="1" spc="80" dirty="0">
                <a:latin typeface="Arial"/>
                <a:cs typeface="Arial"/>
              </a:rPr>
              <a:t> </a:t>
            </a:r>
            <a:r>
              <a:rPr sz="2333" i="1" spc="283" dirty="0">
                <a:latin typeface="Arial"/>
                <a:cs typeface="Arial"/>
              </a:rPr>
              <a:t>Foundation</a:t>
            </a:r>
            <a:r>
              <a:rPr sz="2333" i="1" spc="76" dirty="0">
                <a:latin typeface="Arial"/>
                <a:cs typeface="Arial"/>
              </a:rPr>
              <a:t> </a:t>
            </a:r>
            <a:r>
              <a:rPr sz="2667" spc="263" dirty="0"/>
              <a:t>(</a:t>
            </a:r>
            <a:r>
              <a:rPr sz="2333" i="1" spc="263" dirty="0">
                <a:latin typeface="Arial"/>
                <a:cs typeface="Arial"/>
              </a:rPr>
              <a:t>DHAN</a:t>
            </a:r>
            <a:r>
              <a:rPr sz="2333" i="1" spc="80" dirty="0">
                <a:latin typeface="Arial"/>
                <a:cs typeface="Arial"/>
              </a:rPr>
              <a:t> </a:t>
            </a:r>
            <a:r>
              <a:rPr sz="2333" i="1" spc="253" dirty="0">
                <a:latin typeface="Arial"/>
                <a:cs typeface="Arial"/>
              </a:rPr>
              <a:t>Foundation</a:t>
            </a:r>
            <a:r>
              <a:rPr sz="2667" spc="253" dirty="0"/>
              <a:t>)</a:t>
            </a:r>
            <a:r>
              <a:rPr sz="2667" spc="-17" dirty="0"/>
              <a:t> </a:t>
            </a:r>
            <a:r>
              <a:rPr sz="2633" spc="93" dirty="0"/>
              <a:t>dans</a:t>
            </a:r>
            <a:r>
              <a:rPr sz="2633" spc="-3" dirty="0"/>
              <a:t> </a:t>
            </a:r>
            <a:r>
              <a:rPr sz="2633" spc="67" dirty="0"/>
              <a:t>les</a:t>
            </a:r>
            <a:r>
              <a:rPr sz="2633" spc="-7" dirty="0"/>
              <a:t> </a:t>
            </a:r>
            <a:r>
              <a:rPr sz="2633" spc="120" dirty="0"/>
              <a:t>Jawadhu</a:t>
            </a:r>
            <a:r>
              <a:rPr sz="2633" spc="-3" dirty="0"/>
              <a:t> </a:t>
            </a:r>
            <a:r>
              <a:rPr sz="2633" spc="87" dirty="0"/>
              <a:t>Hills</a:t>
            </a:r>
            <a:endParaRPr sz="2633">
              <a:latin typeface="Arial"/>
              <a:cs typeface="Arial"/>
            </a:endParaRPr>
          </a:p>
        </p:txBody>
      </p:sp>
      <p:sp>
        <p:nvSpPr>
          <p:cNvPr id="6" name="object 6"/>
          <p:cNvSpPr txBox="1"/>
          <p:nvPr/>
        </p:nvSpPr>
        <p:spPr>
          <a:xfrm>
            <a:off x="694101" y="894450"/>
            <a:ext cx="9986433" cy="4547207"/>
          </a:xfrm>
          <a:prstGeom prst="rect">
            <a:avLst/>
          </a:prstGeom>
        </p:spPr>
        <p:txBody>
          <a:bodyPr vert="horz" wrap="square" lIns="0" tIns="7620" rIns="0" bIns="0" rtlCol="0">
            <a:spAutoFit/>
          </a:bodyPr>
          <a:lstStyle/>
          <a:p>
            <a:pPr marL="8467">
              <a:spcBef>
                <a:spcPts val="60"/>
              </a:spcBef>
            </a:pPr>
            <a:r>
              <a:rPr sz="1900" spc="70" dirty="0">
                <a:solidFill>
                  <a:srgbClr val="317E53"/>
                </a:solidFill>
                <a:latin typeface="Arial"/>
                <a:cs typeface="Arial"/>
              </a:rPr>
              <a:t>Une</a:t>
            </a:r>
            <a:r>
              <a:rPr sz="1900" spc="-10" dirty="0">
                <a:solidFill>
                  <a:srgbClr val="317E53"/>
                </a:solidFill>
                <a:latin typeface="Arial"/>
                <a:cs typeface="Arial"/>
              </a:rPr>
              <a:t> </a:t>
            </a:r>
            <a:r>
              <a:rPr sz="1900" spc="83" dirty="0">
                <a:solidFill>
                  <a:srgbClr val="317E53"/>
                </a:solidFill>
                <a:latin typeface="Arial"/>
                <a:cs typeface="Arial"/>
              </a:rPr>
              <a:t>augmentation</a:t>
            </a:r>
            <a:r>
              <a:rPr sz="1900" spc="-10" dirty="0">
                <a:solidFill>
                  <a:srgbClr val="317E53"/>
                </a:solidFill>
                <a:latin typeface="Arial"/>
                <a:cs typeface="Arial"/>
              </a:rPr>
              <a:t> </a:t>
            </a:r>
            <a:r>
              <a:rPr sz="1900" spc="47" dirty="0">
                <a:solidFill>
                  <a:srgbClr val="317E53"/>
                </a:solidFill>
                <a:latin typeface="Arial"/>
                <a:cs typeface="Arial"/>
              </a:rPr>
              <a:t>des</a:t>
            </a:r>
            <a:r>
              <a:rPr sz="1900" spc="-10" dirty="0">
                <a:solidFill>
                  <a:srgbClr val="317E53"/>
                </a:solidFill>
                <a:latin typeface="Arial"/>
                <a:cs typeface="Arial"/>
              </a:rPr>
              <a:t> </a:t>
            </a:r>
            <a:r>
              <a:rPr sz="1900" spc="73" dirty="0">
                <a:solidFill>
                  <a:srgbClr val="317E53"/>
                </a:solidFill>
                <a:latin typeface="Arial"/>
                <a:cs typeface="Arial"/>
              </a:rPr>
              <a:t>rendements</a:t>
            </a:r>
            <a:r>
              <a:rPr sz="1900" spc="-10" dirty="0">
                <a:solidFill>
                  <a:srgbClr val="317E53"/>
                </a:solidFill>
                <a:latin typeface="Arial"/>
                <a:cs typeface="Arial"/>
              </a:rPr>
              <a:t> </a:t>
            </a:r>
            <a:r>
              <a:rPr sz="1900" spc="50" dirty="0">
                <a:solidFill>
                  <a:srgbClr val="317E53"/>
                </a:solidFill>
                <a:latin typeface="Arial"/>
                <a:cs typeface="Arial"/>
              </a:rPr>
              <a:t>mais</a:t>
            </a:r>
            <a:r>
              <a:rPr sz="1900" spc="-10" dirty="0">
                <a:solidFill>
                  <a:srgbClr val="317E53"/>
                </a:solidFill>
                <a:latin typeface="Arial"/>
                <a:cs typeface="Arial"/>
              </a:rPr>
              <a:t> </a:t>
            </a:r>
            <a:r>
              <a:rPr sz="1900" spc="90" dirty="0">
                <a:solidFill>
                  <a:srgbClr val="317E53"/>
                </a:solidFill>
                <a:latin typeface="Arial"/>
                <a:cs typeface="Arial"/>
              </a:rPr>
              <a:t>difficult</a:t>
            </a:r>
            <a:r>
              <a:rPr sz="1667" spc="90" dirty="0">
                <a:solidFill>
                  <a:srgbClr val="317E53"/>
                </a:solidFill>
                <a:latin typeface="Arial"/>
                <a:cs typeface="Arial"/>
              </a:rPr>
              <a:t>é</a:t>
            </a:r>
            <a:r>
              <a:rPr sz="1900" spc="90" dirty="0">
                <a:solidFill>
                  <a:srgbClr val="317E53"/>
                </a:solidFill>
                <a:latin typeface="Arial"/>
                <a:cs typeface="Arial"/>
              </a:rPr>
              <a:t>s</a:t>
            </a:r>
            <a:r>
              <a:rPr sz="1900" spc="-10" dirty="0">
                <a:solidFill>
                  <a:srgbClr val="317E53"/>
                </a:solidFill>
                <a:latin typeface="Arial"/>
                <a:cs typeface="Arial"/>
              </a:rPr>
              <a:t> </a:t>
            </a:r>
            <a:r>
              <a:rPr sz="1900" spc="50" dirty="0">
                <a:solidFill>
                  <a:srgbClr val="317E53"/>
                </a:solidFill>
                <a:latin typeface="Arial"/>
                <a:cs typeface="Arial"/>
              </a:rPr>
              <a:t>dans</a:t>
            </a:r>
            <a:r>
              <a:rPr sz="1900" spc="-10" dirty="0">
                <a:solidFill>
                  <a:srgbClr val="317E53"/>
                </a:solidFill>
                <a:latin typeface="Arial"/>
                <a:cs typeface="Arial"/>
              </a:rPr>
              <a:t> </a:t>
            </a:r>
            <a:r>
              <a:rPr sz="1900" spc="47" dirty="0">
                <a:solidFill>
                  <a:srgbClr val="317E53"/>
                </a:solidFill>
                <a:latin typeface="Arial"/>
                <a:cs typeface="Arial"/>
              </a:rPr>
              <a:t>la</a:t>
            </a:r>
            <a:r>
              <a:rPr sz="1900" spc="-10" dirty="0">
                <a:solidFill>
                  <a:srgbClr val="317E53"/>
                </a:solidFill>
                <a:latin typeface="Arial"/>
                <a:cs typeface="Arial"/>
              </a:rPr>
              <a:t> </a:t>
            </a:r>
            <a:r>
              <a:rPr sz="1900" spc="76" dirty="0">
                <a:solidFill>
                  <a:srgbClr val="317E53"/>
                </a:solidFill>
                <a:latin typeface="Arial"/>
                <a:cs typeface="Arial"/>
              </a:rPr>
              <a:t>m</a:t>
            </a:r>
            <a:r>
              <a:rPr sz="1667" spc="76" dirty="0">
                <a:solidFill>
                  <a:srgbClr val="317E53"/>
                </a:solidFill>
                <a:latin typeface="Arial"/>
                <a:cs typeface="Arial"/>
              </a:rPr>
              <a:t>é</a:t>
            </a:r>
            <a:r>
              <a:rPr sz="1900" spc="76" dirty="0">
                <a:solidFill>
                  <a:srgbClr val="317E53"/>
                </a:solidFill>
                <a:latin typeface="Arial"/>
                <a:cs typeface="Arial"/>
              </a:rPr>
              <a:t>canisation</a:t>
            </a:r>
            <a:r>
              <a:rPr sz="1900" spc="-10" dirty="0">
                <a:solidFill>
                  <a:srgbClr val="317E53"/>
                </a:solidFill>
                <a:latin typeface="Arial"/>
                <a:cs typeface="Arial"/>
              </a:rPr>
              <a:t> </a:t>
            </a:r>
            <a:r>
              <a:rPr sz="1900" spc="47" dirty="0">
                <a:solidFill>
                  <a:srgbClr val="317E53"/>
                </a:solidFill>
                <a:latin typeface="Arial"/>
                <a:cs typeface="Arial"/>
              </a:rPr>
              <a:t>des</a:t>
            </a:r>
            <a:r>
              <a:rPr sz="1900" spc="-10" dirty="0">
                <a:solidFill>
                  <a:srgbClr val="317E53"/>
                </a:solidFill>
                <a:latin typeface="Arial"/>
                <a:cs typeface="Arial"/>
              </a:rPr>
              <a:t> </a:t>
            </a:r>
            <a:r>
              <a:rPr sz="1900" spc="63" dirty="0">
                <a:solidFill>
                  <a:srgbClr val="317E53"/>
                </a:solidFill>
                <a:latin typeface="Arial"/>
                <a:cs typeface="Arial"/>
              </a:rPr>
              <a:t>pratiques</a:t>
            </a:r>
            <a:endParaRPr sz="1900">
              <a:latin typeface="Arial"/>
              <a:cs typeface="Arial"/>
            </a:endParaRPr>
          </a:p>
          <a:p>
            <a:pPr>
              <a:lnSpc>
                <a:spcPct val="100000"/>
              </a:lnSpc>
            </a:pPr>
            <a:endParaRPr sz="1867">
              <a:latin typeface="Arial"/>
              <a:cs typeface="Arial"/>
            </a:endParaRPr>
          </a:p>
          <a:p>
            <a:pPr>
              <a:spcBef>
                <a:spcPts val="23"/>
              </a:spcBef>
            </a:pPr>
            <a:endParaRPr sz="1667">
              <a:latin typeface="Arial"/>
              <a:cs typeface="Arial"/>
            </a:endParaRPr>
          </a:p>
          <a:p>
            <a:pPr marL="184159" marR="6712286" algn="ctr">
              <a:lnSpc>
                <a:spcPct val="123100"/>
              </a:lnSpc>
            </a:pPr>
            <a:r>
              <a:rPr sz="2667" spc="57" dirty="0">
                <a:solidFill>
                  <a:srgbClr val="317E53"/>
                </a:solidFill>
                <a:latin typeface="Arial"/>
                <a:cs typeface="Arial"/>
              </a:rPr>
              <a:t>“</a:t>
            </a:r>
            <a:r>
              <a:rPr sz="2633" spc="57" dirty="0">
                <a:solidFill>
                  <a:srgbClr val="317E53"/>
                </a:solidFill>
                <a:latin typeface="Arial"/>
                <a:cs typeface="Arial"/>
              </a:rPr>
              <a:t>J</a:t>
            </a:r>
            <a:r>
              <a:rPr sz="2667" spc="57" dirty="0">
                <a:solidFill>
                  <a:srgbClr val="317E53"/>
                </a:solidFill>
                <a:latin typeface="Arial"/>
                <a:cs typeface="Arial"/>
              </a:rPr>
              <a:t>’</a:t>
            </a:r>
            <a:r>
              <a:rPr sz="2633" spc="57" dirty="0">
                <a:solidFill>
                  <a:srgbClr val="317E53"/>
                </a:solidFill>
                <a:latin typeface="Arial"/>
                <a:cs typeface="Arial"/>
              </a:rPr>
              <a:t>ai</a:t>
            </a:r>
            <a:r>
              <a:rPr sz="2633" spc="-3" dirty="0">
                <a:solidFill>
                  <a:srgbClr val="317E53"/>
                </a:solidFill>
                <a:latin typeface="Arial"/>
                <a:cs typeface="Arial"/>
              </a:rPr>
              <a:t> </a:t>
            </a:r>
            <a:r>
              <a:rPr sz="2633" spc="100" dirty="0">
                <a:solidFill>
                  <a:srgbClr val="317E53"/>
                </a:solidFill>
                <a:latin typeface="Arial"/>
                <a:cs typeface="Arial"/>
              </a:rPr>
              <a:t>obtenu</a:t>
            </a:r>
            <a:r>
              <a:rPr sz="2633" spc="-3" dirty="0">
                <a:solidFill>
                  <a:srgbClr val="317E53"/>
                </a:solidFill>
                <a:latin typeface="Arial"/>
                <a:cs typeface="Arial"/>
              </a:rPr>
              <a:t> </a:t>
            </a:r>
            <a:r>
              <a:rPr sz="2633" spc="50" dirty="0">
                <a:solidFill>
                  <a:srgbClr val="317E53"/>
                </a:solidFill>
                <a:latin typeface="Arial"/>
                <a:cs typeface="Arial"/>
              </a:rPr>
              <a:t>des </a:t>
            </a:r>
            <a:r>
              <a:rPr sz="2633" spc="63" dirty="0">
                <a:solidFill>
                  <a:srgbClr val="317E53"/>
                </a:solidFill>
                <a:latin typeface="Arial"/>
                <a:cs typeface="Arial"/>
              </a:rPr>
              <a:t>rendements </a:t>
            </a:r>
            <a:r>
              <a:rPr sz="2633" spc="70" dirty="0">
                <a:solidFill>
                  <a:srgbClr val="317E53"/>
                </a:solidFill>
                <a:latin typeface="Arial"/>
                <a:cs typeface="Arial"/>
              </a:rPr>
              <a:t>suppl</a:t>
            </a:r>
            <a:r>
              <a:rPr sz="2333" spc="70" dirty="0">
                <a:solidFill>
                  <a:srgbClr val="317E53"/>
                </a:solidFill>
                <a:latin typeface="Arial"/>
                <a:cs typeface="Arial"/>
              </a:rPr>
              <a:t>é</a:t>
            </a:r>
            <a:r>
              <a:rPr sz="2633" spc="70" dirty="0">
                <a:solidFill>
                  <a:srgbClr val="317E53"/>
                </a:solidFill>
                <a:latin typeface="Arial"/>
                <a:cs typeface="Arial"/>
              </a:rPr>
              <a:t>mentaires</a:t>
            </a:r>
            <a:r>
              <a:rPr sz="2633" spc="17" dirty="0">
                <a:solidFill>
                  <a:srgbClr val="317E53"/>
                </a:solidFill>
                <a:latin typeface="Arial"/>
                <a:cs typeface="Arial"/>
              </a:rPr>
              <a:t> </a:t>
            </a:r>
            <a:r>
              <a:rPr sz="2633" spc="100" dirty="0">
                <a:solidFill>
                  <a:srgbClr val="317E53"/>
                </a:solidFill>
                <a:latin typeface="Arial"/>
                <a:cs typeface="Arial"/>
              </a:rPr>
              <a:t>de </a:t>
            </a:r>
            <a:r>
              <a:rPr sz="2633" dirty="0">
                <a:solidFill>
                  <a:srgbClr val="317E53"/>
                </a:solidFill>
                <a:latin typeface="Arial"/>
                <a:cs typeface="Arial"/>
              </a:rPr>
              <a:t>100</a:t>
            </a:r>
            <a:r>
              <a:rPr sz="2633" spc="-13" dirty="0">
                <a:solidFill>
                  <a:srgbClr val="317E53"/>
                </a:solidFill>
                <a:latin typeface="Arial"/>
                <a:cs typeface="Arial"/>
              </a:rPr>
              <a:t> </a:t>
            </a:r>
            <a:r>
              <a:rPr sz="2633" spc="123" dirty="0">
                <a:solidFill>
                  <a:srgbClr val="317E53"/>
                </a:solidFill>
                <a:latin typeface="Arial"/>
                <a:cs typeface="Arial"/>
              </a:rPr>
              <a:t>kg</a:t>
            </a:r>
            <a:r>
              <a:rPr sz="2633" spc="-13" dirty="0">
                <a:solidFill>
                  <a:srgbClr val="317E53"/>
                </a:solidFill>
                <a:latin typeface="Arial"/>
                <a:cs typeface="Arial"/>
              </a:rPr>
              <a:t> </a:t>
            </a:r>
            <a:r>
              <a:rPr sz="2633" spc="57" dirty="0">
                <a:solidFill>
                  <a:srgbClr val="317E53"/>
                </a:solidFill>
                <a:latin typeface="Arial"/>
                <a:cs typeface="Arial"/>
              </a:rPr>
              <a:t>par</a:t>
            </a:r>
            <a:r>
              <a:rPr sz="2633" spc="-13" dirty="0">
                <a:solidFill>
                  <a:srgbClr val="317E53"/>
                </a:solidFill>
                <a:latin typeface="Arial"/>
                <a:cs typeface="Arial"/>
              </a:rPr>
              <a:t> </a:t>
            </a:r>
            <a:r>
              <a:rPr sz="2333" spc="93" dirty="0">
                <a:solidFill>
                  <a:srgbClr val="317E53"/>
                </a:solidFill>
                <a:latin typeface="Arial"/>
                <a:cs typeface="Arial"/>
              </a:rPr>
              <a:t>â</a:t>
            </a:r>
            <a:r>
              <a:rPr sz="2633" spc="93" dirty="0">
                <a:solidFill>
                  <a:srgbClr val="317E53"/>
                </a:solidFill>
                <a:latin typeface="Arial"/>
                <a:cs typeface="Arial"/>
              </a:rPr>
              <a:t>cre</a:t>
            </a:r>
            <a:r>
              <a:rPr sz="2633" spc="-13" dirty="0">
                <a:solidFill>
                  <a:srgbClr val="317E53"/>
                </a:solidFill>
                <a:latin typeface="Arial"/>
                <a:cs typeface="Arial"/>
              </a:rPr>
              <a:t> </a:t>
            </a:r>
            <a:r>
              <a:rPr sz="2633" spc="70" dirty="0">
                <a:solidFill>
                  <a:srgbClr val="317E53"/>
                </a:solidFill>
                <a:latin typeface="Arial"/>
                <a:cs typeface="Arial"/>
              </a:rPr>
              <a:t>en </a:t>
            </a:r>
            <a:r>
              <a:rPr sz="2633" spc="80" dirty="0">
                <a:solidFill>
                  <a:srgbClr val="317E53"/>
                </a:solidFill>
                <a:latin typeface="Arial"/>
                <a:cs typeface="Arial"/>
              </a:rPr>
              <a:t>adoptant</a:t>
            </a:r>
            <a:r>
              <a:rPr sz="2633" spc="10" dirty="0">
                <a:solidFill>
                  <a:srgbClr val="317E53"/>
                </a:solidFill>
                <a:latin typeface="Arial"/>
                <a:cs typeface="Arial"/>
              </a:rPr>
              <a:t> </a:t>
            </a:r>
            <a:r>
              <a:rPr sz="2633" dirty="0">
                <a:solidFill>
                  <a:srgbClr val="317E53"/>
                </a:solidFill>
                <a:latin typeface="Arial"/>
                <a:cs typeface="Arial"/>
              </a:rPr>
              <a:t>la</a:t>
            </a:r>
            <a:r>
              <a:rPr sz="2633" spc="13" dirty="0">
                <a:solidFill>
                  <a:srgbClr val="317E53"/>
                </a:solidFill>
                <a:latin typeface="Arial"/>
                <a:cs typeface="Arial"/>
              </a:rPr>
              <a:t> </a:t>
            </a:r>
            <a:r>
              <a:rPr sz="2633" spc="103" dirty="0">
                <a:solidFill>
                  <a:srgbClr val="317E53"/>
                </a:solidFill>
                <a:latin typeface="Arial"/>
                <a:cs typeface="Arial"/>
              </a:rPr>
              <a:t>vari</a:t>
            </a:r>
            <a:r>
              <a:rPr sz="2333" spc="103" dirty="0">
                <a:solidFill>
                  <a:srgbClr val="317E53"/>
                </a:solidFill>
                <a:latin typeface="Arial"/>
                <a:cs typeface="Arial"/>
              </a:rPr>
              <a:t>é</a:t>
            </a:r>
            <a:r>
              <a:rPr sz="2633" spc="103" dirty="0">
                <a:solidFill>
                  <a:srgbClr val="317E53"/>
                </a:solidFill>
                <a:latin typeface="Arial"/>
                <a:cs typeface="Arial"/>
              </a:rPr>
              <a:t>t</a:t>
            </a:r>
            <a:r>
              <a:rPr sz="2333" spc="103" dirty="0">
                <a:solidFill>
                  <a:srgbClr val="317E53"/>
                </a:solidFill>
                <a:latin typeface="Arial"/>
                <a:cs typeface="Arial"/>
              </a:rPr>
              <a:t>é </a:t>
            </a:r>
            <a:r>
              <a:rPr sz="2633" i="1" spc="67" dirty="0">
                <a:solidFill>
                  <a:srgbClr val="317E53"/>
                </a:solidFill>
                <a:latin typeface="Arial"/>
                <a:cs typeface="Arial"/>
              </a:rPr>
              <a:t>Perungolai</a:t>
            </a:r>
            <a:r>
              <a:rPr sz="2667" spc="67" dirty="0">
                <a:solidFill>
                  <a:srgbClr val="317E53"/>
                </a:solidFill>
                <a:latin typeface="Arial"/>
                <a:cs typeface="Arial"/>
              </a:rPr>
              <a:t>”</a:t>
            </a:r>
            <a:endParaRPr sz="2667">
              <a:latin typeface="Arial"/>
              <a:cs typeface="Arial"/>
            </a:endParaRPr>
          </a:p>
          <a:p>
            <a:pPr marR="6619571" algn="ctr">
              <a:spcBef>
                <a:spcPts val="700"/>
              </a:spcBef>
            </a:pPr>
            <a:r>
              <a:rPr sz="2667" dirty="0">
                <a:solidFill>
                  <a:srgbClr val="317E53"/>
                </a:solidFill>
                <a:latin typeface="Arial"/>
                <a:cs typeface="Arial"/>
              </a:rPr>
              <a:t>-</a:t>
            </a:r>
            <a:r>
              <a:rPr sz="2667" spc="-47" dirty="0">
                <a:solidFill>
                  <a:srgbClr val="317E53"/>
                </a:solidFill>
                <a:latin typeface="Arial"/>
                <a:cs typeface="Arial"/>
              </a:rPr>
              <a:t> </a:t>
            </a:r>
            <a:r>
              <a:rPr sz="2633" spc="73" dirty="0">
                <a:solidFill>
                  <a:srgbClr val="317E53"/>
                </a:solidFill>
                <a:latin typeface="Arial"/>
                <a:cs typeface="Arial"/>
              </a:rPr>
              <a:t>exploitant</a:t>
            </a:r>
            <a:r>
              <a:rPr sz="2633" spc="-37" dirty="0">
                <a:solidFill>
                  <a:srgbClr val="317E53"/>
                </a:solidFill>
                <a:latin typeface="Arial"/>
                <a:cs typeface="Arial"/>
              </a:rPr>
              <a:t> </a:t>
            </a:r>
            <a:r>
              <a:rPr sz="2633" spc="23" dirty="0">
                <a:solidFill>
                  <a:srgbClr val="317E53"/>
                </a:solidFill>
                <a:latin typeface="Arial"/>
                <a:cs typeface="Arial"/>
              </a:rPr>
              <a:t>n</a:t>
            </a:r>
            <a:r>
              <a:rPr sz="2333" spc="23" dirty="0">
                <a:solidFill>
                  <a:srgbClr val="317E53"/>
                </a:solidFill>
                <a:latin typeface="Arial"/>
                <a:cs typeface="Arial"/>
              </a:rPr>
              <a:t>°</a:t>
            </a:r>
            <a:r>
              <a:rPr sz="2633" spc="23" dirty="0">
                <a:solidFill>
                  <a:srgbClr val="317E53"/>
                </a:solidFill>
                <a:latin typeface="Arial"/>
                <a:cs typeface="Arial"/>
              </a:rPr>
              <a:t>2</a:t>
            </a:r>
            <a:endParaRPr sz="2633">
              <a:latin typeface="Arial"/>
              <a:cs typeface="Arial"/>
            </a:endParaRPr>
          </a:p>
          <a:p>
            <a:pPr marR="6527703" algn="ctr">
              <a:spcBef>
                <a:spcPts val="567"/>
              </a:spcBef>
            </a:pPr>
            <a:r>
              <a:rPr sz="800" dirty="0">
                <a:solidFill>
                  <a:srgbClr val="317E53"/>
                </a:solidFill>
                <a:latin typeface="Arial"/>
                <a:cs typeface="Arial"/>
              </a:rPr>
              <a:t>(DHAN</a:t>
            </a:r>
            <a:r>
              <a:rPr sz="800" spc="143" dirty="0">
                <a:solidFill>
                  <a:srgbClr val="317E53"/>
                </a:solidFill>
                <a:latin typeface="Arial"/>
                <a:cs typeface="Arial"/>
              </a:rPr>
              <a:t> </a:t>
            </a:r>
            <a:r>
              <a:rPr sz="800" dirty="0">
                <a:solidFill>
                  <a:srgbClr val="317E53"/>
                </a:solidFill>
                <a:latin typeface="Arial"/>
                <a:cs typeface="Arial"/>
              </a:rPr>
              <a:t>Foundation,</a:t>
            </a:r>
            <a:r>
              <a:rPr sz="800" spc="147" dirty="0">
                <a:solidFill>
                  <a:srgbClr val="317E53"/>
                </a:solidFill>
                <a:latin typeface="Arial"/>
                <a:cs typeface="Arial"/>
              </a:rPr>
              <a:t> </a:t>
            </a:r>
            <a:r>
              <a:rPr sz="800" spc="-13" dirty="0">
                <a:solidFill>
                  <a:srgbClr val="317E53"/>
                </a:solidFill>
                <a:latin typeface="Arial"/>
                <a:cs typeface="Arial"/>
              </a:rPr>
              <a:t>2018)</a:t>
            </a:r>
            <a:endParaRPr sz="800">
              <a:latin typeface="Arial"/>
              <a:cs typeface="Arial"/>
            </a:endParaRPr>
          </a:p>
        </p:txBody>
      </p:sp>
      <p:sp>
        <p:nvSpPr>
          <p:cNvPr id="7" name="object 7"/>
          <p:cNvSpPr/>
          <p:nvPr/>
        </p:nvSpPr>
        <p:spPr>
          <a:xfrm>
            <a:off x="725521" y="1755862"/>
            <a:ext cx="3389207" cy="3707977"/>
          </a:xfrm>
          <a:custGeom>
            <a:avLst/>
            <a:gdLst/>
            <a:ahLst/>
            <a:cxnLst/>
            <a:rect l="l" t="t" r="r" b="b"/>
            <a:pathLst>
              <a:path w="5083810" h="5561965">
                <a:moveTo>
                  <a:pt x="0" y="0"/>
                </a:moveTo>
                <a:lnTo>
                  <a:pt x="5083337" y="0"/>
                </a:lnTo>
                <a:lnTo>
                  <a:pt x="5083337" y="5561855"/>
                </a:lnTo>
                <a:lnTo>
                  <a:pt x="0" y="5561855"/>
                </a:lnTo>
                <a:lnTo>
                  <a:pt x="0" y="0"/>
                </a:lnTo>
                <a:close/>
              </a:path>
            </a:pathLst>
          </a:custGeom>
          <a:ln w="76199">
            <a:solidFill>
              <a:srgbClr val="317E53"/>
            </a:solidFill>
          </a:ln>
        </p:spPr>
        <p:txBody>
          <a:bodyPr wrap="square" lIns="0" tIns="0" rIns="0" bIns="0" rtlCol="0"/>
          <a:lstStyle/>
          <a:p>
            <a:endParaRPr sz="12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6156913" y="898020"/>
            <a:ext cx="5868247" cy="5337810"/>
            <a:chOff x="9235369" y="1347030"/>
            <a:chExt cx="8802370" cy="8006715"/>
          </a:xfrm>
        </p:grpSpPr>
        <p:pic>
          <p:nvPicPr>
            <p:cNvPr id="4" name="object 4"/>
            <p:cNvPicPr/>
            <p:nvPr/>
          </p:nvPicPr>
          <p:blipFill>
            <a:blip r:embed="rId2" cstate="print"/>
            <a:stretch>
              <a:fillRect/>
            </a:stretch>
          </p:blipFill>
          <p:spPr>
            <a:xfrm>
              <a:off x="9342049" y="1453710"/>
              <a:ext cx="8588702" cy="7793159"/>
            </a:xfrm>
            <a:prstGeom prst="rect">
              <a:avLst/>
            </a:prstGeom>
          </p:spPr>
        </p:pic>
        <p:sp>
          <p:nvSpPr>
            <p:cNvPr id="5" name="object 5"/>
            <p:cNvSpPr/>
            <p:nvPr/>
          </p:nvSpPr>
          <p:spPr>
            <a:xfrm>
              <a:off x="9330619" y="1442280"/>
              <a:ext cx="8611870" cy="7816215"/>
            </a:xfrm>
            <a:custGeom>
              <a:avLst/>
              <a:gdLst/>
              <a:ahLst/>
              <a:cxnLst/>
              <a:rect l="l" t="t" r="r" b="b"/>
              <a:pathLst>
                <a:path w="8611869" h="7816215">
                  <a:moveTo>
                    <a:pt x="0" y="0"/>
                  </a:moveTo>
                  <a:lnTo>
                    <a:pt x="0" y="7816006"/>
                  </a:lnTo>
                  <a:lnTo>
                    <a:pt x="8611492" y="7816006"/>
                  </a:lnTo>
                  <a:lnTo>
                    <a:pt x="8611492" y="0"/>
                  </a:lnTo>
                  <a:lnTo>
                    <a:pt x="0" y="0"/>
                  </a:lnTo>
                </a:path>
              </a:pathLst>
            </a:custGeom>
            <a:ln w="190499">
              <a:solidFill>
                <a:srgbClr val="245B3C"/>
              </a:solidFill>
            </a:ln>
          </p:spPr>
          <p:txBody>
            <a:bodyPr wrap="square" lIns="0" tIns="0" rIns="0" bIns="0" rtlCol="0"/>
            <a:lstStyle/>
            <a:p>
              <a:endParaRPr sz="1200"/>
            </a:p>
          </p:txBody>
        </p:sp>
      </p:grpSp>
      <p:sp>
        <p:nvSpPr>
          <p:cNvPr id="6" name="object 6"/>
          <p:cNvSpPr/>
          <p:nvPr/>
        </p:nvSpPr>
        <p:spPr>
          <a:xfrm>
            <a:off x="1581922" y="961520"/>
            <a:ext cx="3389207" cy="3028527"/>
          </a:xfrm>
          <a:custGeom>
            <a:avLst/>
            <a:gdLst/>
            <a:ahLst/>
            <a:cxnLst/>
            <a:rect l="l" t="t" r="r" b="b"/>
            <a:pathLst>
              <a:path w="5083809" h="4542790">
                <a:moveTo>
                  <a:pt x="0" y="0"/>
                </a:moveTo>
                <a:lnTo>
                  <a:pt x="5083312" y="0"/>
                </a:lnTo>
                <a:lnTo>
                  <a:pt x="5083312" y="4542382"/>
                </a:lnTo>
                <a:lnTo>
                  <a:pt x="0" y="4542382"/>
                </a:lnTo>
                <a:lnTo>
                  <a:pt x="0" y="0"/>
                </a:lnTo>
                <a:close/>
              </a:path>
            </a:pathLst>
          </a:custGeom>
          <a:ln w="76199">
            <a:solidFill>
              <a:srgbClr val="FD873F"/>
            </a:solidFill>
          </a:ln>
        </p:spPr>
        <p:txBody>
          <a:bodyPr wrap="square" lIns="0" tIns="0" rIns="0" bIns="0" rtlCol="0"/>
          <a:lstStyle/>
          <a:p>
            <a:endParaRPr sz="1200"/>
          </a:p>
        </p:txBody>
      </p:sp>
      <p:sp>
        <p:nvSpPr>
          <p:cNvPr id="7" name="object 7"/>
          <p:cNvSpPr txBox="1">
            <a:spLocks noGrp="1"/>
          </p:cNvSpPr>
          <p:nvPr>
            <p:ph type="title"/>
          </p:nvPr>
        </p:nvSpPr>
        <p:spPr>
          <a:xfrm>
            <a:off x="558800" y="248507"/>
            <a:ext cx="7010400" cy="873530"/>
          </a:xfrm>
          <a:prstGeom prst="rect">
            <a:avLst/>
          </a:prstGeom>
        </p:spPr>
        <p:txBody>
          <a:bodyPr vert="horz" wrap="square" lIns="0" tIns="57362" rIns="0" bIns="0" rtlCol="0" anchor="ctr">
            <a:spAutoFit/>
          </a:bodyPr>
          <a:lstStyle/>
          <a:p>
            <a:pPr marL="2407194">
              <a:lnSpc>
                <a:spcPct val="100000"/>
              </a:lnSpc>
              <a:spcBef>
                <a:spcPts val="63"/>
              </a:spcBef>
            </a:pPr>
            <a:r>
              <a:rPr sz="2633" dirty="0"/>
              <a:t>Les</a:t>
            </a:r>
            <a:r>
              <a:rPr sz="2633" spc="3" dirty="0"/>
              <a:t> </a:t>
            </a:r>
            <a:r>
              <a:rPr sz="2633" spc="120" dirty="0"/>
              <a:t>millets</a:t>
            </a:r>
            <a:r>
              <a:rPr sz="2633" spc="3" dirty="0"/>
              <a:t> </a:t>
            </a:r>
            <a:r>
              <a:rPr sz="2633" spc="93" dirty="0"/>
              <a:t>dans</a:t>
            </a:r>
            <a:r>
              <a:rPr sz="2633" spc="3" dirty="0"/>
              <a:t> </a:t>
            </a:r>
            <a:r>
              <a:rPr sz="2633" spc="127" dirty="0"/>
              <a:t>l</a:t>
            </a:r>
            <a:r>
              <a:rPr sz="2667" spc="127" dirty="0"/>
              <a:t>’</a:t>
            </a:r>
            <a:r>
              <a:rPr sz="2633" spc="127" dirty="0"/>
              <a:t>alimentation</a:t>
            </a:r>
            <a:r>
              <a:rPr sz="2633" spc="7" dirty="0"/>
              <a:t> </a:t>
            </a:r>
            <a:r>
              <a:rPr sz="2633" spc="87" dirty="0"/>
              <a:t>des</a:t>
            </a:r>
            <a:r>
              <a:rPr sz="2633" spc="3" dirty="0"/>
              <a:t> </a:t>
            </a:r>
            <a:r>
              <a:rPr sz="2633" i="1" spc="127" dirty="0">
                <a:latin typeface="Arial"/>
                <a:cs typeface="Arial"/>
              </a:rPr>
              <a:t>Malayalis</a:t>
            </a:r>
            <a:endParaRPr sz="2633">
              <a:latin typeface="Arial"/>
              <a:cs typeface="Arial"/>
            </a:endParaRPr>
          </a:p>
        </p:txBody>
      </p:sp>
      <p:sp>
        <p:nvSpPr>
          <p:cNvPr id="8" name="object 8"/>
          <p:cNvSpPr txBox="1"/>
          <p:nvPr/>
        </p:nvSpPr>
        <p:spPr>
          <a:xfrm>
            <a:off x="7532370" y="6257501"/>
            <a:ext cx="3742690" cy="386430"/>
          </a:xfrm>
          <a:prstGeom prst="rect">
            <a:avLst/>
          </a:prstGeom>
        </p:spPr>
        <p:txBody>
          <a:bodyPr vert="horz" wrap="square" lIns="0" tIns="39793" rIns="0" bIns="0" rtlCol="0">
            <a:spAutoFit/>
          </a:bodyPr>
          <a:lstStyle/>
          <a:p>
            <a:pPr algn="ctr">
              <a:spcBef>
                <a:spcPts val="313"/>
              </a:spcBef>
            </a:pPr>
            <a:r>
              <a:rPr sz="1000" dirty="0">
                <a:solidFill>
                  <a:srgbClr val="317E53"/>
                </a:solidFill>
                <a:latin typeface="Arial"/>
                <a:cs typeface="Arial"/>
              </a:rPr>
              <a:t>Recettes</a:t>
            </a:r>
            <a:r>
              <a:rPr sz="1000" spc="40" dirty="0">
                <a:solidFill>
                  <a:srgbClr val="317E53"/>
                </a:solidFill>
                <a:latin typeface="Arial"/>
                <a:cs typeface="Arial"/>
              </a:rPr>
              <a:t> </a:t>
            </a:r>
            <a:r>
              <a:rPr sz="1000" spc="47" dirty="0">
                <a:solidFill>
                  <a:srgbClr val="317E53"/>
                </a:solidFill>
                <a:latin typeface="Arial"/>
                <a:cs typeface="Arial"/>
              </a:rPr>
              <a:t>de</a:t>
            </a:r>
            <a:r>
              <a:rPr sz="1000" spc="40" dirty="0">
                <a:solidFill>
                  <a:srgbClr val="317E53"/>
                </a:solidFill>
                <a:latin typeface="Arial"/>
                <a:cs typeface="Arial"/>
              </a:rPr>
              <a:t> </a:t>
            </a:r>
            <a:r>
              <a:rPr sz="1000" spc="47" dirty="0">
                <a:solidFill>
                  <a:srgbClr val="317E53"/>
                </a:solidFill>
                <a:latin typeface="Arial"/>
                <a:cs typeface="Arial"/>
              </a:rPr>
              <a:t>millets</a:t>
            </a:r>
            <a:r>
              <a:rPr sz="1000" spc="40" dirty="0">
                <a:solidFill>
                  <a:srgbClr val="317E53"/>
                </a:solidFill>
                <a:latin typeface="Arial"/>
                <a:cs typeface="Arial"/>
              </a:rPr>
              <a:t> r</a:t>
            </a:r>
            <a:r>
              <a:rPr sz="900" spc="40" dirty="0">
                <a:solidFill>
                  <a:srgbClr val="317E53"/>
                </a:solidFill>
                <a:latin typeface="Arial"/>
                <a:cs typeface="Arial"/>
              </a:rPr>
              <a:t>é</a:t>
            </a:r>
            <a:r>
              <a:rPr sz="1000" spc="40" dirty="0">
                <a:solidFill>
                  <a:srgbClr val="317E53"/>
                </a:solidFill>
                <a:latin typeface="Arial"/>
                <a:cs typeface="Arial"/>
              </a:rPr>
              <a:t>alis</a:t>
            </a:r>
            <a:r>
              <a:rPr sz="900" spc="40" dirty="0">
                <a:solidFill>
                  <a:srgbClr val="317E53"/>
                </a:solidFill>
                <a:latin typeface="Arial"/>
                <a:cs typeface="Arial"/>
              </a:rPr>
              <a:t>é</a:t>
            </a:r>
            <a:r>
              <a:rPr sz="1000" spc="40" dirty="0">
                <a:solidFill>
                  <a:srgbClr val="317E53"/>
                </a:solidFill>
                <a:latin typeface="Arial"/>
                <a:cs typeface="Arial"/>
              </a:rPr>
              <a:t>es </a:t>
            </a:r>
            <a:r>
              <a:rPr sz="1000" spc="43" dirty="0">
                <a:solidFill>
                  <a:srgbClr val="317E53"/>
                </a:solidFill>
                <a:latin typeface="Arial"/>
                <a:cs typeface="Arial"/>
              </a:rPr>
              <a:t>par</a:t>
            </a:r>
            <a:r>
              <a:rPr sz="1000" spc="40" dirty="0">
                <a:solidFill>
                  <a:srgbClr val="317E53"/>
                </a:solidFill>
                <a:latin typeface="Arial"/>
                <a:cs typeface="Arial"/>
              </a:rPr>
              <a:t> </a:t>
            </a:r>
            <a:r>
              <a:rPr sz="1000" dirty="0">
                <a:solidFill>
                  <a:srgbClr val="317E53"/>
                </a:solidFill>
                <a:latin typeface="Arial"/>
                <a:cs typeface="Arial"/>
              </a:rPr>
              <a:t>des</a:t>
            </a:r>
            <a:r>
              <a:rPr sz="1000" spc="40" dirty="0">
                <a:solidFill>
                  <a:srgbClr val="317E53"/>
                </a:solidFill>
                <a:latin typeface="Arial"/>
                <a:cs typeface="Arial"/>
              </a:rPr>
              <a:t> </a:t>
            </a:r>
            <a:r>
              <a:rPr sz="1000" spc="43" dirty="0">
                <a:solidFill>
                  <a:srgbClr val="317E53"/>
                </a:solidFill>
                <a:latin typeface="Arial"/>
                <a:cs typeface="Arial"/>
              </a:rPr>
              <a:t>femmes</a:t>
            </a:r>
            <a:r>
              <a:rPr sz="1000" spc="40" dirty="0">
                <a:solidFill>
                  <a:srgbClr val="317E53"/>
                </a:solidFill>
                <a:latin typeface="Arial"/>
                <a:cs typeface="Arial"/>
              </a:rPr>
              <a:t> </a:t>
            </a:r>
            <a:r>
              <a:rPr sz="1000" spc="37" dirty="0">
                <a:solidFill>
                  <a:srgbClr val="317E53"/>
                </a:solidFill>
                <a:latin typeface="Arial"/>
                <a:cs typeface="Arial"/>
              </a:rPr>
              <a:t>(Jawadhu</a:t>
            </a:r>
            <a:r>
              <a:rPr sz="1000" spc="40" dirty="0">
                <a:solidFill>
                  <a:srgbClr val="317E53"/>
                </a:solidFill>
                <a:latin typeface="Arial"/>
                <a:cs typeface="Arial"/>
              </a:rPr>
              <a:t> </a:t>
            </a:r>
            <a:r>
              <a:rPr sz="1000" spc="-7" dirty="0">
                <a:solidFill>
                  <a:srgbClr val="317E53"/>
                </a:solidFill>
                <a:latin typeface="Arial"/>
                <a:cs typeface="Arial"/>
              </a:rPr>
              <a:t>Hills)</a:t>
            </a:r>
            <a:endParaRPr sz="1000">
              <a:latin typeface="Arial"/>
              <a:cs typeface="Arial"/>
            </a:endParaRPr>
          </a:p>
          <a:p>
            <a:pPr marL="69429" algn="ctr">
              <a:spcBef>
                <a:spcPts val="250"/>
              </a:spcBef>
            </a:pPr>
            <a:r>
              <a:rPr sz="900" spc="163" dirty="0">
                <a:solidFill>
                  <a:srgbClr val="317E53"/>
                </a:solidFill>
                <a:latin typeface="Arial"/>
                <a:cs typeface="Arial"/>
              </a:rPr>
              <a:t>©</a:t>
            </a:r>
            <a:r>
              <a:rPr sz="900" spc="76" dirty="0">
                <a:solidFill>
                  <a:srgbClr val="317E53"/>
                </a:solidFill>
                <a:latin typeface="Arial"/>
                <a:cs typeface="Arial"/>
              </a:rPr>
              <a:t> </a:t>
            </a:r>
            <a:r>
              <a:rPr sz="1000" spc="47" dirty="0">
                <a:solidFill>
                  <a:srgbClr val="317E53"/>
                </a:solidFill>
                <a:latin typeface="Arial"/>
                <a:cs typeface="Arial"/>
              </a:rPr>
              <a:t>Ma</a:t>
            </a:r>
            <a:r>
              <a:rPr sz="900" spc="47" dirty="0">
                <a:solidFill>
                  <a:srgbClr val="317E53"/>
                </a:solidFill>
                <a:latin typeface="Arial"/>
                <a:cs typeface="Arial"/>
              </a:rPr>
              <a:t>ë</a:t>
            </a:r>
            <a:r>
              <a:rPr sz="1000" spc="47" dirty="0">
                <a:solidFill>
                  <a:srgbClr val="317E53"/>
                </a:solidFill>
                <a:latin typeface="Arial"/>
                <a:cs typeface="Arial"/>
              </a:rPr>
              <a:t>va</a:t>
            </a:r>
            <a:r>
              <a:rPr sz="1000" spc="50" dirty="0">
                <a:solidFill>
                  <a:srgbClr val="317E53"/>
                </a:solidFill>
                <a:latin typeface="Arial"/>
                <a:cs typeface="Arial"/>
              </a:rPr>
              <a:t> </a:t>
            </a:r>
            <a:r>
              <a:rPr sz="1000" dirty="0">
                <a:solidFill>
                  <a:srgbClr val="317E53"/>
                </a:solidFill>
                <a:latin typeface="Arial"/>
                <a:cs typeface="Arial"/>
              </a:rPr>
              <a:t>Rzegoczan,</a:t>
            </a:r>
            <a:r>
              <a:rPr sz="1000" spc="50" dirty="0">
                <a:solidFill>
                  <a:srgbClr val="317E53"/>
                </a:solidFill>
                <a:latin typeface="Arial"/>
                <a:cs typeface="Arial"/>
              </a:rPr>
              <a:t> </a:t>
            </a:r>
            <a:r>
              <a:rPr sz="1000" spc="33" dirty="0">
                <a:solidFill>
                  <a:srgbClr val="317E53"/>
                </a:solidFill>
                <a:latin typeface="Arial"/>
                <a:cs typeface="Arial"/>
              </a:rPr>
              <a:t>mars</a:t>
            </a:r>
            <a:r>
              <a:rPr sz="1000" spc="50" dirty="0">
                <a:solidFill>
                  <a:srgbClr val="317E53"/>
                </a:solidFill>
                <a:latin typeface="Arial"/>
                <a:cs typeface="Arial"/>
              </a:rPr>
              <a:t> </a:t>
            </a:r>
            <a:r>
              <a:rPr sz="1000" spc="70" dirty="0">
                <a:solidFill>
                  <a:srgbClr val="317E53"/>
                </a:solidFill>
                <a:latin typeface="Arial"/>
                <a:cs typeface="Arial"/>
              </a:rPr>
              <a:t>202</a:t>
            </a:r>
            <a:endParaRPr sz="1000">
              <a:latin typeface="Arial"/>
              <a:cs typeface="Arial"/>
            </a:endParaRPr>
          </a:p>
        </p:txBody>
      </p:sp>
      <p:sp>
        <p:nvSpPr>
          <p:cNvPr id="9" name="object 9"/>
          <p:cNvSpPr/>
          <p:nvPr/>
        </p:nvSpPr>
        <p:spPr>
          <a:xfrm>
            <a:off x="205374" y="4550308"/>
            <a:ext cx="405977" cy="405977"/>
          </a:xfrm>
          <a:custGeom>
            <a:avLst/>
            <a:gdLst/>
            <a:ahLst/>
            <a:cxnLst/>
            <a:rect l="l" t="t" r="r" b="b"/>
            <a:pathLst>
              <a:path w="608965" h="608965">
                <a:moveTo>
                  <a:pt x="304205" y="608410"/>
                </a:moveTo>
                <a:lnTo>
                  <a:pt x="0" y="608410"/>
                </a:lnTo>
                <a:lnTo>
                  <a:pt x="304205" y="304205"/>
                </a:lnTo>
                <a:lnTo>
                  <a:pt x="0" y="0"/>
                </a:lnTo>
                <a:lnTo>
                  <a:pt x="304205" y="0"/>
                </a:lnTo>
                <a:lnTo>
                  <a:pt x="608410" y="304205"/>
                </a:lnTo>
                <a:lnTo>
                  <a:pt x="304205" y="608410"/>
                </a:lnTo>
                <a:close/>
              </a:path>
            </a:pathLst>
          </a:custGeom>
          <a:solidFill>
            <a:srgbClr val="FD873F"/>
          </a:solidFill>
        </p:spPr>
        <p:txBody>
          <a:bodyPr wrap="square" lIns="0" tIns="0" rIns="0" bIns="0" rtlCol="0"/>
          <a:lstStyle/>
          <a:p>
            <a:endParaRPr sz="1200"/>
          </a:p>
        </p:txBody>
      </p:sp>
      <p:sp>
        <p:nvSpPr>
          <p:cNvPr id="10" name="object 10"/>
          <p:cNvSpPr/>
          <p:nvPr/>
        </p:nvSpPr>
        <p:spPr>
          <a:xfrm>
            <a:off x="246984" y="5693298"/>
            <a:ext cx="405977" cy="405977"/>
          </a:xfrm>
          <a:custGeom>
            <a:avLst/>
            <a:gdLst/>
            <a:ahLst/>
            <a:cxnLst/>
            <a:rect l="l" t="t" r="r" b="b"/>
            <a:pathLst>
              <a:path w="608965" h="608965">
                <a:moveTo>
                  <a:pt x="304205" y="608410"/>
                </a:moveTo>
                <a:lnTo>
                  <a:pt x="0" y="608410"/>
                </a:lnTo>
                <a:lnTo>
                  <a:pt x="304205" y="304205"/>
                </a:lnTo>
                <a:lnTo>
                  <a:pt x="0" y="0"/>
                </a:lnTo>
                <a:lnTo>
                  <a:pt x="304205" y="0"/>
                </a:lnTo>
                <a:lnTo>
                  <a:pt x="608410" y="304205"/>
                </a:lnTo>
                <a:lnTo>
                  <a:pt x="304205" y="608410"/>
                </a:lnTo>
                <a:close/>
              </a:path>
            </a:pathLst>
          </a:custGeom>
          <a:solidFill>
            <a:srgbClr val="FD873F"/>
          </a:solidFill>
        </p:spPr>
        <p:txBody>
          <a:bodyPr wrap="square" lIns="0" tIns="0" rIns="0" bIns="0" rtlCol="0"/>
          <a:lstStyle/>
          <a:p>
            <a:endParaRPr sz="1200"/>
          </a:p>
        </p:txBody>
      </p:sp>
      <p:sp>
        <p:nvSpPr>
          <p:cNvPr id="11" name="object 11"/>
          <p:cNvSpPr txBox="1"/>
          <p:nvPr/>
        </p:nvSpPr>
        <p:spPr>
          <a:xfrm>
            <a:off x="741217" y="1004278"/>
            <a:ext cx="4953847" cy="5299935"/>
          </a:xfrm>
          <a:prstGeom prst="rect">
            <a:avLst/>
          </a:prstGeom>
        </p:spPr>
        <p:txBody>
          <a:bodyPr vert="horz" wrap="square" lIns="0" tIns="113877" rIns="0" bIns="0" rtlCol="0">
            <a:spAutoFit/>
          </a:bodyPr>
          <a:lstStyle/>
          <a:p>
            <a:pPr marL="116422" algn="ctr">
              <a:spcBef>
                <a:spcPts val="897"/>
              </a:spcBef>
            </a:pPr>
            <a:r>
              <a:rPr sz="2833" spc="-7" dirty="0">
                <a:solidFill>
                  <a:srgbClr val="317E53"/>
                </a:solidFill>
                <a:latin typeface="Arial"/>
                <a:cs typeface="Arial"/>
              </a:rPr>
              <a:t>MILLETS</a:t>
            </a:r>
            <a:endParaRPr sz="2833">
              <a:latin typeface="Arial"/>
              <a:cs typeface="Arial"/>
            </a:endParaRPr>
          </a:p>
          <a:p>
            <a:pPr marL="1284034" marR="1234502" indent="71546" algn="ctr">
              <a:lnSpc>
                <a:spcPct val="123200"/>
              </a:lnSpc>
              <a:spcBef>
                <a:spcPts val="37"/>
              </a:spcBef>
            </a:pPr>
            <a:r>
              <a:rPr sz="2267" spc="40" dirty="0">
                <a:solidFill>
                  <a:srgbClr val="317E53"/>
                </a:solidFill>
                <a:latin typeface="Arial"/>
                <a:cs typeface="Arial"/>
              </a:rPr>
              <a:t>plus</a:t>
            </a:r>
            <a:r>
              <a:rPr sz="2267" spc="-10" dirty="0">
                <a:solidFill>
                  <a:srgbClr val="317E53"/>
                </a:solidFill>
                <a:latin typeface="Arial"/>
                <a:cs typeface="Arial"/>
              </a:rPr>
              <a:t> </a:t>
            </a:r>
            <a:r>
              <a:rPr sz="2267" spc="37" dirty="0">
                <a:solidFill>
                  <a:srgbClr val="317E53"/>
                </a:solidFill>
                <a:latin typeface="Arial"/>
                <a:cs typeface="Arial"/>
              </a:rPr>
              <a:t>riches</a:t>
            </a:r>
            <a:r>
              <a:rPr sz="2267" spc="-10" dirty="0">
                <a:solidFill>
                  <a:srgbClr val="317E53"/>
                </a:solidFill>
                <a:latin typeface="Arial"/>
                <a:cs typeface="Arial"/>
              </a:rPr>
              <a:t> </a:t>
            </a:r>
            <a:r>
              <a:rPr sz="2267" spc="67" dirty="0">
                <a:solidFill>
                  <a:srgbClr val="317E53"/>
                </a:solidFill>
                <a:latin typeface="Arial"/>
                <a:cs typeface="Arial"/>
              </a:rPr>
              <a:t>en</a:t>
            </a:r>
            <a:r>
              <a:rPr sz="2267" spc="-10" dirty="0">
                <a:solidFill>
                  <a:srgbClr val="317E53"/>
                </a:solidFill>
                <a:latin typeface="Arial"/>
                <a:cs typeface="Arial"/>
              </a:rPr>
              <a:t> </a:t>
            </a:r>
            <a:r>
              <a:rPr sz="2267" spc="-13" dirty="0">
                <a:solidFill>
                  <a:srgbClr val="317E53"/>
                </a:solidFill>
                <a:latin typeface="Arial"/>
                <a:cs typeface="Arial"/>
              </a:rPr>
              <a:t>fer</a:t>
            </a:r>
            <a:r>
              <a:rPr sz="2100" spc="-13" dirty="0">
                <a:solidFill>
                  <a:srgbClr val="317E53"/>
                </a:solidFill>
                <a:latin typeface="Arial"/>
                <a:cs typeface="Arial"/>
              </a:rPr>
              <a:t>, </a:t>
            </a:r>
            <a:r>
              <a:rPr sz="2267" dirty="0">
                <a:solidFill>
                  <a:srgbClr val="317E53"/>
                </a:solidFill>
                <a:latin typeface="Arial"/>
                <a:cs typeface="Arial"/>
              </a:rPr>
              <a:t>calcium</a:t>
            </a:r>
            <a:r>
              <a:rPr sz="2100" dirty="0">
                <a:solidFill>
                  <a:srgbClr val="317E53"/>
                </a:solidFill>
                <a:latin typeface="Arial"/>
                <a:cs typeface="Arial"/>
              </a:rPr>
              <a:t>,</a:t>
            </a:r>
            <a:r>
              <a:rPr sz="2100" spc="223" dirty="0">
                <a:solidFill>
                  <a:srgbClr val="317E53"/>
                </a:solidFill>
                <a:latin typeface="Arial"/>
                <a:cs typeface="Arial"/>
              </a:rPr>
              <a:t> </a:t>
            </a:r>
            <a:r>
              <a:rPr sz="2267" spc="67" dirty="0">
                <a:solidFill>
                  <a:srgbClr val="317E53"/>
                </a:solidFill>
                <a:latin typeface="Arial"/>
                <a:cs typeface="Arial"/>
              </a:rPr>
              <a:t>prot</a:t>
            </a:r>
            <a:r>
              <a:rPr sz="2000" spc="67" dirty="0">
                <a:solidFill>
                  <a:srgbClr val="317E53"/>
                </a:solidFill>
                <a:latin typeface="Arial"/>
                <a:cs typeface="Arial"/>
              </a:rPr>
              <a:t>é</a:t>
            </a:r>
            <a:r>
              <a:rPr sz="2267" spc="67" dirty="0">
                <a:solidFill>
                  <a:srgbClr val="317E53"/>
                </a:solidFill>
                <a:latin typeface="Arial"/>
                <a:cs typeface="Arial"/>
              </a:rPr>
              <a:t>ines </a:t>
            </a:r>
            <a:r>
              <a:rPr sz="2267" spc="80" dirty="0">
                <a:solidFill>
                  <a:srgbClr val="317E53"/>
                </a:solidFill>
                <a:latin typeface="Arial"/>
                <a:cs typeface="Arial"/>
              </a:rPr>
              <a:t>que</a:t>
            </a:r>
            <a:r>
              <a:rPr sz="2267" spc="-13" dirty="0">
                <a:solidFill>
                  <a:srgbClr val="317E53"/>
                </a:solidFill>
                <a:latin typeface="Arial"/>
                <a:cs typeface="Arial"/>
              </a:rPr>
              <a:t> </a:t>
            </a:r>
            <a:r>
              <a:rPr sz="2267" spc="60" dirty="0">
                <a:solidFill>
                  <a:srgbClr val="317E53"/>
                </a:solidFill>
                <a:latin typeface="Arial"/>
                <a:cs typeface="Arial"/>
              </a:rPr>
              <a:t>le</a:t>
            </a:r>
            <a:r>
              <a:rPr sz="2267" spc="-10" dirty="0">
                <a:solidFill>
                  <a:srgbClr val="317E53"/>
                </a:solidFill>
                <a:latin typeface="Arial"/>
                <a:cs typeface="Arial"/>
              </a:rPr>
              <a:t> </a:t>
            </a:r>
            <a:r>
              <a:rPr sz="2267" spc="-17" dirty="0">
                <a:solidFill>
                  <a:srgbClr val="317E53"/>
                </a:solidFill>
                <a:latin typeface="Arial"/>
                <a:cs typeface="Arial"/>
              </a:rPr>
              <a:t>riz</a:t>
            </a:r>
            <a:endParaRPr sz="2267">
              <a:latin typeface="Arial"/>
              <a:cs typeface="Arial"/>
            </a:endParaRPr>
          </a:p>
          <a:p>
            <a:pPr marL="1004197" marR="882694" algn="ctr">
              <a:lnSpc>
                <a:spcPct val="123200"/>
              </a:lnSpc>
              <a:spcBef>
                <a:spcPts val="810"/>
              </a:spcBef>
            </a:pPr>
            <a:r>
              <a:rPr sz="2267" spc="40" dirty="0">
                <a:solidFill>
                  <a:srgbClr val="317E53"/>
                </a:solidFill>
                <a:latin typeface="Arial"/>
                <a:cs typeface="Arial"/>
              </a:rPr>
              <a:t>Indice</a:t>
            </a:r>
            <a:r>
              <a:rPr sz="2267" spc="7" dirty="0">
                <a:solidFill>
                  <a:srgbClr val="317E53"/>
                </a:solidFill>
                <a:latin typeface="Arial"/>
                <a:cs typeface="Arial"/>
              </a:rPr>
              <a:t> </a:t>
            </a:r>
            <a:r>
              <a:rPr sz="2267" spc="73" dirty="0">
                <a:solidFill>
                  <a:srgbClr val="317E53"/>
                </a:solidFill>
                <a:latin typeface="Arial"/>
                <a:cs typeface="Arial"/>
              </a:rPr>
              <a:t>glyc</a:t>
            </a:r>
            <a:r>
              <a:rPr sz="2000" spc="73" dirty="0">
                <a:solidFill>
                  <a:srgbClr val="317E53"/>
                </a:solidFill>
                <a:latin typeface="Arial"/>
                <a:cs typeface="Arial"/>
              </a:rPr>
              <a:t>é</a:t>
            </a:r>
            <a:r>
              <a:rPr sz="2267" spc="73" dirty="0">
                <a:solidFill>
                  <a:srgbClr val="317E53"/>
                </a:solidFill>
                <a:latin typeface="Arial"/>
                <a:cs typeface="Arial"/>
              </a:rPr>
              <a:t>mique</a:t>
            </a:r>
            <a:r>
              <a:rPr sz="2267" spc="7" dirty="0">
                <a:solidFill>
                  <a:srgbClr val="317E53"/>
                </a:solidFill>
                <a:latin typeface="Arial"/>
                <a:cs typeface="Arial"/>
              </a:rPr>
              <a:t> </a:t>
            </a:r>
            <a:r>
              <a:rPr sz="2267" spc="27" dirty="0">
                <a:solidFill>
                  <a:srgbClr val="317E53"/>
                </a:solidFill>
                <a:latin typeface="Arial"/>
                <a:cs typeface="Arial"/>
              </a:rPr>
              <a:t>plus </a:t>
            </a:r>
            <a:r>
              <a:rPr sz="2267" spc="40" dirty="0">
                <a:solidFill>
                  <a:srgbClr val="317E53"/>
                </a:solidFill>
                <a:latin typeface="Arial"/>
                <a:cs typeface="Arial"/>
              </a:rPr>
              <a:t>faible</a:t>
            </a:r>
            <a:endParaRPr sz="2267">
              <a:latin typeface="Arial"/>
              <a:cs typeface="Arial"/>
            </a:endParaRPr>
          </a:p>
          <a:p>
            <a:pPr>
              <a:spcBef>
                <a:spcPts val="7"/>
              </a:spcBef>
            </a:pPr>
            <a:endParaRPr sz="3233">
              <a:latin typeface="Arial"/>
              <a:cs typeface="Arial"/>
            </a:endParaRPr>
          </a:p>
          <a:p>
            <a:pPr marL="8467" marR="3387">
              <a:lnSpc>
                <a:spcPct val="123200"/>
              </a:lnSpc>
            </a:pPr>
            <a:r>
              <a:rPr sz="2267" spc="40" dirty="0">
                <a:solidFill>
                  <a:srgbClr val="317E53"/>
                </a:solidFill>
                <a:latin typeface="Arial"/>
                <a:cs typeface="Arial"/>
              </a:rPr>
              <a:t>Consommation</a:t>
            </a:r>
            <a:r>
              <a:rPr sz="2267" spc="7" dirty="0">
                <a:solidFill>
                  <a:srgbClr val="317E53"/>
                </a:solidFill>
                <a:latin typeface="Arial"/>
                <a:cs typeface="Arial"/>
              </a:rPr>
              <a:t> </a:t>
            </a:r>
            <a:r>
              <a:rPr sz="2267" spc="37" dirty="0">
                <a:solidFill>
                  <a:srgbClr val="317E53"/>
                </a:solidFill>
                <a:latin typeface="Arial"/>
                <a:cs typeface="Arial"/>
              </a:rPr>
              <a:t>variable</a:t>
            </a:r>
            <a:r>
              <a:rPr sz="2267" spc="7" dirty="0">
                <a:solidFill>
                  <a:srgbClr val="317E53"/>
                </a:solidFill>
                <a:latin typeface="Arial"/>
                <a:cs typeface="Arial"/>
              </a:rPr>
              <a:t> </a:t>
            </a:r>
            <a:r>
              <a:rPr sz="2267" spc="73" dirty="0">
                <a:solidFill>
                  <a:srgbClr val="317E53"/>
                </a:solidFill>
                <a:latin typeface="Arial"/>
                <a:cs typeface="Arial"/>
              </a:rPr>
              <a:t>d</a:t>
            </a:r>
            <a:r>
              <a:rPr sz="2100" spc="73" dirty="0">
                <a:solidFill>
                  <a:srgbClr val="317E53"/>
                </a:solidFill>
                <a:latin typeface="Arial"/>
                <a:cs typeface="Arial"/>
              </a:rPr>
              <a:t>’</a:t>
            </a:r>
            <a:r>
              <a:rPr sz="2267" spc="73" dirty="0">
                <a:solidFill>
                  <a:srgbClr val="317E53"/>
                </a:solidFill>
                <a:latin typeface="Arial"/>
                <a:cs typeface="Arial"/>
              </a:rPr>
              <a:t>une</a:t>
            </a:r>
            <a:r>
              <a:rPr sz="2267" spc="7" dirty="0">
                <a:solidFill>
                  <a:srgbClr val="317E53"/>
                </a:solidFill>
                <a:latin typeface="Arial"/>
                <a:cs typeface="Arial"/>
              </a:rPr>
              <a:t> </a:t>
            </a:r>
            <a:r>
              <a:rPr sz="2267" spc="27" dirty="0">
                <a:solidFill>
                  <a:srgbClr val="317E53"/>
                </a:solidFill>
                <a:latin typeface="Arial"/>
                <a:cs typeface="Arial"/>
              </a:rPr>
              <a:t>famille </a:t>
            </a:r>
            <a:r>
              <a:rPr sz="2000" spc="143" dirty="0">
                <a:solidFill>
                  <a:srgbClr val="317E53"/>
                </a:solidFill>
                <a:latin typeface="Arial"/>
                <a:cs typeface="Arial"/>
              </a:rPr>
              <a:t>à</a:t>
            </a:r>
            <a:r>
              <a:rPr sz="2000" spc="107" dirty="0">
                <a:solidFill>
                  <a:srgbClr val="317E53"/>
                </a:solidFill>
                <a:latin typeface="Arial"/>
                <a:cs typeface="Arial"/>
              </a:rPr>
              <a:t> </a:t>
            </a:r>
            <a:r>
              <a:rPr sz="2267" spc="60" dirty="0">
                <a:solidFill>
                  <a:srgbClr val="317E53"/>
                </a:solidFill>
                <a:latin typeface="Arial"/>
                <a:cs typeface="Arial"/>
              </a:rPr>
              <a:t>une</a:t>
            </a:r>
            <a:r>
              <a:rPr sz="2267" spc="37" dirty="0">
                <a:solidFill>
                  <a:srgbClr val="317E53"/>
                </a:solidFill>
                <a:latin typeface="Arial"/>
                <a:cs typeface="Arial"/>
              </a:rPr>
              <a:t> </a:t>
            </a:r>
            <a:r>
              <a:rPr sz="2267" dirty="0">
                <a:solidFill>
                  <a:srgbClr val="317E53"/>
                </a:solidFill>
                <a:latin typeface="Arial"/>
                <a:cs typeface="Arial"/>
              </a:rPr>
              <a:t>autre</a:t>
            </a:r>
            <a:r>
              <a:rPr sz="2100" dirty="0">
                <a:solidFill>
                  <a:srgbClr val="317E53"/>
                </a:solidFill>
                <a:latin typeface="Arial"/>
                <a:cs typeface="Arial"/>
              </a:rPr>
              <a:t>,</a:t>
            </a:r>
            <a:r>
              <a:rPr sz="2100" spc="87" dirty="0">
                <a:solidFill>
                  <a:srgbClr val="317E53"/>
                </a:solidFill>
                <a:latin typeface="Arial"/>
                <a:cs typeface="Arial"/>
              </a:rPr>
              <a:t> </a:t>
            </a:r>
            <a:r>
              <a:rPr sz="2267" spc="73" dirty="0">
                <a:solidFill>
                  <a:srgbClr val="317E53"/>
                </a:solidFill>
                <a:latin typeface="Arial"/>
                <a:cs typeface="Arial"/>
              </a:rPr>
              <a:t>ou</a:t>
            </a:r>
            <a:r>
              <a:rPr sz="2267" spc="33" dirty="0">
                <a:solidFill>
                  <a:srgbClr val="317E53"/>
                </a:solidFill>
                <a:latin typeface="Arial"/>
                <a:cs typeface="Arial"/>
              </a:rPr>
              <a:t> </a:t>
            </a:r>
            <a:r>
              <a:rPr sz="2267" spc="47" dirty="0">
                <a:solidFill>
                  <a:srgbClr val="317E53"/>
                </a:solidFill>
                <a:latin typeface="Arial"/>
                <a:cs typeface="Arial"/>
              </a:rPr>
              <a:t>selon</a:t>
            </a:r>
            <a:r>
              <a:rPr sz="2267" spc="37" dirty="0">
                <a:solidFill>
                  <a:srgbClr val="317E53"/>
                </a:solidFill>
                <a:latin typeface="Arial"/>
                <a:cs typeface="Arial"/>
              </a:rPr>
              <a:t> </a:t>
            </a:r>
            <a:r>
              <a:rPr sz="2267" dirty="0">
                <a:solidFill>
                  <a:srgbClr val="317E53"/>
                </a:solidFill>
                <a:latin typeface="Arial"/>
                <a:cs typeface="Arial"/>
              </a:rPr>
              <a:t>les</a:t>
            </a:r>
            <a:r>
              <a:rPr sz="2267" spc="37" dirty="0">
                <a:solidFill>
                  <a:srgbClr val="317E53"/>
                </a:solidFill>
                <a:latin typeface="Arial"/>
                <a:cs typeface="Arial"/>
              </a:rPr>
              <a:t> </a:t>
            </a:r>
            <a:r>
              <a:rPr sz="2267" spc="70" dirty="0">
                <a:solidFill>
                  <a:srgbClr val="317E53"/>
                </a:solidFill>
                <a:latin typeface="Arial"/>
                <a:cs typeface="Arial"/>
              </a:rPr>
              <a:t>g</a:t>
            </a:r>
            <a:r>
              <a:rPr sz="2000" spc="70" dirty="0">
                <a:solidFill>
                  <a:srgbClr val="317E53"/>
                </a:solidFill>
                <a:latin typeface="Arial"/>
                <a:cs typeface="Arial"/>
              </a:rPr>
              <a:t>é</a:t>
            </a:r>
            <a:r>
              <a:rPr sz="2267" spc="70" dirty="0">
                <a:solidFill>
                  <a:srgbClr val="317E53"/>
                </a:solidFill>
                <a:latin typeface="Arial"/>
                <a:cs typeface="Arial"/>
              </a:rPr>
              <a:t>n</a:t>
            </a:r>
            <a:r>
              <a:rPr sz="2000" spc="70" dirty="0">
                <a:solidFill>
                  <a:srgbClr val="317E53"/>
                </a:solidFill>
                <a:latin typeface="Arial"/>
                <a:cs typeface="Arial"/>
              </a:rPr>
              <a:t>é</a:t>
            </a:r>
            <a:r>
              <a:rPr sz="2267" spc="70" dirty="0">
                <a:solidFill>
                  <a:srgbClr val="317E53"/>
                </a:solidFill>
                <a:latin typeface="Arial"/>
                <a:cs typeface="Arial"/>
              </a:rPr>
              <a:t>rations</a:t>
            </a:r>
            <a:endParaRPr sz="2267">
              <a:latin typeface="Arial"/>
              <a:cs typeface="Arial"/>
            </a:endParaRPr>
          </a:p>
          <a:p>
            <a:pPr>
              <a:lnSpc>
                <a:spcPct val="100000"/>
              </a:lnSpc>
            </a:pPr>
            <a:endParaRPr sz="2133">
              <a:latin typeface="Arial"/>
              <a:cs typeface="Arial"/>
            </a:endParaRPr>
          </a:p>
          <a:p>
            <a:pPr marL="8467" marR="1338647">
              <a:lnSpc>
                <a:spcPct val="123200"/>
              </a:lnSpc>
            </a:pPr>
            <a:r>
              <a:rPr sz="2267" spc="70" dirty="0">
                <a:solidFill>
                  <a:srgbClr val="317E53"/>
                </a:solidFill>
                <a:latin typeface="Arial"/>
                <a:cs typeface="Arial"/>
              </a:rPr>
              <a:t>Pr</a:t>
            </a:r>
            <a:r>
              <a:rPr sz="2000" spc="70" dirty="0">
                <a:solidFill>
                  <a:srgbClr val="317E53"/>
                </a:solidFill>
                <a:latin typeface="Arial"/>
                <a:cs typeface="Arial"/>
              </a:rPr>
              <a:t>é</a:t>
            </a:r>
            <a:r>
              <a:rPr sz="2267" spc="70" dirty="0">
                <a:solidFill>
                  <a:srgbClr val="317E53"/>
                </a:solidFill>
                <a:latin typeface="Arial"/>
                <a:cs typeface="Arial"/>
              </a:rPr>
              <a:t>f</a:t>
            </a:r>
            <a:r>
              <a:rPr sz="2000" spc="70" dirty="0">
                <a:solidFill>
                  <a:srgbClr val="317E53"/>
                </a:solidFill>
                <a:latin typeface="Arial"/>
                <a:cs typeface="Arial"/>
              </a:rPr>
              <a:t>é</a:t>
            </a:r>
            <a:r>
              <a:rPr sz="2267" spc="70" dirty="0">
                <a:solidFill>
                  <a:srgbClr val="317E53"/>
                </a:solidFill>
                <a:latin typeface="Arial"/>
                <a:cs typeface="Arial"/>
              </a:rPr>
              <a:t>rence</a:t>
            </a:r>
            <a:r>
              <a:rPr sz="2267" dirty="0">
                <a:solidFill>
                  <a:srgbClr val="317E53"/>
                </a:solidFill>
                <a:latin typeface="Arial"/>
                <a:cs typeface="Arial"/>
              </a:rPr>
              <a:t> </a:t>
            </a:r>
            <a:r>
              <a:rPr sz="2267" spc="70" dirty="0">
                <a:solidFill>
                  <a:srgbClr val="317E53"/>
                </a:solidFill>
                <a:latin typeface="Arial"/>
                <a:cs typeface="Arial"/>
              </a:rPr>
              <a:t>pour</a:t>
            </a:r>
            <a:r>
              <a:rPr sz="2267" spc="3" dirty="0">
                <a:solidFill>
                  <a:srgbClr val="317E53"/>
                </a:solidFill>
                <a:latin typeface="Arial"/>
                <a:cs typeface="Arial"/>
              </a:rPr>
              <a:t> </a:t>
            </a:r>
            <a:r>
              <a:rPr sz="2267" spc="60" dirty="0">
                <a:solidFill>
                  <a:srgbClr val="317E53"/>
                </a:solidFill>
                <a:latin typeface="Arial"/>
                <a:cs typeface="Arial"/>
              </a:rPr>
              <a:t>le</a:t>
            </a:r>
            <a:r>
              <a:rPr sz="2267" dirty="0">
                <a:solidFill>
                  <a:srgbClr val="317E53"/>
                </a:solidFill>
                <a:latin typeface="Arial"/>
                <a:cs typeface="Arial"/>
              </a:rPr>
              <a:t> riz</a:t>
            </a:r>
            <a:r>
              <a:rPr sz="2267" spc="3" dirty="0">
                <a:solidFill>
                  <a:srgbClr val="317E53"/>
                </a:solidFill>
                <a:latin typeface="Arial"/>
                <a:cs typeface="Arial"/>
              </a:rPr>
              <a:t> </a:t>
            </a:r>
            <a:r>
              <a:rPr sz="2267" spc="-13" dirty="0">
                <a:solidFill>
                  <a:srgbClr val="317E53"/>
                </a:solidFill>
                <a:latin typeface="Arial"/>
                <a:cs typeface="Arial"/>
              </a:rPr>
              <a:t>dans </a:t>
            </a:r>
            <a:r>
              <a:rPr sz="2267" spc="47" dirty="0">
                <a:solidFill>
                  <a:srgbClr val="317E53"/>
                </a:solidFill>
                <a:latin typeface="Arial"/>
                <a:cs typeface="Arial"/>
              </a:rPr>
              <a:t>l</a:t>
            </a:r>
            <a:r>
              <a:rPr sz="2100" spc="47" dirty="0">
                <a:solidFill>
                  <a:srgbClr val="317E53"/>
                </a:solidFill>
                <a:latin typeface="Arial"/>
                <a:cs typeface="Arial"/>
              </a:rPr>
              <a:t>’</a:t>
            </a:r>
            <a:r>
              <a:rPr sz="2267" spc="47" dirty="0">
                <a:solidFill>
                  <a:srgbClr val="317E53"/>
                </a:solidFill>
                <a:latin typeface="Arial"/>
                <a:cs typeface="Arial"/>
              </a:rPr>
              <a:t>alimentation</a:t>
            </a:r>
            <a:r>
              <a:rPr sz="2267" spc="-7" dirty="0">
                <a:solidFill>
                  <a:srgbClr val="317E53"/>
                </a:solidFill>
                <a:latin typeface="Arial"/>
                <a:cs typeface="Arial"/>
              </a:rPr>
              <a:t> </a:t>
            </a:r>
            <a:r>
              <a:rPr sz="2267" spc="60" dirty="0">
                <a:solidFill>
                  <a:srgbClr val="317E53"/>
                </a:solidFill>
                <a:latin typeface="Arial"/>
                <a:cs typeface="Arial"/>
              </a:rPr>
              <a:t>quotidienne</a:t>
            </a:r>
            <a:endParaRPr sz="2267">
              <a:latin typeface="Arial"/>
              <a:cs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27507" y="-250497"/>
            <a:ext cx="7751515" cy="823729"/>
          </a:xfrm>
          <a:prstGeom prst="rect">
            <a:avLst/>
          </a:prstGeom>
        </p:spPr>
        <p:txBody>
          <a:bodyPr vert="horz" wrap="square" lIns="0" tIns="8043" rIns="0" bIns="0" rtlCol="0" anchor="ctr">
            <a:spAutoFit/>
          </a:bodyPr>
          <a:lstStyle/>
          <a:p>
            <a:pPr marL="8467">
              <a:lnSpc>
                <a:spcPct val="100000"/>
              </a:lnSpc>
              <a:spcBef>
                <a:spcPts val="63"/>
              </a:spcBef>
            </a:pPr>
            <a:r>
              <a:rPr spc="120" dirty="0"/>
              <a:t>District</a:t>
            </a:r>
            <a:r>
              <a:rPr spc="-13" dirty="0"/>
              <a:t> </a:t>
            </a:r>
            <a:r>
              <a:rPr spc="123" dirty="0"/>
              <a:t>de</a:t>
            </a:r>
            <a:r>
              <a:rPr spc="-13" dirty="0"/>
              <a:t> </a:t>
            </a:r>
            <a:r>
              <a:rPr spc="100" dirty="0"/>
              <a:t>Tiruvannamalai</a:t>
            </a:r>
            <a:r>
              <a:rPr spc="-10" dirty="0"/>
              <a:t> </a:t>
            </a:r>
            <a:r>
              <a:rPr sz="2667" dirty="0"/>
              <a:t>:</a:t>
            </a:r>
            <a:r>
              <a:rPr sz="2667" spc="-23" dirty="0"/>
              <a:t> </a:t>
            </a:r>
            <a:r>
              <a:rPr spc="123" dirty="0"/>
              <a:t>l</a:t>
            </a:r>
            <a:r>
              <a:rPr sz="2667" spc="123" dirty="0"/>
              <a:t>’</a:t>
            </a:r>
            <a:r>
              <a:rPr spc="123" dirty="0"/>
              <a:t>intensification</a:t>
            </a:r>
            <a:r>
              <a:rPr spc="-10" dirty="0"/>
              <a:t> </a:t>
            </a:r>
            <a:r>
              <a:rPr spc="87" dirty="0"/>
              <a:t>des</a:t>
            </a:r>
            <a:r>
              <a:rPr spc="-13" dirty="0"/>
              <a:t> </a:t>
            </a:r>
            <a:r>
              <a:rPr sz="2333" spc="143" dirty="0"/>
              <a:t>é</a:t>
            </a:r>
            <a:r>
              <a:rPr spc="143" dirty="0"/>
              <a:t>v</a:t>
            </a:r>
            <a:r>
              <a:rPr sz="2333" spc="143" dirty="0"/>
              <a:t>è</a:t>
            </a:r>
            <a:r>
              <a:rPr spc="143" dirty="0"/>
              <a:t>nements</a:t>
            </a:r>
            <a:r>
              <a:rPr spc="-10" dirty="0"/>
              <a:t> </a:t>
            </a:r>
            <a:r>
              <a:rPr spc="107" dirty="0"/>
              <a:t>climatiques</a:t>
            </a:r>
            <a:endParaRPr sz="2333"/>
          </a:p>
        </p:txBody>
      </p:sp>
      <p:sp>
        <p:nvSpPr>
          <p:cNvPr id="3" name="object 3"/>
          <p:cNvSpPr txBox="1"/>
          <p:nvPr/>
        </p:nvSpPr>
        <p:spPr>
          <a:xfrm>
            <a:off x="2813159" y="1047734"/>
            <a:ext cx="7042997" cy="302647"/>
          </a:xfrm>
          <a:prstGeom prst="rect">
            <a:avLst/>
          </a:prstGeom>
        </p:spPr>
        <p:txBody>
          <a:bodyPr vert="horz" wrap="square" lIns="0" tIns="10160" rIns="0" bIns="0" rtlCol="0">
            <a:spAutoFit/>
          </a:bodyPr>
          <a:lstStyle/>
          <a:p>
            <a:pPr marL="8467">
              <a:spcBef>
                <a:spcPts val="80"/>
              </a:spcBef>
            </a:pPr>
            <a:r>
              <a:rPr sz="1900" spc="60" dirty="0">
                <a:solidFill>
                  <a:srgbClr val="317E53"/>
                </a:solidFill>
                <a:latin typeface="Arial"/>
                <a:cs typeface="Arial"/>
              </a:rPr>
              <a:t>Intensification</a:t>
            </a:r>
            <a:r>
              <a:rPr sz="1900" spc="3" dirty="0">
                <a:solidFill>
                  <a:srgbClr val="317E53"/>
                </a:solidFill>
                <a:latin typeface="Arial"/>
                <a:cs typeface="Arial"/>
              </a:rPr>
              <a:t> </a:t>
            </a:r>
            <a:r>
              <a:rPr sz="1900" dirty="0">
                <a:solidFill>
                  <a:srgbClr val="317E53"/>
                </a:solidFill>
                <a:latin typeface="Arial"/>
                <a:cs typeface="Arial"/>
              </a:rPr>
              <a:t>des</a:t>
            </a:r>
            <a:r>
              <a:rPr sz="1900" spc="7" dirty="0">
                <a:solidFill>
                  <a:srgbClr val="317E53"/>
                </a:solidFill>
                <a:latin typeface="Arial"/>
                <a:cs typeface="Arial"/>
              </a:rPr>
              <a:t> </a:t>
            </a:r>
            <a:r>
              <a:rPr sz="1900" spc="33" dirty="0">
                <a:solidFill>
                  <a:srgbClr val="317E53"/>
                </a:solidFill>
                <a:latin typeface="Arial"/>
                <a:cs typeface="Arial"/>
              </a:rPr>
              <a:t>épisodes</a:t>
            </a:r>
            <a:r>
              <a:rPr sz="1900" spc="3" dirty="0">
                <a:solidFill>
                  <a:srgbClr val="317E53"/>
                </a:solidFill>
                <a:latin typeface="Arial"/>
                <a:cs typeface="Arial"/>
              </a:rPr>
              <a:t> </a:t>
            </a:r>
            <a:r>
              <a:rPr sz="1900" spc="53" dirty="0">
                <a:solidFill>
                  <a:srgbClr val="317E53"/>
                </a:solidFill>
                <a:latin typeface="Arial"/>
                <a:cs typeface="Arial"/>
              </a:rPr>
              <a:t>de</a:t>
            </a:r>
            <a:r>
              <a:rPr sz="1900" spc="7" dirty="0">
                <a:solidFill>
                  <a:srgbClr val="317E53"/>
                </a:solidFill>
                <a:latin typeface="Arial"/>
                <a:cs typeface="Arial"/>
              </a:rPr>
              <a:t> </a:t>
            </a:r>
            <a:r>
              <a:rPr sz="1900" dirty="0">
                <a:solidFill>
                  <a:srgbClr val="317E53"/>
                </a:solidFill>
                <a:latin typeface="Arial"/>
                <a:cs typeface="Arial"/>
              </a:rPr>
              <a:t>sécheresse</a:t>
            </a:r>
            <a:r>
              <a:rPr sz="1900" spc="3" dirty="0">
                <a:solidFill>
                  <a:srgbClr val="317E53"/>
                </a:solidFill>
                <a:latin typeface="Arial"/>
                <a:cs typeface="Arial"/>
              </a:rPr>
              <a:t> </a:t>
            </a:r>
            <a:r>
              <a:rPr sz="1900" spc="73" dirty="0">
                <a:solidFill>
                  <a:srgbClr val="317E53"/>
                </a:solidFill>
                <a:latin typeface="Arial"/>
                <a:cs typeface="Arial"/>
              </a:rPr>
              <a:t>et</a:t>
            </a:r>
            <a:r>
              <a:rPr sz="1900" spc="7" dirty="0">
                <a:solidFill>
                  <a:srgbClr val="317E53"/>
                </a:solidFill>
                <a:latin typeface="Arial"/>
                <a:cs typeface="Arial"/>
              </a:rPr>
              <a:t> </a:t>
            </a:r>
            <a:r>
              <a:rPr sz="1900" dirty="0">
                <a:solidFill>
                  <a:srgbClr val="317E53"/>
                </a:solidFill>
                <a:latin typeface="Arial"/>
                <a:cs typeface="Arial"/>
              </a:rPr>
              <a:t>des</a:t>
            </a:r>
            <a:r>
              <a:rPr sz="1900" spc="3" dirty="0">
                <a:solidFill>
                  <a:srgbClr val="317E53"/>
                </a:solidFill>
                <a:latin typeface="Arial"/>
                <a:cs typeface="Arial"/>
              </a:rPr>
              <a:t> </a:t>
            </a:r>
            <a:r>
              <a:rPr sz="1900" spc="73" dirty="0">
                <a:solidFill>
                  <a:srgbClr val="317E53"/>
                </a:solidFill>
                <a:latin typeface="Arial"/>
                <a:cs typeface="Arial"/>
              </a:rPr>
              <a:t>fortes</a:t>
            </a:r>
            <a:r>
              <a:rPr sz="1900" spc="7" dirty="0">
                <a:solidFill>
                  <a:srgbClr val="317E53"/>
                </a:solidFill>
                <a:latin typeface="Arial"/>
                <a:cs typeface="Arial"/>
              </a:rPr>
              <a:t> </a:t>
            </a:r>
            <a:r>
              <a:rPr sz="1900" spc="40" dirty="0">
                <a:solidFill>
                  <a:srgbClr val="317E53"/>
                </a:solidFill>
                <a:latin typeface="Arial"/>
                <a:cs typeface="Arial"/>
              </a:rPr>
              <a:t>pluies</a:t>
            </a:r>
            <a:endParaRPr sz="1900">
              <a:latin typeface="Arial"/>
              <a:cs typeface="Arial"/>
            </a:endParaRPr>
          </a:p>
        </p:txBody>
      </p:sp>
      <p:sp>
        <p:nvSpPr>
          <p:cNvPr id="4" name="object 4"/>
          <p:cNvSpPr txBox="1"/>
          <p:nvPr/>
        </p:nvSpPr>
        <p:spPr>
          <a:xfrm>
            <a:off x="6004882" y="6628755"/>
            <a:ext cx="6106583" cy="124329"/>
          </a:xfrm>
          <a:prstGeom prst="rect">
            <a:avLst/>
          </a:prstGeom>
        </p:spPr>
        <p:txBody>
          <a:bodyPr vert="horz" wrap="square" lIns="0" tIns="11430" rIns="0" bIns="0" rtlCol="0">
            <a:spAutoFit/>
          </a:bodyPr>
          <a:lstStyle/>
          <a:p>
            <a:pPr marL="8467">
              <a:spcBef>
                <a:spcPts val="90"/>
              </a:spcBef>
            </a:pPr>
            <a:r>
              <a:rPr sz="733" i="1" dirty="0">
                <a:solidFill>
                  <a:srgbClr val="245B3C"/>
                </a:solidFill>
                <a:latin typeface="Arial"/>
                <a:cs typeface="Arial"/>
              </a:rPr>
              <a:t>source</a:t>
            </a:r>
            <a:r>
              <a:rPr sz="733" i="1" spc="27" dirty="0">
                <a:solidFill>
                  <a:srgbClr val="245B3C"/>
                </a:solidFill>
                <a:latin typeface="Arial"/>
                <a:cs typeface="Arial"/>
              </a:rPr>
              <a:t> </a:t>
            </a:r>
            <a:r>
              <a:rPr sz="700" i="1" dirty="0">
                <a:solidFill>
                  <a:srgbClr val="245B3C"/>
                </a:solidFill>
                <a:latin typeface="Arial"/>
                <a:cs typeface="Arial"/>
              </a:rPr>
              <a:t>:</a:t>
            </a:r>
            <a:r>
              <a:rPr sz="700" i="1" spc="40" dirty="0">
                <a:solidFill>
                  <a:srgbClr val="245B3C"/>
                </a:solidFill>
                <a:latin typeface="Arial"/>
                <a:cs typeface="Arial"/>
              </a:rPr>
              <a:t> </a:t>
            </a:r>
            <a:r>
              <a:rPr sz="733" i="1" spc="37" dirty="0">
                <a:solidFill>
                  <a:srgbClr val="245B3C"/>
                </a:solidFill>
                <a:latin typeface="Arial"/>
                <a:cs typeface="Arial"/>
              </a:rPr>
              <a:t>Atek</a:t>
            </a:r>
            <a:r>
              <a:rPr sz="733" i="1" spc="27" dirty="0">
                <a:solidFill>
                  <a:srgbClr val="245B3C"/>
                </a:solidFill>
                <a:latin typeface="Arial"/>
                <a:cs typeface="Arial"/>
              </a:rPr>
              <a:t> </a:t>
            </a:r>
            <a:r>
              <a:rPr sz="733" i="1" spc="33" dirty="0">
                <a:solidFill>
                  <a:srgbClr val="245B3C"/>
                </a:solidFill>
                <a:latin typeface="Arial"/>
                <a:cs typeface="Arial"/>
              </a:rPr>
              <a:t>No</a:t>
            </a:r>
            <a:r>
              <a:rPr sz="667" i="1" spc="33" dirty="0">
                <a:solidFill>
                  <a:srgbClr val="245B3C"/>
                </a:solidFill>
                <a:latin typeface="Arial"/>
                <a:cs typeface="Arial"/>
              </a:rPr>
              <a:t>é</a:t>
            </a:r>
            <a:r>
              <a:rPr sz="733" i="1" spc="33" dirty="0">
                <a:solidFill>
                  <a:srgbClr val="245B3C"/>
                </a:solidFill>
                <a:latin typeface="Arial"/>
                <a:cs typeface="Arial"/>
              </a:rPr>
              <a:t>mie</a:t>
            </a:r>
            <a:r>
              <a:rPr sz="700" i="1" spc="33" dirty="0">
                <a:solidFill>
                  <a:srgbClr val="245B3C"/>
                </a:solidFill>
                <a:latin typeface="Arial"/>
                <a:cs typeface="Arial"/>
              </a:rPr>
              <a:t>,</a:t>
            </a:r>
            <a:r>
              <a:rPr sz="700" i="1" spc="40" dirty="0">
                <a:solidFill>
                  <a:srgbClr val="245B3C"/>
                </a:solidFill>
                <a:latin typeface="Arial"/>
                <a:cs typeface="Arial"/>
              </a:rPr>
              <a:t> </a:t>
            </a:r>
            <a:r>
              <a:rPr sz="733" i="1" spc="43" dirty="0">
                <a:solidFill>
                  <a:srgbClr val="245B3C"/>
                </a:solidFill>
                <a:latin typeface="Arial"/>
                <a:cs typeface="Arial"/>
              </a:rPr>
              <a:t>2023</a:t>
            </a:r>
            <a:r>
              <a:rPr sz="700" i="1" spc="43" dirty="0">
                <a:solidFill>
                  <a:srgbClr val="245B3C"/>
                </a:solidFill>
                <a:latin typeface="Arial"/>
                <a:cs typeface="Arial"/>
              </a:rPr>
              <a:t>,</a:t>
            </a:r>
            <a:r>
              <a:rPr sz="700" i="1" spc="37" dirty="0">
                <a:solidFill>
                  <a:srgbClr val="245B3C"/>
                </a:solidFill>
                <a:latin typeface="Arial"/>
                <a:cs typeface="Arial"/>
              </a:rPr>
              <a:t> </a:t>
            </a:r>
            <a:r>
              <a:rPr sz="733" i="1" spc="30" dirty="0">
                <a:solidFill>
                  <a:srgbClr val="245B3C"/>
                </a:solidFill>
                <a:latin typeface="Arial"/>
                <a:cs typeface="Arial"/>
              </a:rPr>
              <a:t>L</a:t>
            </a:r>
            <a:r>
              <a:rPr sz="700" i="1" spc="30" dirty="0">
                <a:solidFill>
                  <a:srgbClr val="245B3C"/>
                </a:solidFill>
                <a:latin typeface="Arial"/>
                <a:cs typeface="Arial"/>
              </a:rPr>
              <a:t>’</a:t>
            </a:r>
            <a:r>
              <a:rPr sz="733" i="1" spc="30" dirty="0">
                <a:solidFill>
                  <a:srgbClr val="245B3C"/>
                </a:solidFill>
                <a:latin typeface="Arial"/>
                <a:cs typeface="Arial"/>
              </a:rPr>
              <a:t>anticipation </a:t>
            </a:r>
            <a:r>
              <a:rPr sz="733" i="1" spc="40" dirty="0">
                <a:solidFill>
                  <a:srgbClr val="245B3C"/>
                </a:solidFill>
                <a:latin typeface="Arial"/>
                <a:cs typeface="Arial"/>
              </a:rPr>
              <a:t>du</a:t>
            </a:r>
            <a:r>
              <a:rPr sz="733" i="1" spc="27" dirty="0">
                <a:solidFill>
                  <a:srgbClr val="245B3C"/>
                </a:solidFill>
                <a:latin typeface="Arial"/>
                <a:cs typeface="Arial"/>
              </a:rPr>
              <a:t> </a:t>
            </a:r>
            <a:r>
              <a:rPr sz="733" i="1" spc="37" dirty="0">
                <a:solidFill>
                  <a:srgbClr val="245B3C"/>
                </a:solidFill>
                <a:latin typeface="Arial"/>
                <a:cs typeface="Arial"/>
              </a:rPr>
              <a:t>changement</a:t>
            </a:r>
            <a:r>
              <a:rPr sz="733" i="1" spc="30" dirty="0">
                <a:solidFill>
                  <a:srgbClr val="245B3C"/>
                </a:solidFill>
                <a:latin typeface="Arial"/>
                <a:cs typeface="Arial"/>
              </a:rPr>
              <a:t> climatique </a:t>
            </a:r>
            <a:r>
              <a:rPr sz="733" i="1" spc="33" dirty="0">
                <a:solidFill>
                  <a:srgbClr val="245B3C"/>
                </a:solidFill>
                <a:latin typeface="Arial"/>
                <a:cs typeface="Arial"/>
              </a:rPr>
              <a:t>dans</a:t>
            </a:r>
            <a:r>
              <a:rPr sz="733" i="1" spc="27" dirty="0">
                <a:solidFill>
                  <a:srgbClr val="245B3C"/>
                </a:solidFill>
                <a:latin typeface="Arial"/>
                <a:cs typeface="Arial"/>
              </a:rPr>
              <a:t> </a:t>
            </a:r>
            <a:r>
              <a:rPr sz="733" i="1" dirty="0">
                <a:solidFill>
                  <a:srgbClr val="245B3C"/>
                </a:solidFill>
                <a:latin typeface="Arial"/>
                <a:cs typeface="Arial"/>
              </a:rPr>
              <a:t>les</a:t>
            </a:r>
            <a:r>
              <a:rPr sz="733" i="1" spc="30" dirty="0">
                <a:solidFill>
                  <a:srgbClr val="245B3C"/>
                </a:solidFill>
                <a:latin typeface="Arial"/>
                <a:cs typeface="Arial"/>
              </a:rPr>
              <a:t> </a:t>
            </a:r>
            <a:r>
              <a:rPr sz="733" i="1" spc="37" dirty="0">
                <a:solidFill>
                  <a:srgbClr val="245B3C"/>
                </a:solidFill>
                <a:latin typeface="Arial"/>
                <a:cs typeface="Arial"/>
              </a:rPr>
              <a:t>Jawadhu</a:t>
            </a:r>
            <a:r>
              <a:rPr sz="733" i="1" spc="27" dirty="0">
                <a:solidFill>
                  <a:srgbClr val="245B3C"/>
                </a:solidFill>
                <a:latin typeface="Arial"/>
                <a:cs typeface="Arial"/>
              </a:rPr>
              <a:t> </a:t>
            </a:r>
            <a:r>
              <a:rPr sz="733" i="1" dirty="0">
                <a:solidFill>
                  <a:srgbClr val="245B3C"/>
                </a:solidFill>
                <a:latin typeface="Arial"/>
                <a:cs typeface="Arial"/>
              </a:rPr>
              <a:t>Hills</a:t>
            </a:r>
            <a:r>
              <a:rPr sz="733" i="1" spc="30" dirty="0">
                <a:solidFill>
                  <a:srgbClr val="245B3C"/>
                </a:solidFill>
                <a:latin typeface="Arial"/>
                <a:cs typeface="Arial"/>
              </a:rPr>
              <a:t> </a:t>
            </a:r>
            <a:r>
              <a:rPr sz="700" i="1" dirty="0">
                <a:solidFill>
                  <a:srgbClr val="245B3C"/>
                </a:solidFill>
                <a:latin typeface="Arial"/>
                <a:cs typeface="Arial"/>
              </a:rPr>
              <a:t>:</a:t>
            </a:r>
            <a:r>
              <a:rPr sz="700" i="1" spc="37" dirty="0">
                <a:solidFill>
                  <a:srgbClr val="245B3C"/>
                </a:solidFill>
                <a:latin typeface="Arial"/>
                <a:cs typeface="Arial"/>
              </a:rPr>
              <a:t> </a:t>
            </a:r>
            <a:r>
              <a:rPr sz="733" i="1" spc="30" dirty="0">
                <a:solidFill>
                  <a:srgbClr val="245B3C"/>
                </a:solidFill>
                <a:latin typeface="Arial"/>
                <a:cs typeface="Arial"/>
              </a:rPr>
              <a:t>perceptions </a:t>
            </a:r>
            <a:r>
              <a:rPr sz="733" i="1" spc="33" dirty="0">
                <a:solidFill>
                  <a:srgbClr val="245B3C"/>
                </a:solidFill>
                <a:latin typeface="Arial"/>
                <a:cs typeface="Arial"/>
              </a:rPr>
              <a:t>et</a:t>
            </a:r>
            <a:r>
              <a:rPr sz="733" i="1" spc="27" dirty="0">
                <a:solidFill>
                  <a:srgbClr val="245B3C"/>
                </a:solidFill>
                <a:latin typeface="Arial"/>
                <a:cs typeface="Arial"/>
              </a:rPr>
              <a:t> </a:t>
            </a:r>
            <a:r>
              <a:rPr sz="733" i="1" spc="30" dirty="0">
                <a:solidFill>
                  <a:srgbClr val="245B3C"/>
                </a:solidFill>
                <a:latin typeface="Arial"/>
                <a:cs typeface="Arial"/>
              </a:rPr>
              <a:t>strat</a:t>
            </a:r>
            <a:r>
              <a:rPr sz="667" i="1" spc="30" dirty="0">
                <a:solidFill>
                  <a:srgbClr val="245B3C"/>
                </a:solidFill>
                <a:latin typeface="Arial"/>
                <a:cs typeface="Arial"/>
              </a:rPr>
              <a:t>é</a:t>
            </a:r>
            <a:r>
              <a:rPr sz="733" i="1" spc="30" dirty="0">
                <a:solidFill>
                  <a:srgbClr val="245B3C"/>
                </a:solidFill>
                <a:latin typeface="Arial"/>
                <a:cs typeface="Arial"/>
              </a:rPr>
              <a:t>gies </a:t>
            </a:r>
            <a:r>
              <a:rPr sz="733" i="1" dirty="0">
                <a:solidFill>
                  <a:srgbClr val="245B3C"/>
                </a:solidFill>
                <a:latin typeface="Arial"/>
                <a:cs typeface="Arial"/>
              </a:rPr>
              <a:t>des</a:t>
            </a:r>
            <a:r>
              <a:rPr sz="733" i="1" spc="30" dirty="0">
                <a:solidFill>
                  <a:srgbClr val="245B3C"/>
                </a:solidFill>
                <a:latin typeface="Arial"/>
                <a:cs typeface="Arial"/>
              </a:rPr>
              <a:t> </a:t>
            </a:r>
            <a:r>
              <a:rPr sz="733" i="1" spc="-7" dirty="0">
                <a:solidFill>
                  <a:srgbClr val="245B3C"/>
                </a:solidFill>
                <a:latin typeface="Arial"/>
                <a:cs typeface="Arial"/>
              </a:rPr>
              <a:t>agriculteurs</a:t>
            </a:r>
            <a:endParaRPr sz="733">
              <a:latin typeface="Arial"/>
              <a:cs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79464" y="1013790"/>
            <a:ext cx="9433137" cy="4446270"/>
            <a:chOff x="2069196" y="1520684"/>
            <a:chExt cx="14149705" cy="6669405"/>
          </a:xfrm>
        </p:grpSpPr>
        <p:pic>
          <p:nvPicPr>
            <p:cNvPr id="3" name="object 3"/>
            <p:cNvPicPr/>
            <p:nvPr/>
          </p:nvPicPr>
          <p:blipFill>
            <a:blip r:embed="rId2" cstate="print"/>
            <a:stretch>
              <a:fillRect/>
            </a:stretch>
          </p:blipFill>
          <p:spPr>
            <a:xfrm>
              <a:off x="2175876" y="1627364"/>
              <a:ext cx="13936247" cy="6455596"/>
            </a:xfrm>
            <a:prstGeom prst="rect">
              <a:avLst/>
            </a:prstGeom>
          </p:spPr>
        </p:pic>
        <p:sp>
          <p:nvSpPr>
            <p:cNvPr id="4" name="object 4"/>
            <p:cNvSpPr/>
            <p:nvPr/>
          </p:nvSpPr>
          <p:spPr>
            <a:xfrm>
              <a:off x="2164446" y="1615934"/>
              <a:ext cx="13959205" cy="6478905"/>
            </a:xfrm>
            <a:custGeom>
              <a:avLst/>
              <a:gdLst/>
              <a:ahLst/>
              <a:cxnLst/>
              <a:rect l="l" t="t" r="r" b="b"/>
              <a:pathLst>
                <a:path w="13959205" h="6478905">
                  <a:moveTo>
                    <a:pt x="0" y="0"/>
                  </a:moveTo>
                  <a:lnTo>
                    <a:pt x="0" y="6478338"/>
                  </a:lnTo>
                  <a:lnTo>
                    <a:pt x="13959036" y="6478338"/>
                  </a:lnTo>
                  <a:lnTo>
                    <a:pt x="13959036" y="0"/>
                  </a:lnTo>
                  <a:lnTo>
                    <a:pt x="0" y="0"/>
                  </a:lnTo>
                </a:path>
              </a:pathLst>
            </a:custGeom>
            <a:ln w="190499">
              <a:solidFill>
                <a:srgbClr val="245B3C"/>
              </a:solidFill>
            </a:ln>
          </p:spPr>
          <p:txBody>
            <a:bodyPr wrap="square" lIns="0" tIns="0" rIns="0" bIns="0" rtlCol="0"/>
            <a:lstStyle/>
            <a:p>
              <a:endParaRPr sz="1200"/>
            </a:p>
          </p:txBody>
        </p:sp>
      </p:grpSp>
      <p:sp>
        <p:nvSpPr>
          <p:cNvPr id="5" name="object 5"/>
          <p:cNvSpPr txBox="1"/>
          <p:nvPr/>
        </p:nvSpPr>
        <p:spPr>
          <a:xfrm>
            <a:off x="6004882" y="6628756"/>
            <a:ext cx="6106583" cy="124329"/>
          </a:xfrm>
          <a:prstGeom prst="rect">
            <a:avLst/>
          </a:prstGeom>
        </p:spPr>
        <p:txBody>
          <a:bodyPr vert="horz" wrap="square" lIns="0" tIns="11430" rIns="0" bIns="0" rtlCol="0">
            <a:spAutoFit/>
          </a:bodyPr>
          <a:lstStyle/>
          <a:p>
            <a:pPr marL="8467">
              <a:spcBef>
                <a:spcPts val="90"/>
              </a:spcBef>
            </a:pPr>
            <a:r>
              <a:rPr sz="733" i="1" dirty="0">
                <a:solidFill>
                  <a:srgbClr val="245B3C"/>
                </a:solidFill>
                <a:latin typeface="Arial"/>
                <a:cs typeface="Arial"/>
              </a:rPr>
              <a:t>source</a:t>
            </a:r>
            <a:r>
              <a:rPr sz="733" i="1" spc="27" dirty="0">
                <a:solidFill>
                  <a:srgbClr val="245B3C"/>
                </a:solidFill>
                <a:latin typeface="Arial"/>
                <a:cs typeface="Arial"/>
              </a:rPr>
              <a:t> </a:t>
            </a:r>
            <a:r>
              <a:rPr sz="700" i="1" dirty="0">
                <a:solidFill>
                  <a:srgbClr val="245B3C"/>
                </a:solidFill>
                <a:latin typeface="Arial"/>
                <a:cs typeface="Arial"/>
              </a:rPr>
              <a:t>:</a:t>
            </a:r>
            <a:r>
              <a:rPr sz="700" i="1" spc="40" dirty="0">
                <a:solidFill>
                  <a:srgbClr val="245B3C"/>
                </a:solidFill>
                <a:latin typeface="Arial"/>
                <a:cs typeface="Arial"/>
              </a:rPr>
              <a:t> </a:t>
            </a:r>
            <a:r>
              <a:rPr sz="733" i="1" spc="37" dirty="0">
                <a:solidFill>
                  <a:srgbClr val="245B3C"/>
                </a:solidFill>
                <a:latin typeface="Arial"/>
                <a:cs typeface="Arial"/>
              </a:rPr>
              <a:t>Atek</a:t>
            </a:r>
            <a:r>
              <a:rPr sz="733" i="1" spc="27" dirty="0">
                <a:solidFill>
                  <a:srgbClr val="245B3C"/>
                </a:solidFill>
                <a:latin typeface="Arial"/>
                <a:cs typeface="Arial"/>
              </a:rPr>
              <a:t> </a:t>
            </a:r>
            <a:r>
              <a:rPr sz="733" i="1" spc="33" dirty="0">
                <a:solidFill>
                  <a:srgbClr val="245B3C"/>
                </a:solidFill>
                <a:latin typeface="Arial"/>
                <a:cs typeface="Arial"/>
              </a:rPr>
              <a:t>No</a:t>
            </a:r>
            <a:r>
              <a:rPr sz="667" i="1" spc="33" dirty="0">
                <a:solidFill>
                  <a:srgbClr val="245B3C"/>
                </a:solidFill>
                <a:latin typeface="Arial"/>
                <a:cs typeface="Arial"/>
              </a:rPr>
              <a:t>é</a:t>
            </a:r>
            <a:r>
              <a:rPr sz="733" i="1" spc="33" dirty="0">
                <a:solidFill>
                  <a:srgbClr val="245B3C"/>
                </a:solidFill>
                <a:latin typeface="Arial"/>
                <a:cs typeface="Arial"/>
              </a:rPr>
              <a:t>mie</a:t>
            </a:r>
            <a:r>
              <a:rPr sz="700" i="1" spc="33" dirty="0">
                <a:solidFill>
                  <a:srgbClr val="245B3C"/>
                </a:solidFill>
                <a:latin typeface="Arial"/>
                <a:cs typeface="Arial"/>
              </a:rPr>
              <a:t>,</a:t>
            </a:r>
            <a:r>
              <a:rPr sz="700" i="1" spc="40" dirty="0">
                <a:solidFill>
                  <a:srgbClr val="245B3C"/>
                </a:solidFill>
                <a:latin typeface="Arial"/>
                <a:cs typeface="Arial"/>
              </a:rPr>
              <a:t> </a:t>
            </a:r>
            <a:r>
              <a:rPr sz="733" i="1" spc="43" dirty="0">
                <a:solidFill>
                  <a:srgbClr val="245B3C"/>
                </a:solidFill>
                <a:latin typeface="Arial"/>
                <a:cs typeface="Arial"/>
              </a:rPr>
              <a:t>2023</a:t>
            </a:r>
            <a:r>
              <a:rPr sz="700" i="1" spc="43" dirty="0">
                <a:solidFill>
                  <a:srgbClr val="245B3C"/>
                </a:solidFill>
                <a:latin typeface="Arial"/>
                <a:cs typeface="Arial"/>
              </a:rPr>
              <a:t>,</a:t>
            </a:r>
            <a:r>
              <a:rPr sz="700" i="1" spc="37" dirty="0">
                <a:solidFill>
                  <a:srgbClr val="245B3C"/>
                </a:solidFill>
                <a:latin typeface="Arial"/>
                <a:cs typeface="Arial"/>
              </a:rPr>
              <a:t> </a:t>
            </a:r>
            <a:r>
              <a:rPr sz="733" i="1" spc="30" dirty="0">
                <a:solidFill>
                  <a:srgbClr val="245B3C"/>
                </a:solidFill>
                <a:latin typeface="Arial"/>
                <a:cs typeface="Arial"/>
              </a:rPr>
              <a:t>L</a:t>
            </a:r>
            <a:r>
              <a:rPr sz="700" i="1" spc="30" dirty="0">
                <a:solidFill>
                  <a:srgbClr val="245B3C"/>
                </a:solidFill>
                <a:latin typeface="Arial"/>
                <a:cs typeface="Arial"/>
              </a:rPr>
              <a:t>’</a:t>
            </a:r>
            <a:r>
              <a:rPr sz="733" i="1" spc="30" dirty="0">
                <a:solidFill>
                  <a:srgbClr val="245B3C"/>
                </a:solidFill>
                <a:latin typeface="Arial"/>
                <a:cs typeface="Arial"/>
              </a:rPr>
              <a:t>anticipation </a:t>
            </a:r>
            <a:r>
              <a:rPr sz="733" i="1" spc="40" dirty="0">
                <a:solidFill>
                  <a:srgbClr val="245B3C"/>
                </a:solidFill>
                <a:latin typeface="Arial"/>
                <a:cs typeface="Arial"/>
              </a:rPr>
              <a:t>du</a:t>
            </a:r>
            <a:r>
              <a:rPr sz="733" i="1" spc="27" dirty="0">
                <a:solidFill>
                  <a:srgbClr val="245B3C"/>
                </a:solidFill>
                <a:latin typeface="Arial"/>
                <a:cs typeface="Arial"/>
              </a:rPr>
              <a:t> </a:t>
            </a:r>
            <a:r>
              <a:rPr sz="733" i="1" spc="37" dirty="0">
                <a:solidFill>
                  <a:srgbClr val="245B3C"/>
                </a:solidFill>
                <a:latin typeface="Arial"/>
                <a:cs typeface="Arial"/>
              </a:rPr>
              <a:t>changement</a:t>
            </a:r>
            <a:r>
              <a:rPr sz="733" i="1" spc="30" dirty="0">
                <a:solidFill>
                  <a:srgbClr val="245B3C"/>
                </a:solidFill>
                <a:latin typeface="Arial"/>
                <a:cs typeface="Arial"/>
              </a:rPr>
              <a:t> climatique </a:t>
            </a:r>
            <a:r>
              <a:rPr sz="733" i="1" spc="33" dirty="0">
                <a:solidFill>
                  <a:srgbClr val="245B3C"/>
                </a:solidFill>
                <a:latin typeface="Arial"/>
                <a:cs typeface="Arial"/>
              </a:rPr>
              <a:t>dans</a:t>
            </a:r>
            <a:r>
              <a:rPr sz="733" i="1" spc="27" dirty="0">
                <a:solidFill>
                  <a:srgbClr val="245B3C"/>
                </a:solidFill>
                <a:latin typeface="Arial"/>
                <a:cs typeface="Arial"/>
              </a:rPr>
              <a:t> </a:t>
            </a:r>
            <a:r>
              <a:rPr sz="733" i="1" dirty="0">
                <a:solidFill>
                  <a:srgbClr val="245B3C"/>
                </a:solidFill>
                <a:latin typeface="Arial"/>
                <a:cs typeface="Arial"/>
              </a:rPr>
              <a:t>les</a:t>
            </a:r>
            <a:r>
              <a:rPr sz="733" i="1" spc="30" dirty="0">
                <a:solidFill>
                  <a:srgbClr val="245B3C"/>
                </a:solidFill>
                <a:latin typeface="Arial"/>
                <a:cs typeface="Arial"/>
              </a:rPr>
              <a:t> </a:t>
            </a:r>
            <a:r>
              <a:rPr sz="733" i="1" spc="37" dirty="0">
                <a:solidFill>
                  <a:srgbClr val="245B3C"/>
                </a:solidFill>
                <a:latin typeface="Arial"/>
                <a:cs typeface="Arial"/>
              </a:rPr>
              <a:t>Jawadhu</a:t>
            </a:r>
            <a:r>
              <a:rPr sz="733" i="1" spc="27" dirty="0">
                <a:solidFill>
                  <a:srgbClr val="245B3C"/>
                </a:solidFill>
                <a:latin typeface="Arial"/>
                <a:cs typeface="Arial"/>
              </a:rPr>
              <a:t> </a:t>
            </a:r>
            <a:r>
              <a:rPr sz="733" i="1" dirty="0">
                <a:solidFill>
                  <a:srgbClr val="245B3C"/>
                </a:solidFill>
                <a:latin typeface="Arial"/>
                <a:cs typeface="Arial"/>
              </a:rPr>
              <a:t>Hills</a:t>
            </a:r>
            <a:r>
              <a:rPr sz="733" i="1" spc="30" dirty="0">
                <a:solidFill>
                  <a:srgbClr val="245B3C"/>
                </a:solidFill>
                <a:latin typeface="Arial"/>
                <a:cs typeface="Arial"/>
              </a:rPr>
              <a:t> </a:t>
            </a:r>
            <a:r>
              <a:rPr sz="700" i="1" dirty="0">
                <a:solidFill>
                  <a:srgbClr val="245B3C"/>
                </a:solidFill>
                <a:latin typeface="Arial"/>
                <a:cs typeface="Arial"/>
              </a:rPr>
              <a:t>:</a:t>
            </a:r>
            <a:r>
              <a:rPr sz="700" i="1" spc="37" dirty="0">
                <a:solidFill>
                  <a:srgbClr val="245B3C"/>
                </a:solidFill>
                <a:latin typeface="Arial"/>
                <a:cs typeface="Arial"/>
              </a:rPr>
              <a:t> </a:t>
            </a:r>
            <a:r>
              <a:rPr sz="733" i="1" spc="30" dirty="0">
                <a:solidFill>
                  <a:srgbClr val="245B3C"/>
                </a:solidFill>
                <a:latin typeface="Arial"/>
                <a:cs typeface="Arial"/>
              </a:rPr>
              <a:t>perceptions </a:t>
            </a:r>
            <a:r>
              <a:rPr sz="733" i="1" spc="33" dirty="0">
                <a:solidFill>
                  <a:srgbClr val="245B3C"/>
                </a:solidFill>
                <a:latin typeface="Arial"/>
                <a:cs typeface="Arial"/>
              </a:rPr>
              <a:t>et</a:t>
            </a:r>
            <a:r>
              <a:rPr sz="733" i="1" spc="27" dirty="0">
                <a:solidFill>
                  <a:srgbClr val="245B3C"/>
                </a:solidFill>
                <a:latin typeface="Arial"/>
                <a:cs typeface="Arial"/>
              </a:rPr>
              <a:t> </a:t>
            </a:r>
            <a:r>
              <a:rPr sz="733" i="1" spc="30" dirty="0">
                <a:solidFill>
                  <a:srgbClr val="245B3C"/>
                </a:solidFill>
                <a:latin typeface="Arial"/>
                <a:cs typeface="Arial"/>
              </a:rPr>
              <a:t>strat</a:t>
            </a:r>
            <a:r>
              <a:rPr sz="667" i="1" spc="30" dirty="0">
                <a:solidFill>
                  <a:srgbClr val="245B3C"/>
                </a:solidFill>
                <a:latin typeface="Arial"/>
                <a:cs typeface="Arial"/>
              </a:rPr>
              <a:t>é</a:t>
            </a:r>
            <a:r>
              <a:rPr sz="733" i="1" spc="30" dirty="0">
                <a:solidFill>
                  <a:srgbClr val="245B3C"/>
                </a:solidFill>
                <a:latin typeface="Arial"/>
                <a:cs typeface="Arial"/>
              </a:rPr>
              <a:t>gies </a:t>
            </a:r>
            <a:r>
              <a:rPr sz="733" i="1" dirty="0">
                <a:solidFill>
                  <a:srgbClr val="245B3C"/>
                </a:solidFill>
                <a:latin typeface="Arial"/>
                <a:cs typeface="Arial"/>
              </a:rPr>
              <a:t>des</a:t>
            </a:r>
            <a:r>
              <a:rPr sz="733" i="1" spc="30" dirty="0">
                <a:solidFill>
                  <a:srgbClr val="245B3C"/>
                </a:solidFill>
                <a:latin typeface="Arial"/>
                <a:cs typeface="Arial"/>
              </a:rPr>
              <a:t> </a:t>
            </a:r>
            <a:r>
              <a:rPr sz="733" i="1" spc="-7" dirty="0">
                <a:solidFill>
                  <a:srgbClr val="245B3C"/>
                </a:solidFill>
                <a:latin typeface="Arial"/>
                <a:cs typeface="Arial"/>
              </a:rPr>
              <a:t>agriculteurs</a:t>
            </a:r>
            <a:endParaRPr sz="733">
              <a:latin typeface="Arial"/>
              <a:cs typeface="Arial"/>
            </a:endParaRPr>
          </a:p>
        </p:txBody>
      </p:sp>
      <p:sp>
        <p:nvSpPr>
          <p:cNvPr id="6" name="object 6"/>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7" name="object 7"/>
          <p:cNvSpPr txBox="1">
            <a:spLocks noGrp="1"/>
          </p:cNvSpPr>
          <p:nvPr>
            <p:ph type="title"/>
          </p:nvPr>
        </p:nvSpPr>
        <p:spPr>
          <a:xfrm>
            <a:off x="558800" y="249101"/>
            <a:ext cx="7010400" cy="872341"/>
          </a:xfrm>
          <a:prstGeom prst="rect">
            <a:avLst/>
          </a:prstGeom>
        </p:spPr>
        <p:txBody>
          <a:bodyPr vert="horz" wrap="square" lIns="0" tIns="61391" rIns="0" bIns="0" rtlCol="0" anchor="ctr">
            <a:spAutoFit/>
          </a:bodyPr>
          <a:lstStyle/>
          <a:p>
            <a:pPr marL="159605">
              <a:lnSpc>
                <a:spcPct val="100000"/>
              </a:lnSpc>
              <a:spcBef>
                <a:spcPts val="87"/>
              </a:spcBef>
            </a:pPr>
            <a:r>
              <a:rPr sz="2633" spc="100" dirty="0"/>
              <a:t>Principaux</a:t>
            </a:r>
            <a:r>
              <a:rPr sz="2633" spc="-3" dirty="0"/>
              <a:t> </a:t>
            </a:r>
            <a:r>
              <a:rPr sz="2633" spc="107" dirty="0"/>
              <a:t>enjeux</a:t>
            </a:r>
            <a:r>
              <a:rPr sz="2633" spc="-3" dirty="0"/>
              <a:t> </a:t>
            </a:r>
            <a:r>
              <a:rPr sz="2633" spc="93" dirty="0"/>
              <a:t>face</a:t>
            </a:r>
            <a:r>
              <a:rPr sz="2633" spc="-3" dirty="0"/>
              <a:t> </a:t>
            </a:r>
            <a:r>
              <a:rPr sz="2633" spc="93" dirty="0"/>
              <a:t>au</a:t>
            </a:r>
            <a:r>
              <a:rPr sz="2633" spc="-3" dirty="0"/>
              <a:t> </a:t>
            </a:r>
            <a:r>
              <a:rPr sz="2633" spc="123" dirty="0"/>
              <a:t>changement</a:t>
            </a:r>
            <a:r>
              <a:rPr sz="2633" spc="-3" dirty="0"/>
              <a:t> </a:t>
            </a:r>
            <a:r>
              <a:rPr sz="2633" spc="123" dirty="0"/>
              <a:t>climatique</a:t>
            </a:r>
            <a:r>
              <a:rPr sz="2633" spc="-3" dirty="0"/>
              <a:t> </a:t>
            </a:r>
            <a:r>
              <a:rPr sz="2633" spc="93" dirty="0"/>
              <a:t>dans</a:t>
            </a:r>
            <a:r>
              <a:rPr sz="2633" spc="-3" dirty="0"/>
              <a:t> </a:t>
            </a:r>
            <a:r>
              <a:rPr sz="2633" spc="67" dirty="0"/>
              <a:t>les</a:t>
            </a:r>
            <a:r>
              <a:rPr sz="2633" spc="-3" dirty="0"/>
              <a:t> </a:t>
            </a:r>
            <a:r>
              <a:rPr sz="2633" spc="120" dirty="0"/>
              <a:t>Jawadhu</a:t>
            </a:r>
            <a:r>
              <a:rPr sz="2633" spc="-3" dirty="0"/>
              <a:t> </a:t>
            </a:r>
            <a:r>
              <a:rPr sz="2633" spc="87" dirty="0"/>
              <a:t>Hills</a:t>
            </a:r>
            <a:endParaRPr sz="2633"/>
          </a:p>
        </p:txBody>
      </p:sp>
      <p:sp>
        <p:nvSpPr>
          <p:cNvPr id="8" name="object 8"/>
          <p:cNvSpPr txBox="1"/>
          <p:nvPr/>
        </p:nvSpPr>
        <p:spPr>
          <a:xfrm>
            <a:off x="2779646" y="5517440"/>
            <a:ext cx="6580717" cy="241519"/>
          </a:xfrm>
          <a:prstGeom prst="rect">
            <a:avLst/>
          </a:prstGeom>
        </p:spPr>
        <p:txBody>
          <a:bodyPr vert="horz" wrap="square" lIns="0" tIns="10583" rIns="0" bIns="0" rtlCol="0">
            <a:spAutoFit/>
          </a:bodyPr>
          <a:lstStyle/>
          <a:p>
            <a:pPr marL="8467">
              <a:spcBef>
                <a:spcPts val="83"/>
              </a:spcBef>
            </a:pPr>
            <a:r>
              <a:rPr sz="1500" spc="37" dirty="0">
                <a:solidFill>
                  <a:srgbClr val="245B3C"/>
                </a:solidFill>
                <a:latin typeface="Arial"/>
                <a:cs typeface="Arial"/>
              </a:rPr>
              <a:t>Des</a:t>
            </a:r>
            <a:r>
              <a:rPr sz="1500" spc="-3" dirty="0">
                <a:solidFill>
                  <a:srgbClr val="245B3C"/>
                </a:solidFill>
                <a:latin typeface="Arial"/>
                <a:cs typeface="Arial"/>
              </a:rPr>
              <a:t> </a:t>
            </a:r>
            <a:r>
              <a:rPr sz="1500" spc="73" dirty="0">
                <a:solidFill>
                  <a:srgbClr val="245B3C"/>
                </a:solidFill>
                <a:latin typeface="Arial"/>
                <a:cs typeface="Arial"/>
              </a:rPr>
              <a:t>perturbations</a:t>
            </a:r>
            <a:r>
              <a:rPr sz="1500" spc="-3" dirty="0">
                <a:solidFill>
                  <a:srgbClr val="245B3C"/>
                </a:solidFill>
                <a:latin typeface="Arial"/>
                <a:cs typeface="Arial"/>
              </a:rPr>
              <a:t> </a:t>
            </a:r>
            <a:r>
              <a:rPr sz="1500" spc="83" dirty="0">
                <a:solidFill>
                  <a:srgbClr val="245B3C"/>
                </a:solidFill>
                <a:latin typeface="Arial"/>
                <a:cs typeface="Arial"/>
              </a:rPr>
              <a:t>qui</a:t>
            </a:r>
            <a:r>
              <a:rPr sz="1500" dirty="0">
                <a:solidFill>
                  <a:srgbClr val="245B3C"/>
                </a:solidFill>
                <a:latin typeface="Arial"/>
                <a:cs typeface="Arial"/>
              </a:rPr>
              <a:t> </a:t>
            </a:r>
            <a:r>
              <a:rPr sz="1500" spc="70" dirty="0">
                <a:solidFill>
                  <a:srgbClr val="245B3C"/>
                </a:solidFill>
                <a:latin typeface="Arial"/>
                <a:cs typeface="Arial"/>
              </a:rPr>
              <a:t>menacent</a:t>
            </a:r>
            <a:r>
              <a:rPr sz="1500" spc="-3" dirty="0">
                <a:solidFill>
                  <a:srgbClr val="245B3C"/>
                </a:solidFill>
                <a:latin typeface="Arial"/>
                <a:cs typeface="Arial"/>
              </a:rPr>
              <a:t> </a:t>
            </a:r>
            <a:r>
              <a:rPr sz="1500" spc="50" dirty="0">
                <a:solidFill>
                  <a:srgbClr val="245B3C"/>
                </a:solidFill>
                <a:latin typeface="Arial"/>
                <a:cs typeface="Arial"/>
              </a:rPr>
              <a:t>la</a:t>
            </a:r>
            <a:r>
              <a:rPr sz="1500" spc="-3" dirty="0">
                <a:solidFill>
                  <a:srgbClr val="245B3C"/>
                </a:solidFill>
                <a:latin typeface="Arial"/>
                <a:cs typeface="Arial"/>
              </a:rPr>
              <a:t> </a:t>
            </a:r>
            <a:r>
              <a:rPr sz="1500" spc="83" dirty="0">
                <a:solidFill>
                  <a:srgbClr val="245B3C"/>
                </a:solidFill>
                <a:latin typeface="Arial"/>
                <a:cs typeface="Arial"/>
              </a:rPr>
              <a:t>s</a:t>
            </a:r>
            <a:r>
              <a:rPr sz="1333" spc="83" dirty="0">
                <a:solidFill>
                  <a:srgbClr val="245B3C"/>
                </a:solidFill>
                <a:latin typeface="Arial"/>
                <a:cs typeface="Arial"/>
              </a:rPr>
              <a:t>é</a:t>
            </a:r>
            <a:r>
              <a:rPr sz="1500" spc="83" dirty="0">
                <a:solidFill>
                  <a:srgbClr val="245B3C"/>
                </a:solidFill>
                <a:latin typeface="Arial"/>
                <a:cs typeface="Arial"/>
              </a:rPr>
              <a:t>curit</a:t>
            </a:r>
            <a:r>
              <a:rPr sz="1333" spc="83" dirty="0">
                <a:solidFill>
                  <a:srgbClr val="245B3C"/>
                </a:solidFill>
                <a:latin typeface="Arial"/>
                <a:cs typeface="Arial"/>
              </a:rPr>
              <a:t>é</a:t>
            </a:r>
            <a:r>
              <a:rPr sz="1333" spc="47" dirty="0">
                <a:solidFill>
                  <a:srgbClr val="245B3C"/>
                </a:solidFill>
                <a:latin typeface="Arial"/>
                <a:cs typeface="Arial"/>
              </a:rPr>
              <a:t> </a:t>
            </a:r>
            <a:r>
              <a:rPr sz="1500" spc="67" dirty="0">
                <a:solidFill>
                  <a:srgbClr val="245B3C"/>
                </a:solidFill>
                <a:latin typeface="Arial"/>
                <a:cs typeface="Arial"/>
              </a:rPr>
              <a:t>alimentaire</a:t>
            </a:r>
            <a:r>
              <a:rPr sz="1500" spc="-3" dirty="0">
                <a:solidFill>
                  <a:srgbClr val="245B3C"/>
                </a:solidFill>
                <a:latin typeface="Arial"/>
                <a:cs typeface="Arial"/>
              </a:rPr>
              <a:t> </a:t>
            </a:r>
            <a:r>
              <a:rPr sz="1500" spc="50" dirty="0">
                <a:solidFill>
                  <a:srgbClr val="245B3C"/>
                </a:solidFill>
                <a:latin typeface="Arial"/>
                <a:cs typeface="Arial"/>
              </a:rPr>
              <a:t>des</a:t>
            </a:r>
            <a:r>
              <a:rPr sz="1500" spc="-3" dirty="0">
                <a:solidFill>
                  <a:srgbClr val="245B3C"/>
                </a:solidFill>
                <a:latin typeface="Arial"/>
                <a:cs typeface="Arial"/>
              </a:rPr>
              <a:t> </a:t>
            </a:r>
            <a:r>
              <a:rPr sz="1500" spc="57" dirty="0">
                <a:solidFill>
                  <a:srgbClr val="245B3C"/>
                </a:solidFill>
                <a:latin typeface="Arial"/>
                <a:cs typeface="Arial"/>
              </a:rPr>
              <a:t>agriculteurs</a:t>
            </a:r>
            <a:endParaRPr sz="150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66803" y="2270135"/>
            <a:ext cx="5646843" cy="3789257"/>
            <a:chOff x="9400203" y="3405202"/>
            <a:chExt cx="8470265" cy="5683885"/>
          </a:xfrm>
        </p:grpSpPr>
        <p:pic>
          <p:nvPicPr>
            <p:cNvPr id="3" name="object 3"/>
            <p:cNvPicPr/>
            <p:nvPr/>
          </p:nvPicPr>
          <p:blipFill>
            <a:blip r:embed="rId2" cstate="print"/>
            <a:stretch>
              <a:fillRect/>
            </a:stretch>
          </p:blipFill>
          <p:spPr>
            <a:xfrm>
              <a:off x="9506883" y="3511882"/>
              <a:ext cx="8256559" cy="5470406"/>
            </a:xfrm>
            <a:prstGeom prst="rect">
              <a:avLst/>
            </a:prstGeom>
          </p:spPr>
        </p:pic>
        <p:sp>
          <p:nvSpPr>
            <p:cNvPr id="4" name="object 4"/>
            <p:cNvSpPr/>
            <p:nvPr/>
          </p:nvSpPr>
          <p:spPr>
            <a:xfrm>
              <a:off x="9495453" y="3500452"/>
              <a:ext cx="8279765" cy="5493385"/>
            </a:xfrm>
            <a:custGeom>
              <a:avLst/>
              <a:gdLst/>
              <a:ahLst/>
              <a:cxnLst/>
              <a:rect l="l" t="t" r="r" b="b"/>
              <a:pathLst>
                <a:path w="8279765" h="5493384">
                  <a:moveTo>
                    <a:pt x="0" y="0"/>
                  </a:moveTo>
                  <a:lnTo>
                    <a:pt x="0" y="5493245"/>
                  </a:lnTo>
                  <a:lnTo>
                    <a:pt x="8279307" y="5493245"/>
                  </a:lnTo>
                  <a:lnTo>
                    <a:pt x="8279307" y="0"/>
                  </a:lnTo>
                  <a:lnTo>
                    <a:pt x="0" y="0"/>
                  </a:lnTo>
                </a:path>
              </a:pathLst>
            </a:custGeom>
            <a:ln w="190499">
              <a:solidFill>
                <a:srgbClr val="FD873F"/>
              </a:solidFill>
            </a:ln>
          </p:spPr>
          <p:txBody>
            <a:bodyPr wrap="square" lIns="0" tIns="0" rIns="0" bIns="0" rtlCol="0"/>
            <a:lstStyle/>
            <a:p>
              <a:endParaRPr sz="1200"/>
            </a:p>
          </p:txBody>
        </p:sp>
      </p:grpSp>
      <p:grpSp>
        <p:nvGrpSpPr>
          <p:cNvPr id="5" name="object 5"/>
          <p:cNvGrpSpPr/>
          <p:nvPr/>
        </p:nvGrpSpPr>
        <p:grpSpPr>
          <a:xfrm>
            <a:off x="100334" y="987860"/>
            <a:ext cx="6059170" cy="4011083"/>
            <a:chOff x="150501" y="1481789"/>
            <a:chExt cx="9088755" cy="6016625"/>
          </a:xfrm>
        </p:grpSpPr>
        <p:pic>
          <p:nvPicPr>
            <p:cNvPr id="6" name="object 6"/>
            <p:cNvPicPr/>
            <p:nvPr/>
          </p:nvPicPr>
          <p:blipFill>
            <a:blip r:embed="rId3" cstate="print"/>
            <a:stretch>
              <a:fillRect/>
            </a:stretch>
          </p:blipFill>
          <p:spPr>
            <a:xfrm>
              <a:off x="257181" y="1588469"/>
              <a:ext cx="8875388" cy="5802931"/>
            </a:xfrm>
            <a:prstGeom prst="rect">
              <a:avLst/>
            </a:prstGeom>
          </p:spPr>
        </p:pic>
        <p:sp>
          <p:nvSpPr>
            <p:cNvPr id="7" name="object 7"/>
            <p:cNvSpPr/>
            <p:nvPr/>
          </p:nvSpPr>
          <p:spPr>
            <a:xfrm>
              <a:off x="245751" y="1577039"/>
              <a:ext cx="8898255" cy="5826125"/>
            </a:xfrm>
            <a:custGeom>
              <a:avLst/>
              <a:gdLst/>
              <a:ahLst/>
              <a:cxnLst/>
              <a:rect l="l" t="t" r="r" b="b"/>
              <a:pathLst>
                <a:path w="8898255" h="5826125">
                  <a:moveTo>
                    <a:pt x="0" y="0"/>
                  </a:moveTo>
                  <a:lnTo>
                    <a:pt x="0" y="5825727"/>
                  </a:lnTo>
                  <a:lnTo>
                    <a:pt x="8898135" y="5825727"/>
                  </a:lnTo>
                  <a:lnTo>
                    <a:pt x="8898135" y="0"/>
                  </a:lnTo>
                  <a:lnTo>
                    <a:pt x="0" y="0"/>
                  </a:lnTo>
                </a:path>
              </a:pathLst>
            </a:custGeom>
            <a:ln w="190499">
              <a:solidFill>
                <a:srgbClr val="FD873F"/>
              </a:solidFill>
            </a:ln>
          </p:spPr>
          <p:txBody>
            <a:bodyPr wrap="square" lIns="0" tIns="0" rIns="0" bIns="0" rtlCol="0"/>
            <a:lstStyle/>
            <a:p>
              <a:endParaRPr sz="1200"/>
            </a:p>
          </p:txBody>
        </p:sp>
      </p:grpSp>
      <p:sp>
        <p:nvSpPr>
          <p:cNvPr id="8" name="object 8"/>
          <p:cNvSpPr txBox="1"/>
          <p:nvPr/>
        </p:nvSpPr>
        <p:spPr>
          <a:xfrm>
            <a:off x="6019934" y="6154752"/>
            <a:ext cx="6140450" cy="203111"/>
          </a:xfrm>
          <a:prstGeom prst="rect">
            <a:avLst/>
          </a:prstGeom>
        </p:spPr>
        <p:txBody>
          <a:bodyPr vert="horz" wrap="square" lIns="0" tIns="8043" rIns="0" bIns="0" rtlCol="0">
            <a:spAutoFit/>
          </a:bodyPr>
          <a:lstStyle/>
          <a:p>
            <a:pPr marL="8467">
              <a:spcBef>
                <a:spcPts val="63"/>
              </a:spcBef>
              <a:tabLst>
                <a:tab pos="3486324" algn="l"/>
                <a:tab pos="4913876" algn="l"/>
              </a:tabLst>
            </a:pPr>
            <a:r>
              <a:rPr sz="1267" dirty="0">
                <a:solidFill>
                  <a:srgbClr val="317E53"/>
                </a:solidFill>
                <a:latin typeface="Arial"/>
                <a:cs typeface="Arial"/>
              </a:rPr>
              <a:t>Stone-</a:t>
            </a:r>
            <a:r>
              <a:rPr sz="1267" spc="63" dirty="0">
                <a:solidFill>
                  <a:srgbClr val="317E53"/>
                </a:solidFill>
                <a:latin typeface="Arial"/>
                <a:cs typeface="Arial"/>
              </a:rPr>
              <a:t>bund</a:t>
            </a:r>
            <a:r>
              <a:rPr sz="1267" spc="17" dirty="0">
                <a:solidFill>
                  <a:srgbClr val="317E53"/>
                </a:solidFill>
                <a:latin typeface="Arial"/>
                <a:cs typeface="Arial"/>
              </a:rPr>
              <a:t> </a:t>
            </a:r>
            <a:r>
              <a:rPr sz="1267" spc="57" dirty="0">
                <a:solidFill>
                  <a:srgbClr val="317E53"/>
                </a:solidFill>
                <a:latin typeface="Arial"/>
                <a:cs typeface="Arial"/>
              </a:rPr>
              <a:t>pour</a:t>
            </a:r>
            <a:r>
              <a:rPr sz="1267" spc="20" dirty="0">
                <a:solidFill>
                  <a:srgbClr val="317E53"/>
                </a:solidFill>
                <a:latin typeface="Arial"/>
                <a:cs typeface="Arial"/>
              </a:rPr>
              <a:t> </a:t>
            </a:r>
            <a:r>
              <a:rPr sz="1267" spc="60" dirty="0">
                <a:solidFill>
                  <a:srgbClr val="317E53"/>
                </a:solidFill>
                <a:latin typeface="Arial"/>
                <a:cs typeface="Arial"/>
              </a:rPr>
              <a:t>lutter</a:t>
            </a:r>
            <a:r>
              <a:rPr sz="1267" spc="20" dirty="0">
                <a:solidFill>
                  <a:srgbClr val="317E53"/>
                </a:solidFill>
                <a:latin typeface="Arial"/>
                <a:cs typeface="Arial"/>
              </a:rPr>
              <a:t> </a:t>
            </a:r>
            <a:r>
              <a:rPr sz="1267" spc="50" dirty="0">
                <a:solidFill>
                  <a:srgbClr val="317E53"/>
                </a:solidFill>
                <a:latin typeface="Arial"/>
                <a:cs typeface="Arial"/>
              </a:rPr>
              <a:t>contre</a:t>
            </a:r>
            <a:r>
              <a:rPr sz="1267" spc="20" dirty="0">
                <a:solidFill>
                  <a:srgbClr val="317E53"/>
                </a:solidFill>
                <a:latin typeface="Arial"/>
                <a:cs typeface="Arial"/>
              </a:rPr>
              <a:t> </a:t>
            </a:r>
            <a:r>
              <a:rPr sz="1100" spc="53" dirty="0">
                <a:solidFill>
                  <a:srgbClr val="317E53"/>
                </a:solidFill>
                <a:latin typeface="Arial"/>
                <a:cs typeface="Arial"/>
              </a:rPr>
              <a:t>é</a:t>
            </a:r>
            <a:r>
              <a:rPr sz="1267" spc="53" dirty="0">
                <a:solidFill>
                  <a:srgbClr val="317E53"/>
                </a:solidFill>
                <a:latin typeface="Arial"/>
                <a:cs typeface="Arial"/>
              </a:rPr>
              <a:t>rosion</a:t>
            </a:r>
            <a:r>
              <a:rPr sz="1267" spc="20" dirty="0">
                <a:solidFill>
                  <a:srgbClr val="317E53"/>
                </a:solidFill>
                <a:latin typeface="Arial"/>
                <a:cs typeface="Arial"/>
              </a:rPr>
              <a:t> </a:t>
            </a:r>
            <a:r>
              <a:rPr sz="1267" spc="63" dirty="0">
                <a:solidFill>
                  <a:srgbClr val="317E53"/>
                </a:solidFill>
                <a:latin typeface="Arial"/>
                <a:cs typeface="Arial"/>
              </a:rPr>
              <a:t>du</a:t>
            </a:r>
            <a:r>
              <a:rPr sz="1267" spc="20" dirty="0">
                <a:solidFill>
                  <a:srgbClr val="317E53"/>
                </a:solidFill>
                <a:latin typeface="Arial"/>
                <a:cs typeface="Arial"/>
              </a:rPr>
              <a:t> </a:t>
            </a:r>
            <a:r>
              <a:rPr sz="1267" spc="17" dirty="0">
                <a:solidFill>
                  <a:srgbClr val="317E53"/>
                </a:solidFill>
                <a:latin typeface="Arial"/>
                <a:cs typeface="Arial"/>
              </a:rPr>
              <a:t>sol</a:t>
            </a:r>
            <a:r>
              <a:rPr sz="1267" dirty="0">
                <a:solidFill>
                  <a:srgbClr val="317E53"/>
                </a:solidFill>
                <a:latin typeface="Arial"/>
                <a:cs typeface="Arial"/>
              </a:rPr>
              <a:t>	</a:t>
            </a:r>
            <a:r>
              <a:rPr sz="1267" spc="33" dirty="0">
                <a:solidFill>
                  <a:srgbClr val="317E53"/>
                </a:solidFill>
                <a:latin typeface="Arial"/>
                <a:cs typeface="Arial"/>
              </a:rPr>
              <a:t>(Jawadhu</a:t>
            </a:r>
            <a:r>
              <a:rPr sz="1267" spc="80" dirty="0">
                <a:solidFill>
                  <a:srgbClr val="317E53"/>
                </a:solidFill>
                <a:latin typeface="Arial"/>
                <a:cs typeface="Arial"/>
              </a:rPr>
              <a:t> </a:t>
            </a:r>
            <a:r>
              <a:rPr sz="1267" dirty="0">
                <a:solidFill>
                  <a:srgbClr val="317E53"/>
                </a:solidFill>
                <a:latin typeface="Arial"/>
                <a:cs typeface="Arial"/>
              </a:rPr>
              <a:t>Hills)</a:t>
            </a:r>
            <a:r>
              <a:rPr sz="1267" spc="80" dirty="0">
                <a:solidFill>
                  <a:srgbClr val="317E53"/>
                </a:solidFill>
                <a:latin typeface="Arial"/>
                <a:cs typeface="Arial"/>
              </a:rPr>
              <a:t> </a:t>
            </a:r>
            <a:r>
              <a:rPr sz="1100" spc="183" dirty="0">
                <a:solidFill>
                  <a:srgbClr val="317E53"/>
                </a:solidFill>
                <a:latin typeface="Arial"/>
                <a:cs typeface="Arial"/>
              </a:rPr>
              <a:t>©</a:t>
            </a:r>
            <a:r>
              <a:rPr sz="1100" dirty="0">
                <a:solidFill>
                  <a:srgbClr val="317E53"/>
                </a:solidFill>
                <a:latin typeface="Arial"/>
                <a:cs typeface="Arial"/>
              </a:rPr>
              <a:t>	</a:t>
            </a:r>
            <a:r>
              <a:rPr sz="1267" spc="43" dirty="0">
                <a:solidFill>
                  <a:srgbClr val="317E53"/>
                </a:solidFill>
                <a:latin typeface="Arial"/>
                <a:cs typeface="Arial"/>
              </a:rPr>
              <a:t>Atek,</a:t>
            </a:r>
            <a:r>
              <a:rPr sz="1267" spc="-3" dirty="0">
                <a:solidFill>
                  <a:srgbClr val="317E53"/>
                </a:solidFill>
                <a:latin typeface="Arial"/>
                <a:cs typeface="Arial"/>
              </a:rPr>
              <a:t> </a:t>
            </a:r>
            <a:r>
              <a:rPr sz="1267" spc="40" dirty="0">
                <a:solidFill>
                  <a:srgbClr val="317E53"/>
                </a:solidFill>
                <a:latin typeface="Arial"/>
                <a:cs typeface="Arial"/>
              </a:rPr>
              <a:t>avril</a:t>
            </a:r>
            <a:r>
              <a:rPr sz="1267" spc="-3" dirty="0">
                <a:solidFill>
                  <a:srgbClr val="317E53"/>
                </a:solidFill>
                <a:latin typeface="Arial"/>
                <a:cs typeface="Arial"/>
              </a:rPr>
              <a:t> </a:t>
            </a:r>
            <a:r>
              <a:rPr sz="1267" spc="76" dirty="0">
                <a:solidFill>
                  <a:srgbClr val="317E53"/>
                </a:solidFill>
                <a:latin typeface="Arial"/>
                <a:cs typeface="Arial"/>
              </a:rPr>
              <a:t>2023</a:t>
            </a:r>
            <a:endParaRPr sz="1267">
              <a:latin typeface="Arial"/>
              <a:cs typeface="Arial"/>
            </a:endParaRPr>
          </a:p>
        </p:txBody>
      </p:sp>
      <p:sp>
        <p:nvSpPr>
          <p:cNvPr id="9" name="object 9"/>
          <p:cNvSpPr txBox="1"/>
          <p:nvPr/>
        </p:nvSpPr>
        <p:spPr>
          <a:xfrm>
            <a:off x="1014143" y="5107327"/>
            <a:ext cx="4232063" cy="193643"/>
          </a:xfrm>
          <a:prstGeom prst="rect">
            <a:avLst/>
          </a:prstGeom>
        </p:spPr>
        <p:txBody>
          <a:bodyPr vert="horz" wrap="square" lIns="0" tIns="8890" rIns="0" bIns="0" rtlCol="0">
            <a:spAutoFit/>
          </a:bodyPr>
          <a:lstStyle/>
          <a:p>
            <a:pPr marL="8467">
              <a:spcBef>
                <a:spcPts val="70"/>
              </a:spcBef>
            </a:pPr>
            <a:r>
              <a:rPr sz="1200" spc="43" dirty="0">
                <a:solidFill>
                  <a:srgbClr val="317E53"/>
                </a:solidFill>
                <a:latin typeface="Arial"/>
                <a:cs typeface="Arial"/>
              </a:rPr>
              <a:t>R</a:t>
            </a:r>
            <a:r>
              <a:rPr sz="1067" spc="43" dirty="0">
                <a:solidFill>
                  <a:srgbClr val="317E53"/>
                </a:solidFill>
                <a:latin typeface="Arial"/>
                <a:cs typeface="Arial"/>
              </a:rPr>
              <a:t>é</a:t>
            </a:r>
            <a:r>
              <a:rPr sz="1200" spc="43" dirty="0">
                <a:solidFill>
                  <a:srgbClr val="317E53"/>
                </a:solidFill>
                <a:latin typeface="Arial"/>
                <a:cs typeface="Arial"/>
              </a:rPr>
              <a:t>novation</a:t>
            </a:r>
            <a:r>
              <a:rPr sz="1200" spc="27" dirty="0">
                <a:solidFill>
                  <a:srgbClr val="317E53"/>
                </a:solidFill>
                <a:latin typeface="Arial"/>
                <a:cs typeface="Arial"/>
              </a:rPr>
              <a:t> </a:t>
            </a:r>
            <a:r>
              <a:rPr sz="1200" spc="60" dirty="0">
                <a:solidFill>
                  <a:srgbClr val="317E53"/>
                </a:solidFill>
                <a:latin typeface="Arial"/>
                <a:cs typeface="Arial"/>
              </a:rPr>
              <a:t>d’un</a:t>
            </a:r>
            <a:r>
              <a:rPr sz="1200" spc="30" dirty="0">
                <a:solidFill>
                  <a:srgbClr val="317E53"/>
                </a:solidFill>
                <a:latin typeface="Arial"/>
                <a:cs typeface="Arial"/>
              </a:rPr>
              <a:t> </a:t>
            </a:r>
            <a:r>
              <a:rPr sz="1200" spc="60" dirty="0">
                <a:solidFill>
                  <a:srgbClr val="317E53"/>
                </a:solidFill>
                <a:latin typeface="Arial"/>
                <a:cs typeface="Arial"/>
              </a:rPr>
              <a:t>pond</a:t>
            </a:r>
            <a:r>
              <a:rPr sz="1200" spc="30" dirty="0">
                <a:solidFill>
                  <a:srgbClr val="317E53"/>
                </a:solidFill>
                <a:latin typeface="Arial"/>
                <a:cs typeface="Arial"/>
              </a:rPr>
              <a:t> </a:t>
            </a:r>
            <a:r>
              <a:rPr sz="1200" spc="37" dirty="0">
                <a:solidFill>
                  <a:srgbClr val="317E53"/>
                </a:solidFill>
                <a:latin typeface="Arial"/>
                <a:cs typeface="Arial"/>
              </a:rPr>
              <a:t>(Jawadhu</a:t>
            </a:r>
            <a:r>
              <a:rPr sz="1200" spc="30" dirty="0">
                <a:solidFill>
                  <a:srgbClr val="317E53"/>
                </a:solidFill>
                <a:latin typeface="Arial"/>
                <a:cs typeface="Arial"/>
              </a:rPr>
              <a:t> </a:t>
            </a:r>
            <a:r>
              <a:rPr sz="1200" dirty="0">
                <a:solidFill>
                  <a:srgbClr val="317E53"/>
                </a:solidFill>
                <a:latin typeface="Arial"/>
                <a:cs typeface="Arial"/>
              </a:rPr>
              <a:t>Hills)</a:t>
            </a:r>
            <a:r>
              <a:rPr sz="1200" spc="30" dirty="0">
                <a:solidFill>
                  <a:srgbClr val="317E53"/>
                </a:solidFill>
                <a:latin typeface="Arial"/>
                <a:cs typeface="Arial"/>
              </a:rPr>
              <a:t> </a:t>
            </a:r>
            <a:r>
              <a:rPr sz="1067" spc="193" dirty="0">
                <a:solidFill>
                  <a:srgbClr val="317E53"/>
                </a:solidFill>
                <a:latin typeface="Arial"/>
                <a:cs typeface="Arial"/>
              </a:rPr>
              <a:t>©</a:t>
            </a:r>
            <a:r>
              <a:rPr sz="1067" spc="63" dirty="0">
                <a:solidFill>
                  <a:srgbClr val="317E53"/>
                </a:solidFill>
                <a:latin typeface="Arial"/>
                <a:cs typeface="Arial"/>
              </a:rPr>
              <a:t>  </a:t>
            </a:r>
            <a:r>
              <a:rPr sz="1200" spc="47" dirty="0">
                <a:solidFill>
                  <a:srgbClr val="317E53"/>
                </a:solidFill>
                <a:latin typeface="Arial"/>
                <a:cs typeface="Arial"/>
              </a:rPr>
              <a:t>Atek,</a:t>
            </a:r>
            <a:r>
              <a:rPr sz="1200" spc="33" dirty="0">
                <a:solidFill>
                  <a:srgbClr val="317E53"/>
                </a:solidFill>
                <a:latin typeface="Arial"/>
                <a:cs typeface="Arial"/>
              </a:rPr>
              <a:t> </a:t>
            </a:r>
            <a:r>
              <a:rPr sz="1200" dirty="0">
                <a:solidFill>
                  <a:srgbClr val="317E53"/>
                </a:solidFill>
                <a:latin typeface="Arial"/>
                <a:cs typeface="Arial"/>
              </a:rPr>
              <a:t>mars</a:t>
            </a:r>
            <a:r>
              <a:rPr sz="1200" spc="27" dirty="0">
                <a:solidFill>
                  <a:srgbClr val="317E53"/>
                </a:solidFill>
                <a:latin typeface="Arial"/>
                <a:cs typeface="Arial"/>
              </a:rPr>
              <a:t> </a:t>
            </a:r>
            <a:r>
              <a:rPr sz="1200" spc="73" dirty="0">
                <a:solidFill>
                  <a:srgbClr val="317E53"/>
                </a:solidFill>
                <a:latin typeface="Arial"/>
                <a:cs typeface="Arial"/>
              </a:rPr>
              <a:t>2023</a:t>
            </a:r>
            <a:endParaRPr sz="1200">
              <a:latin typeface="Arial"/>
              <a:cs typeface="Arial"/>
            </a:endParaRPr>
          </a:p>
        </p:txBody>
      </p:sp>
      <p:sp>
        <p:nvSpPr>
          <p:cNvPr id="10" name="object 10"/>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11" name="object 11"/>
          <p:cNvSpPr txBox="1">
            <a:spLocks noGrp="1"/>
          </p:cNvSpPr>
          <p:nvPr>
            <p:ph type="title"/>
          </p:nvPr>
        </p:nvSpPr>
        <p:spPr>
          <a:xfrm>
            <a:off x="558800" y="248507"/>
            <a:ext cx="7010400" cy="873529"/>
          </a:xfrm>
          <a:prstGeom prst="rect">
            <a:avLst/>
          </a:prstGeom>
        </p:spPr>
        <p:txBody>
          <a:bodyPr vert="horz" wrap="square" lIns="0" tIns="57361" rIns="0" bIns="0" rtlCol="0" anchor="ctr">
            <a:spAutoFit/>
          </a:bodyPr>
          <a:lstStyle/>
          <a:p>
            <a:pPr marL="8467">
              <a:lnSpc>
                <a:spcPct val="100000"/>
              </a:lnSpc>
              <a:spcBef>
                <a:spcPts val="63"/>
              </a:spcBef>
            </a:pPr>
            <a:r>
              <a:rPr sz="2633" spc="136" dirty="0"/>
              <a:t>Adaptation</a:t>
            </a:r>
            <a:r>
              <a:rPr sz="2633" spc="-13" dirty="0"/>
              <a:t> </a:t>
            </a:r>
            <a:r>
              <a:rPr sz="2633" spc="93" dirty="0"/>
              <a:t>au</a:t>
            </a:r>
            <a:r>
              <a:rPr sz="2633" spc="-10" dirty="0"/>
              <a:t> </a:t>
            </a:r>
            <a:r>
              <a:rPr sz="2633" spc="123" dirty="0"/>
              <a:t>changement</a:t>
            </a:r>
            <a:r>
              <a:rPr sz="2633" spc="-13" dirty="0"/>
              <a:t> </a:t>
            </a:r>
            <a:r>
              <a:rPr sz="2633" spc="123" dirty="0"/>
              <a:t>climatique</a:t>
            </a:r>
            <a:r>
              <a:rPr sz="2633" spc="-10" dirty="0"/>
              <a:t> </a:t>
            </a:r>
            <a:r>
              <a:rPr sz="2667" dirty="0"/>
              <a:t>:</a:t>
            </a:r>
            <a:r>
              <a:rPr sz="2667" spc="-23" dirty="0"/>
              <a:t> </a:t>
            </a:r>
            <a:r>
              <a:rPr sz="2633" spc="67" dirty="0"/>
              <a:t>les</a:t>
            </a:r>
            <a:r>
              <a:rPr sz="2633" spc="-10" dirty="0"/>
              <a:t> </a:t>
            </a:r>
            <a:r>
              <a:rPr sz="2633" spc="107" dirty="0"/>
              <a:t>actions</a:t>
            </a:r>
            <a:r>
              <a:rPr sz="2633" spc="-13" dirty="0"/>
              <a:t> </a:t>
            </a:r>
            <a:r>
              <a:rPr sz="2633" spc="123" dirty="0"/>
              <a:t>de</a:t>
            </a:r>
            <a:r>
              <a:rPr sz="2633" spc="-10" dirty="0"/>
              <a:t> </a:t>
            </a:r>
            <a:r>
              <a:rPr sz="2633" spc="83" dirty="0"/>
              <a:t>la</a:t>
            </a:r>
            <a:r>
              <a:rPr sz="2633" spc="-10" dirty="0"/>
              <a:t> </a:t>
            </a:r>
            <a:r>
              <a:rPr sz="2633" i="1" spc="130" dirty="0">
                <a:latin typeface="Arial"/>
                <a:cs typeface="Arial"/>
              </a:rPr>
              <a:t>DHAN</a:t>
            </a:r>
            <a:r>
              <a:rPr sz="2633" i="1" spc="-13" dirty="0">
                <a:latin typeface="Arial"/>
                <a:cs typeface="Arial"/>
              </a:rPr>
              <a:t> </a:t>
            </a:r>
            <a:r>
              <a:rPr sz="2633" i="1" spc="130" dirty="0">
                <a:latin typeface="Arial"/>
                <a:cs typeface="Arial"/>
              </a:rPr>
              <a:t>Foundation</a:t>
            </a:r>
            <a:endParaRPr sz="2633">
              <a:latin typeface="Arial"/>
              <a:cs typeface="Arial"/>
            </a:endParaRPr>
          </a:p>
        </p:txBody>
      </p:sp>
      <p:sp>
        <p:nvSpPr>
          <p:cNvPr id="12" name="object 12"/>
          <p:cNvSpPr txBox="1"/>
          <p:nvPr/>
        </p:nvSpPr>
        <p:spPr>
          <a:xfrm>
            <a:off x="6004882" y="6628756"/>
            <a:ext cx="6106583" cy="124329"/>
          </a:xfrm>
          <a:prstGeom prst="rect">
            <a:avLst/>
          </a:prstGeom>
        </p:spPr>
        <p:txBody>
          <a:bodyPr vert="horz" wrap="square" lIns="0" tIns="11430" rIns="0" bIns="0" rtlCol="0">
            <a:spAutoFit/>
          </a:bodyPr>
          <a:lstStyle/>
          <a:p>
            <a:pPr marL="8467">
              <a:spcBef>
                <a:spcPts val="90"/>
              </a:spcBef>
            </a:pPr>
            <a:r>
              <a:rPr sz="733" i="1" dirty="0">
                <a:solidFill>
                  <a:srgbClr val="245B3C"/>
                </a:solidFill>
                <a:latin typeface="Arial"/>
                <a:cs typeface="Arial"/>
              </a:rPr>
              <a:t>source</a:t>
            </a:r>
            <a:r>
              <a:rPr sz="733" i="1" spc="27" dirty="0">
                <a:solidFill>
                  <a:srgbClr val="245B3C"/>
                </a:solidFill>
                <a:latin typeface="Arial"/>
                <a:cs typeface="Arial"/>
              </a:rPr>
              <a:t> </a:t>
            </a:r>
            <a:r>
              <a:rPr sz="700" i="1" dirty="0">
                <a:solidFill>
                  <a:srgbClr val="245B3C"/>
                </a:solidFill>
                <a:latin typeface="Arial"/>
                <a:cs typeface="Arial"/>
              </a:rPr>
              <a:t>:</a:t>
            </a:r>
            <a:r>
              <a:rPr sz="700" i="1" spc="40" dirty="0">
                <a:solidFill>
                  <a:srgbClr val="245B3C"/>
                </a:solidFill>
                <a:latin typeface="Arial"/>
                <a:cs typeface="Arial"/>
              </a:rPr>
              <a:t> </a:t>
            </a:r>
            <a:r>
              <a:rPr sz="733" i="1" spc="37" dirty="0">
                <a:solidFill>
                  <a:srgbClr val="245B3C"/>
                </a:solidFill>
                <a:latin typeface="Arial"/>
                <a:cs typeface="Arial"/>
              </a:rPr>
              <a:t>Atek</a:t>
            </a:r>
            <a:r>
              <a:rPr sz="733" i="1" spc="27" dirty="0">
                <a:solidFill>
                  <a:srgbClr val="245B3C"/>
                </a:solidFill>
                <a:latin typeface="Arial"/>
                <a:cs typeface="Arial"/>
              </a:rPr>
              <a:t> </a:t>
            </a:r>
            <a:r>
              <a:rPr sz="733" i="1" spc="33" dirty="0">
                <a:solidFill>
                  <a:srgbClr val="245B3C"/>
                </a:solidFill>
                <a:latin typeface="Arial"/>
                <a:cs typeface="Arial"/>
              </a:rPr>
              <a:t>No</a:t>
            </a:r>
            <a:r>
              <a:rPr sz="667" i="1" spc="33" dirty="0">
                <a:solidFill>
                  <a:srgbClr val="245B3C"/>
                </a:solidFill>
                <a:latin typeface="Arial"/>
                <a:cs typeface="Arial"/>
              </a:rPr>
              <a:t>é</a:t>
            </a:r>
            <a:r>
              <a:rPr sz="733" i="1" spc="33" dirty="0">
                <a:solidFill>
                  <a:srgbClr val="245B3C"/>
                </a:solidFill>
                <a:latin typeface="Arial"/>
                <a:cs typeface="Arial"/>
              </a:rPr>
              <a:t>mie</a:t>
            </a:r>
            <a:r>
              <a:rPr sz="700" i="1" spc="33" dirty="0">
                <a:solidFill>
                  <a:srgbClr val="245B3C"/>
                </a:solidFill>
                <a:latin typeface="Arial"/>
                <a:cs typeface="Arial"/>
              </a:rPr>
              <a:t>,</a:t>
            </a:r>
            <a:r>
              <a:rPr sz="700" i="1" spc="40" dirty="0">
                <a:solidFill>
                  <a:srgbClr val="245B3C"/>
                </a:solidFill>
                <a:latin typeface="Arial"/>
                <a:cs typeface="Arial"/>
              </a:rPr>
              <a:t> </a:t>
            </a:r>
            <a:r>
              <a:rPr sz="733" i="1" spc="43" dirty="0">
                <a:solidFill>
                  <a:srgbClr val="245B3C"/>
                </a:solidFill>
                <a:latin typeface="Arial"/>
                <a:cs typeface="Arial"/>
              </a:rPr>
              <a:t>2023</a:t>
            </a:r>
            <a:r>
              <a:rPr sz="700" i="1" spc="43" dirty="0">
                <a:solidFill>
                  <a:srgbClr val="245B3C"/>
                </a:solidFill>
                <a:latin typeface="Arial"/>
                <a:cs typeface="Arial"/>
              </a:rPr>
              <a:t>,</a:t>
            </a:r>
            <a:r>
              <a:rPr sz="700" i="1" spc="37" dirty="0">
                <a:solidFill>
                  <a:srgbClr val="245B3C"/>
                </a:solidFill>
                <a:latin typeface="Arial"/>
                <a:cs typeface="Arial"/>
              </a:rPr>
              <a:t> </a:t>
            </a:r>
            <a:r>
              <a:rPr sz="733" i="1" spc="30" dirty="0">
                <a:solidFill>
                  <a:srgbClr val="245B3C"/>
                </a:solidFill>
                <a:latin typeface="Arial"/>
                <a:cs typeface="Arial"/>
              </a:rPr>
              <a:t>L</a:t>
            </a:r>
            <a:r>
              <a:rPr sz="700" i="1" spc="30" dirty="0">
                <a:solidFill>
                  <a:srgbClr val="245B3C"/>
                </a:solidFill>
                <a:latin typeface="Arial"/>
                <a:cs typeface="Arial"/>
              </a:rPr>
              <a:t>’</a:t>
            </a:r>
            <a:r>
              <a:rPr sz="733" i="1" spc="30" dirty="0">
                <a:solidFill>
                  <a:srgbClr val="245B3C"/>
                </a:solidFill>
                <a:latin typeface="Arial"/>
                <a:cs typeface="Arial"/>
              </a:rPr>
              <a:t>anticipation </a:t>
            </a:r>
            <a:r>
              <a:rPr sz="733" i="1" spc="40" dirty="0">
                <a:solidFill>
                  <a:srgbClr val="245B3C"/>
                </a:solidFill>
                <a:latin typeface="Arial"/>
                <a:cs typeface="Arial"/>
              </a:rPr>
              <a:t>du</a:t>
            </a:r>
            <a:r>
              <a:rPr sz="733" i="1" spc="27" dirty="0">
                <a:solidFill>
                  <a:srgbClr val="245B3C"/>
                </a:solidFill>
                <a:latin typeface="Arial"/>
                <a:cs typeface="Arial"/>
              </a:rPr>
              <a:t> </a:t>
            </a:r>
            <a:r>
              <a:rPr sz="733" i="1" spc="37" dirty="0">
                <a:solidFill>
                  <a:srgbClr val="245B3C"/>
                </a:solidFill>
                <a:latin typeface="Arial"/>
                <a:cs typeface="Arial"/>
              </a:rPr>
              <a:t>changement</a:t>
            </a:r>
            <a:r>
              <a:rPr sz="733" i="1" spc="30" dirty="0">
                <a:solidFill>
                  <a:srgbClr val="245B3C"/>
                </a:solidFill>
                <a:latin typeface="Arial"/>
                <a:cs typeface="Arial"/>
              </a:rPr>
              <a:t> climatique </a:t>
            </a:r>
            <a:r>
              <a:rPr sz="733" i="1" spc="33" dirty="0">
                <a:solidFill>
                  <a:srgbClr val="245B3C"/>
                </a:solidFill>
                <a:latin typeface="Arial"/>
                <a:cs typeface="Arial"/>
              </a:rPr>
              <a:t>dans</a:t>
            </a:r>
            <a:r>
              <a:rPr sz="733" i="1" spc="27" dirty="0">
                <a:solidFill>
                  <a:srgbClr val="245B3C"/>
                </a:solidFill>
                <a:latin typeface="Arial"/>
                <a:cs typeface="Arial"/>
              </a:rPr>
              <a:t> </a:t>
            </a:r>
            <a:r>
              <a:rPr sz="733" i="1" dirty="0">
                <a:solidFill>
                  <a:srgbClr val="245B3C"/>
                </a:solidFill>
                <a:latin typeface="Arial"/>
                <a:cs typeface="Arial"/>
              </a:rPr>
              <a:t>les</a:t>
            </a:r>
            <a:r>
              <a:rPr sz="733" i="1" spc="30" dirty="0">
                <a:solidFill>
                  <a:srgbClr val="245B3C"/>
                </a:solidFill>
                <a:latin typeface="Arial"/>
                <a:cs typeface="Arial"/>
              </a:rPr>
              <a:t> </a:t>
            </a:r>
            <a:r>
              <a:rPr sz="733" i="1" spc="37" dirty="0">
                <a:solidFill>
                  <a:srgbClr val="245B3C"/>
                </a:solidFill>
                <a:latin typeface="Arial"/>
                <a:cs typeface="Arial"/>
              </a:rPr>
              <a:t>Jawadhu</a:t>
            </a:r>
            <a:r>
              <a:rPr sz="733" i="1" spc="27" dirty="0">
                <a:solidFill>
                  <a:srgbClr val="245B3C"/>
                </a:solidFill>
                <a:latin typeface="Arial"/>
                <a:cs typeface="Arial"/>
              </a:rPr>
              <a:t> </a:t>
            </a:r>
            <a:r>
              <a:rPr sz="733" i="1" dirty="0">
                <a:solidFill>
                  <a:srgbClr val="245B3C"/>
                </a:solidFill>
                <a:latin typeface="Arial"/>
                <a:cs typeface="Arial"/>
              </a:rPr>
              <a:t>Hills</a:t>
            </a:r>
            <a:r>
              <a:rPr sz="733" i="1" spc="30" dirty="0">
                <a:solidFill>
                  <a:srgbClr val="245B3C"/>
                </a:solidFill>
                <a:latin typeface="Arial"/>
                <a:cs typeface="Arial"/>
              </a:rPr>
              <a:t> </a:t>
            </a:r>
            <a:r>
              <a:rPr sz="700" i="1" dirty="0">
                <a:solidFill>
                  <a:srgbClr val="245B3C"/>
                </a:solidFill>
                <a:latin typeface="Arial"/>
                <a:cs typeface="Arial"/>
              </a:rPr>
              <a:t>:</a:t>
            </a:r>
            <a:r>
              <a:rPr sz="700" i="1" spc="37" dirty="0">
                <a:solidFill>
                  <a:srgbClr val="245B3C"/>
                </a:solidFill>
                <a:latin typeface="Arial"/>
                <a:cs typeface="Arial"/>
              </a:rPr>
              <a:t> </a:t>
            </a:r>
            <a:r>
              <a:rPr sz="733" i="1" spc="30" dirty="0">
                <a:solidFill>
                  <a:srgbClr val="245B3C"/>
                </a:solidFill>
                <a:latin typeface="Arial"/>
                <a:cs typeface="Arial"/>
              </a:rPr>
              <a:t>perceptions </a:t>
            </a:r>
            <a:r>
              <a:rPr sz="733" i="1" spc="33" dirty="0">
                <a:solidFill>
                  <a:srgbClr val="245B3C"/>
                </a:solidFill>
                <a:latin typeface="Arial"/>
                <a:cs typeface="Arial"/>
              </a:rPr>
              <a:t>et</a:t>
            </a:r>
            <a:r>
              <a:rPr sz="733" i="1" spc="27" dirty="0">
                <a:solidFill>
                  <a:srgbClr val="245B3C"/>
                </a:solidFill>
                <a:latin typeface="Arial"/>
                <a:cs typeface="Arial"/>
              </a:rPr>
              <a:t> </a:t>
            </a:r>
            <a:r>
              <a:rPr sz="733" i="1" spc="30" dirty="0">
                <a:solidFill>
                  <a:srgbClr val="245B3C"/>
                </a:solidFill>
                <a:latin typeface="Arial"/>
                <a:cs typeface="Arial"/>
              </a:rPr>
              <a:t>strat</a:t>
            </a:r>
            <a:r>
              <a:rPr sz="667" i="1" spc="30" dirty="0">
                <a:solidFill>
                  <a:srgbClr val="245B3C"/>
                </a:solidFill>
                <a:latin typeface="Arial"/>
                <a:cs typeface="Arial"/>
              </a:rPr>
              <a:t>é</a:t>
            </a:r>
            <a:r>
              <a:rPr sz="733" i="1" spc="30" dirty="0">
                <a:solidFill>
                  <a:srgbClr val="245B3C"/>
                </a:solidFill>
                <a:latin typeface="Arial"/>
                <a:cs typeface="Arial"/>
              </a:rPr>
              <a:t>gies </a:t>
            </a:r>
            <a:r>
              <a:rPr sz="733" i="1" dirty="0">
                <a:solidFill>
                  <a:srgbClr val="245B3C"/>
                </a:solidFill>
                <a:latin typeface="Arial"/>
                <a:cs typeface="Arial"/>
              </a:rPr>
              <a:t>des</a:t>
            </a:r>
            <a:r>
              <a:rPr sz="733" i="1" spc="30" dirty="0">
                <a:solidFill>
                  <a:srgbClr val="245B3C"/>
                </a:solidFill>
                <a:latin typeface="Arial"/>
                <a:cs typeface="Arial"/>
              </a:rPr>
              <a:t> </a:t>
            </a:r>
            <a:r>
              <a:rPr sz="733" i="1" spc="-7" dirty="0">
                <a:solidFill>
                  <a:srgbClr val="245B3C"/>
                </a:solidFill>
                <a:latin typeface="Arial"/>
                <a:cs typeface="Arial"/>
              </a:rPr>
              <a:t>agriculteurs</a:t>
            </a:r>
            <a:endParaRPr sz="733">
              <a:latin typeface="Arial"/>
              <a:cs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3" name="object 3"/>
          <p:cNvSpPr/>
          <p:nvPr/>
        </p:nvSpPr>
        <p:spPr>
          <a:xfrm>
            <a:off x="3362535" y="3751498"/>
            <a:ext cx="215053" cy="115570"/>
          </a:xfrm>
          <a:custGeom>
            <a:avLst/>
            <a:gdLst/>
            <a:ahLst/>
            <a:cxnLst/>
            <a:rect l="l" t="t" r="r" b="b"/>
            <a:pathLst>
              <a:path w="322579" h="173354">
                <a:moveTo>
                  <a:pt x="322254" y="0"/>
                </a:moveTo>
                <a:lnTo>
                  <a:pt x="291538" y="33915"/>
                </a:lnTo>
                <a:lnTo>
                  <a:pt x="255908" y="66184"/>
                </a:lnTo>
                <a:lnTo>
                  <a:pt x="217553" y="94578"/>
                </a:lnTo>
                <a:lnTo>
                  <a:pt x="176792" y="118966"/>
                </a:lnTo>
                <a:lnTo>
                  <a:pt x="133944" y="139216"/>
                </a:lnTo>
                <a:lnTo>
                  <a:pt x="89328" y="155195"/>
                </a:lnTo>
                <a:lnTo>
                  <a:pt x="43261" y="166772"/>
                </a:lnTo>
                <a:lnTo>
                  <a:pt x="0" y="173228"/>
                </a:lnTo>
              </a:path>
            </a:pathLst>
          </a:custGeom>
          <a:ln w="95249">
            <a:solidFill>
              <a:srgbClr val="245B3C"/>
            </a:solidFill>
          </a:ln>
        </p:spPr>
        <p:txBody>
          <a:bodyPr wrap="square" lIns="0" tIns="0" rIns="0" bIns="0" rtlCol="0"/>
          <a:lstStyle/>
          <a:p>
            <a:endParaRPr sz="1200"/>
          </a:p>
        </p:txBody>
      </p:sp>
      <p:sp>
        <p:nvSpPr>
          <p:cNvPr id="4" name="object 4"/>
          <p:cNvSpPr/>
          <p:nvPr/>
        </p:nvSpPr>
        <p:spPr>
          <a:xfrm>
            <a:off x="685800" y="2330311"/>
            <a:ext cx="289560" cy="1536700"/>
          </a:xfrm>
          <a:custGeom>
            <a:avLst/>
            <a:gdLst/>
            <a:ahLst/>
            <a:cxnLst/>
            <a:rect l="l" t="t" r="r" b="b"/>
            <a:pathLst>
              <a:path w="434340" h="2305050">
                <a:moveTo>
                  <a:pt x="433815" y="2305008"/>
                </a:moveTo>
                <a:lnTo>
                  <a:pt x="390554" y="2298553"/>
                </a:lnTo>
                <a:lnTo>
                  <a:pt x="344487" y="2286975"/>
                </a:lnTo>
                <a:lnTo>
                  <a:pt x="299870" y="2270996"/>
                </a:lnTo>
                <a:lnTo>
                  <a:pt x="257022" y="2250746"/>
                </a:lnTo>
                <a:lnTo>
                  <a:pt x="216262" y="2226359"/>
                </a:lnTo>
                <a:lnTo>
                  <a:pt x="177907" y="2197964"/>
                </a:lnTo>
                <a:lnTo>
                  <a:pt x="142277" y="2165696"/>
                </a:lnTo>
                <a:lnTo>
                  <a:pt x="110008" y="2130065"/>
                </a:lnTo>
                <a:lnTo>
                  <a:pt x="81614" y="2091710"/>
                </a:lnTo>
                <a:lnTo>
                  <a:pt x="57226" y="2050950"/>
                </a:lnTo>
                <a:lnTo>
                  <a:pt x="36976" y="2008102"/>
                </a:lnTo>
                <a:lnTo>
                  <a:pt x="20997" y="1963485"/>
                </a:lnTo>
                <a:lnTo>
                  <a:pt x="9420" y="1917418"/>
                </a:lnTo>
                <a:lnTo>
                  <a:pt x="2377" y="1870219"/>
                </a:lnTo>
                <a:lnTo>
                  <a:pt x="0" y="1822208"/>
                </a:lnTo>
                <a:lnTo>
                  <a:pt x="0" y="95210"/>
                </a:lnTo>
                <a:lnTo>
                  <a:pt x="2377" y="47198"/>
                </a:lnTo>
                <a:lnTo>
                  <a:pt x="9420" y="0"/>
                </a:lnTo>
              </a:path>
            </a:pathLst>
          </a:custGeom>
          <a:ln w="95249">
            <a:solidFill>
              <a:srgbClr val="245B3C"/>
            </a:solidFill>
          </a:ln>
        </p:spPr>
        <p:txBody>
          <a:bodyPr wrap="square" lIns="0" tIns="0" rIns="0" bIns="0" rtlCol="0"/>
          <a:lstStyle/>
          <a:p>
            <a:endParaRPr sz="1200"/>
          </a:p>
        </p:txBody>
      </p:sp>
      <p:sp>
        <p:nvSpPr>
          <p:cNvPr id="5" name="object 5"/>
          <p:cNvSpPr/>
          <p:nvPr/>
        </p:nvSpPr>
        <p:spPr>
          <a:xfrm>
            <a:off x="3624873" y="4529816"/>
            <a:ext cx="24553" cy="114300"/>
          </a:xfrm>
          <a:custGeom>
            <a:avLst/>
            <a:gdLst/>
            <a:ahLst/>
            <a:cxnLst/>
            <a:rect l="l" t="t" r="r" b="b"/>
            <a:pathLst>
              <a:path w="36829" h="171450">
                <a:moveTo>
                  <a:pt x="0" y="0"/>
                </a:moveTo>
                <a:lnTo>
                  <a:pt x="15979" y="44616"/>
                </a:lnTo>
                <a:lnTo>
                  <a:pt x="27556" y="90683"/>
                </a:lnTo>
                <a:lnTo>
                  <a:pt x="34599" y="137882"/>
                </a:lnTo>
                <a:lnTo>
                  <a:pt x="36232" y="170863"/>
                </a:lnTo>
              </a:path>
            </a:pathLst>
          </a:custGeom>
          <a:ln w="95249">
            <a:solidFill>
              <a:srgbClr val="245B3C"/>
            </a:solidFill>
          </a:ln>
        </p:spPr>
        <p:txBody>
          <a:bodyPr wrap="square" lIns="0" tIns="0" rIns="0" bIns="0" rtlCol="0"/>
          <a:lstStyle/>
          <a:p>
            <a:endParaRPr sz="1200"/>
          </a:p>
        </p:txBody>
      </p:sp>
      <p:sp>
        <p:nvSpPr>
          <p:cNvPr id="6" name="object 6"/>
          <p:cNvSpPr/>
          <p:nvPr/>
        </p:nvSpPr>
        <p:spPr>
          <a:xfrm>
            <a:off x="3392529" y="5580338"/>
            <a:ext cx="256540" cy="306917"/>
          </a:xfrm>
          <a:custGeom>
            <a:avLst/>
            <a:gdLst/>
            <a:ahLst/>
            <a:cxnLst/>
            <a:rect l="l" t="t" r="r" b="b"/>
            <a:pathLst>
              <a:path w="384810" h="460375">
                <a:moveTo>
                  <a:pt x="384748" y="0"/>
                </a:moveTo>
                <a:lnTo>
                  <a:pt x="376072" y="80180"/>
                </a:lnTo>
                <a:lnTo>
                  <a:pt x="364495" y="126247"/>
                </a:lnTo>
                <a:lnTo>
                  <a:pt x="348516" y="170863"/>
                </a:lnTo>
                <a:lnTo>
                  <a:pt x="328266" y="213711"/>
                </a:lnTo>
                <a:lnTo>
                  <a:pt x="303878" y="254472"/>
                </a:lnTo>
                <a:lnTo>
                  <a:pt x="275484" y="292827"/>
                </a:lnTo>
                <a:lnTo>
                  <a:pt x="243215" y="328457"/>
                </a:lnTo>
                <a:lnTo>
                  <a:pt x="207584" y="360726"/>
                </a:lnTo>
                <a:lnTo>
                  <a:pt x="169230" y="389120"/>
                </a:lnTo>
                <a:lnTo>
                  <a:pt x="128469" y="413508"/>
                </a:lnTo>
                <a:lnTo>
                  <a:pt x="85621" y="433758"/>
                </a:lnTo>
                <a:lnTo>
                  <a:pt x="41004" y="449737"/>
                </a:lnTo>
                <a:lnTo>
                  <a:pt x="0" y="460042"/>
                </a:lnTo>
              </a:path>
            </a:pathLst>
          </a:custGeom>
          <a:ln w="95249">
            <a:solidFill>
              <a:srgbClr val="245B3C"/>
            </a:solidFill>
          </a:ln>
        </p:spPr>
        <p:txBody>
          <a:bodyPr wrap="square" lIns="0" tIns="0" rIns="0" bIns="0" rtlCol="0"/>
          <a:lstStyle/>
          <a:p>
            <a:endParaRPr sz="1200"/>
          </a:p>
        </p:txBody>
      </p:sp>
      <p:sp>
        <p:nvSpPr>
          <p:cNvPr id="7" name="object 7"/>
          <p:cNvSpPr/>
          <p:nvPr/>
        </p:nvSpPr>
        <p:spPr>
          <a:xfrm>
            <a:off x="683578" y="5570318"/>
            <a:ext cx="234950" cy="311150"/>
          </a:xfrm>
          <a:custGeom>
            <a:avLst/>
            <a:gdLst/>
            <a:ahLst/>
            <a:cxnLst/>
            <a:rect l="l" t="t" r="r" b="b"/>
            <a:pathLst>
              <a:path w="352425" h="466725">
                <a:moveTo>
                  <a:pt x="351888" y="466627"/>
                </a:moveTo>
                <a:lnTo>
                  <a:pt x="299870" y="448788"/>
                </a:lnTo>
                <a:lnTo>
                  <a:pt x="257022" y="428538"/>
                </a:lnTo>
                <a:lnTo>
                  <a:pt x="216262" y="404150"/>
                </a:lnTo>
                <a:lnTo>
                  <a:pt x="177907" y="375756"/>
                </a:lnTo>
                <a:lnTo>
                  <a:pt x="142277" y="343487"/>
                </a:lnTo>
                <a:lnTo>
                  <a:pt x="110008" y="307857"/>
                </a:lnTo>
                <a:lnTo>
                  <a:pt x="81614" y="269502"/>
                </a:lnTo>
                <a:lnTo>
                  <a:pt x="57226" y="228741"/>
                </a:lnTo>
                <a:lnTo>
                  <a:pt x="36976" y="185893"/>
                </a:lnTo>
                <a:lnTo>
                  <a:pt x="20997" y="141277"/>
                </a:lnTo>
                <a:lnTo>
                  <a:pt x="9420" y="95210"/>
                </a:lnTo>
                <a:lnTo>
                  <a:pt x="2376" y="48011"/>
                </a:lnTo>
                <a:lnTo>
                  <a:pt x="0" y="0"/>
                </a:lnTo>
              </a:path>
            </a:pathLst>
          </a:custGeom>
          <a:ln w="95249">
            <a:solidFill>
              <a:srgbClr val="245B3C"/>
            </a:solidFill>
          </a:ln>
        </p:spPr>
        <p:txBody>
          <a:bodyPr wrap="square" lIns="0" tIns="0" rIns="0" bIns="0" rtlCol="0"/>
          <a:lstStyle/>
          <a:p>
            <a:endParaRPr sz="1200"/>
          </a:p>
        </p:txBody>
      </p:sp>
      <p:sp>
        <p:nvSpPr>
          <p:cNvPr id="8" name="object 8"/>
          <p:cNvSpPr/>
          <p:nvPr/>
        </p:nvSpPr>
        <p:spPr>
          <a:xfrm>
            <a:off x="6851855" y="2108084"/>
            <a:ext cx="171027" cy="276013"/>
          </a:xfrm>
          <a:custGeom>
            <a:avLst/>
            <a:gdLst/>
            <a:ahLst/>
            <a:cxnLst/>
            <a:rect l="l" t="t" r="r" b="b"/>
            <a:pathLst>
              <a:path w="256540" h="414020">
                <a:moveTo>
                  <a:pt x="0" y="0"/>
                </a:moveTo>
                <a:lnTo>
                  <a:pt x="11321" y="6773"/>
                </a:lnTo>
              </a:path>
              <a:path w="256540" h="414020">
                <a:moveTo>
                  <a:pt x="40759" y="24387"/>
                </a:moveTo>
                <a:lnTo>
                  <a:pt x="79114" y="52781"/>
                </a:lnTo>
                <a:lnTo>
                  <a:pt x="114744" y="85050"/>
                </a:lnTo>
                <a:lnTo>
                  <a:pt x="147013" y="120680"/>
                </a:lnTo>
                <a:lnTo>
                  <a:pt x="175407" y="159035"/>
                </a:lnTo>
                <a:lnTo>
                  <a:pt x="199795" y="199795"/>
                </a:lnTo>
                <a:lnTo>
                  <a:pt x="220045" y="242643"/>
                </a:lnTo>
                <a:lnTo>
                  <a:pt x="236024" y="287260"/>
                </a:lnTo>
                <a:lnTo>
                  <a:pt x="247601" y="333327"/>
                </a:lnTo>
                <a:lnTo>
                  <a:pt x="254644" y="380525"/>
                </a:lnTo>
                <a:lnTo>
                  <a:pt x="256282" y="413608"/>
                </a:lnTo>
              </a:path>
            </a:pathLst>
          </a:custGeom>
          <a:ln w="95249">
            <a:solidFill>
              <a:srgbClr val="245B3C"/>
            </a:solidFill>
          </a:ln>
        </p:spPr>
        <p:txBody>
          <a:bodyPr wrap="square" lIns="0" tIns="0" rIns="0" bIns="0" rtlCol="0"/>
          <a:lstStyle/>
          <a:p>
            <a:endParaRPr sz="1200"/>
          </a:p>
        </p:txBody>
      </p:sp>
      <p:sp>
        <p:nvSpPr>
          <p:cNvPr id="9" name="object 9"/>
          <p:cNvSpPr/>
          <p:nvPr/>
        </p:nvSpPr>
        <p:spPr>
          <a:xfrm>
            <a:off x="4111673" y="3572143"/>
            <a:ext cx="2911263" cy="314113"/>
          </a:xfrm>
          <a:custGeom>
            <a:avLst/>
            <a:gdLst/>
            <a:ahLst/>
            <a:cxnLst/>
            <a:rect l="l" t="t" r="r" b="b"/>
            <a:pathLst>
              <a:path w="4366895" h="471170">
                <a:moveTo>
                  <a:pt x="4366555" y="0"/>
                </a:moveTo>
                <a:lnTo>
                  <a:pt x="4357874" y="80281"/>
                </a:lnTo>
                <a:lnTo>
                  <a:pt x="4346297" y="126348"/>
                </a:lnTo>
                <a:lnTo>
                  <a:pt x="4330318" y="170965"/>
                </a:lnTo>
                <a:lnTo>
                  <a:pt x="4310068" y="213812"/>
                </a:lnTo>
                <a:lnTo>
                  <a:pt x="4285680" y="254573"/>
                </a:lnTo>
                <a:lnTo>
                  <a:pt x="4257286" y="292927"/>
                </a:lnTo>
                <a:lnTo>
                  <a:pt x="4225017" y="328558"/>
                </a:lnTo>
                <a:lnTo>
                  <a:pt x="4189387" y="360826"/>
                </a:lnTo>
                <a:lnTo>
                  <a:pt x="4151032" y="389221"/>
                </a:lnTo>
                <a:lnTo>
                  <a:pt x="4110272" y="413609"/>
                </a:lnTo>
                <a:lnTo>
                  <a:pt x="4067424" y="433858"/>
                </a:lnTo>
                <a:lnTo>
                  <a:pt x="4022807" y="449837"/>
                </a:lnTo>
                <a:lnTo>
                  <a:pt x="3976740" y="461415"/>
                </a:lnTo>
                <a:lnTo>
                  <a:pt x="3929542" y="468458"/>
                </a:lnTo>
                <a:lnTo>
                  <a:pt x="3881530" y="470835"/>
                </a:lnTo>
                <a:lnTo>
                  <a:pt x="404149" y="470835"/>
                </a:lnTo>
                <a:lnTo>
                  <a:pt x="356137" y="468458"/>
                </a:lnTo>
                <a:lnTo>
                  <a:pt x="308939" y="461415"/>
                </a:lnTo>
                <a:lnTo>
                  <a:pt x="262872" y="449837"/>
                </a:lnTo>
                <a:lnTo>
                  <a:pt x="218255" y="433858"/>
                </a:lnTo>
                <a:lnTo>
                  <a:pt x="175407" y="413609"/>
                </a:lnTo>
                <a:lnTo>
                  <a:pt x="134647" y="389221"/>
                </a:lnTo>
                <a:lnTo>
                  <a:pt x="96292" y="360826"/>
                </a:lnTo>
                <a:lnTo>
                  <a:pt x="60662" y="328558"/>
                </a:lnTo>
                <a:lnTo>
                  <a:pt x="28393" y="292927"/>
                </a:lnTo>
                <a:lnTo>
                  <a:pt x="0" y="254573"/>
                </a:lnTo>
              </a:path>
            </a:pathLst>
          </a:custGeom>
          <a:ln w="95249">
            <a:solidFill>
              <a:srgbClr val="245B3C"/>
            </a:solidFill>
          </a:ln>
        </p:spPr>
        <p:txBody>
          <a:bodyPr wrap="square" lIns="0" tIns="0" rIns="0" bIns="0" rtlCol="0"/>
          <a:lstStyle/>
          <a:p>
            <a:endParaRPr sz="1200"/>
          </a:p>
        </p:txBody>
      </p:sp>
      <p:sp>
        <p:nvSpPr>
          <p:cNvPr id="10" name="object 10"/>
          <p:cNvSpPr/>
          <p:nvPr/>
        </p:nvSpPr>
        <p:spPr>
          <a:xfrm>
            <a:off x="6744368" y="5634945"/>
            <a:ext cx="286597" cy="289983"/>
          </a:xfrm>
          <a:custGeom>
            <a:avLst/>
            <a:gdLst/>
            <a:ahLst/>
            <a:cxnLst/>
            <a:rect l="l" t="t" r="r" b="b"/>
            <a:pathLst>
              <a:path w="429895" h="434975">
                <a:moveTo>
                  <a:pt x="429482" y="0"/>
                </a:moveTo>
                <a:lnTo>
                  <a:pt x="423980" y="36873"/>
                </a:lnTo>
              </a:path>
              <a:path w="429895" h="434975">
                <a:moveTo>
                  <a:pt x="422439" y="47198"/>
                </a:moveTo>
                <a:lnTo>
                  <a:pt x="415797" y="73626"/>
                </a:lnTo>
              </a:path>
              <a:path w="429895" h="434975">
                <a:moveTo>
                  <a:pt x="410862" y="93265"/>
                </a:moveTo>
                <a:lnTo>
                  <a:pt x="407642" y="102254"/>
                </a:lnTo>
              </a:path>
              <a:path w="429895" h="434975">
                <a:moveTo>
                  <a:pt x="344376" y="229417"/>
                </a:moveTo>
                <a:lnTo>
                  <a:pt x="289582" y="295475"/>
                </a:lnTo>
                <a:lnTo>
                  <a:pt x="253951" y="327744"/>
                </a:lnTo>
                <a:lnTo>
                  <a:pt x="215596" y="356138"/>
                </a:lnTo>
                <a:lnTo>
                  <a:pt x="174836" y="380526"/>
                </a:lnTo>
                <a:lnTo>
                  <a:pt x="131988" y="400776"/>
                </a:lnTo>
                <a:lnTo>
                  <a:pt x="87371" y="416755"/>
                </a:lnTo>
                <a:lnTo>
                  <a:pt x="41304" y="428333"/>
                </a:lnTo>
                <a:lnTo>
                  <a:pt x="0" y="434496"/>
                </a:lnTo>
              </a:path>
            </a:pathLst>
          </a:custGeom>
          <a:ln w="95249">
            <a:solidFill>
              <a:srgbClr val="245B3C"/>
            </a:solidFill>
          </a:ln>
        </p:spPr>
        <p:txBody>
          <a:bodyPr wrap="square" lIns="0" tIns="0" rIns="0" bIns="0" rtlCol="0"/>
          <a:lstStyle/>
          <a:p>
            <a:endParaRPr sz="1200"/>
          </a:p>
        </p:txBody>
      </p:sp>
      <p:sp>
        <p:nvSpPr>
          <p:cNvPr id="11" name="object 11"/>
          <p:cNvSpPr/>
          <p:nvPr/>
        </p:nvSpPr>
        <p:spPr>
          <a:xfrm>
            <a:off x="4194292" y="5860370"/>
            <a:ext cx="106680" cy="53763"/>
          </a:xfrm>
          <a:custGeom>
            <a:avLst/>
            <a:gdLst/>
            <a:ahLst/>
            <a:cxnLst/>
            <a:rect l="l" t="t" r="r" b="b"/>
            <a:pathLst>
              <a:path w="160020" h="80645">
                <a:moveTo>
                  <a:pt x="159841" y="80452"/>
                </a:moveTo>
                <a:lnTo>
                  <a:pt x="152541" y="78618"/>
                </a:lnTo>
              </a:path>
              <a:path w="160020" h="80645">
                <a:moveTo>
                  <a:pt x="140099" y="74162"/>
                </a:moveTo>
                <a:lnTo>
                  <a:pt x="107924" y="62638"/>
                </a:lnTo>
                <a:lnTo>
                  <a:pt x="65076" y="42389"/>
                </a:lnTo>
                <a:lnTo>
                  <a:pt x="24316" y="18001"/>
                </a:lnTo>
                <a:lnTo>
                  <a:pt x="0" y="0"/>
                </a:lnTo>
              </a:path>
            </a:pathLst>
          </a:custGeom>
          <a:ln w="95249">
            <a:solidFill>
              <a:srgbClr val="245B3C"/>
            </a:solidFill>
          </a:ln>
        </p:spPr>
        <p:txBody>
          <a:bodyPr wrap="square" lIns="0" tIns="0" rIns="0" bIns="0" rtlCol="0"/>
          <a:lstStyle/>
          <a:p>
            <a:endParaRPr sz="1200"/>
          </a:p>
        </p:txBody>
      </p:sp>
      <p:sp>
        <p:nvSpPr>
          <p:cNvPr id="12" name="object 12"/>
          <p:cNvSpPr/>
          <p:nvPr/>
        </p:nvSpPr>
        <p:spPr>
          <a:xfrm>
            <a:off x="4080327" y="5697122"/>
            <a:ext cx="2963" cy="7620"/>
          </a:xfrm>
          <a:custGeom>
            <a:avLst/>
            <a:gdLst/>
            <a:ahLst/>
            <a:cxnLst/>
            <a:rect l="l" t="t" r="r" b="b"/>
            <a:pathLst>
              <a:path w="4445" h="11429">
                <a:moveTo>
                  <a:pt x="3929" y="10972"/>
                </a:moveTo>
                <a:lnTo>
                  <a:pt x="0" y="0"/>
                </a:lnTo>
              </a:path>
            </a:pathLst>
          </a:custGeom>
          <a:ln w="95249">
            <a:solidFill>
              <a:srgbClr val="245B3C"/>
            </a:solidFill>
          </a:ln>
        </p:spPr>
        <p:txBody>
          <a:bodyPr wrap="square" lIns="0" tIns="0" rIns="0" bIns="0" rtlCol="0"/>
          <a:lstStyle/>
          <a:p>
            <a:endParaRPr sz="1200"/>
          </a:p>
        </p:txBody>
      </p:sp>
      <p:grpSp>
        <p:nvGrpSpPr>
          <p:cNvPr id="13" name="object 13"/>
          <p:cNvGrpSpPr/>
          <p:nvPr/>
        </p:nvGrpSpPr>
        <p:grpSpPr>
          <a:xfrm>
            <a:off x="8186561" y="1339382"/>
            <a:ext cx="3225800" cy="4682489"/>
            <a:chOff x="12279841" y="2009072"/>
            <a:chExt cx="4838700" cy="7023734"/>
          </a:xfrm>
        </p:grpSpPr>
        <p:pic>
          <p:nvPicPr>
            <p:cNvPr id="14" name="object 14"/>
            <p:cNvPicPr/>
            <p:nvPr/>
          </p:nvPicPr>
          <p:blipFill>
            <a:blip r:embed="rId2" cstate="print"/>
            <a:stretch>
              <a:fillRect/>
            </a:stretch>
          </p:blipFill>
          <p:spPr>
            <a:xfrm>
              <a:off x="12291270" y="2096702"/>
              <a:ext cx="4819947" cy="6936031"/>
            </a:xfrm>
            <a:prstGeom prst="rect">
              <a:avLst/>
            </a:prstGeom>
          </p:spPr>
        </p:pic>
        <p:sp>
          <p:nvSpPr>
            <p:cNvPr id="15" name="object 15"/>
            <p:cNvSpPr/>
            <p:nvPr/>
          </p:nvSpPr>
          <p:spPr>
            <a:xfrm>
              <a:off x="12279841" y="2009072"/>
              <a:ext cx="4838700" cy="152400"/>
            </a:xfrm>
            <a:custGeom>
              <a:avLst/>
              <a:gdLst/>
              <a:ahLst/>
              <a:cxnLst/>
              <a:rect l="l" t="t" r="r" b="b"/>
              <a:pathLst>
                <a:path w="4838700" h="152400">
                  <a:moveTo>
                    <a:pt x="0" y="0"/>
                  </a:moveTo>
                  <a:lnTo>
                    <a:pt x="4838700" y="0"/>
                  </a:lnTo>
                  <a:lnTo>
                    <a:pt x="4838700" y="152400"/>
                  </a:lnTo>
                  <a:lnTo>
                    <a:pt x="0" y="152400"/>
                  </a:lnTo>
                  <a:lnTo>
                    <a:pt x="0" y="0"/>
                  </a:lnTo>
                  <a:close/>
                </a:path>
              </a:pathLst>
            </a:custGeom>
            <a:solidFill>
              <a:srgbClr val="FD873F"/>
            </a:solidFill>
          </p:spPr>
          <p:txBody>
            <a:bodyPr wrap="square" lIns="0" tIns="0" rIns="0" bIns="0" rtlCol="0"/>
            <a:lstStyle/>
            <a:p>
              <a:endParaRPr sz="1200"/>
            </a:p>
          </p:txBody>
        </p:sp>
      </p:grpSp>
      <p:sp>
        <p:nvSpPr>
          <p:cNvPr id="16" name="object 16"/>
          <p:cNvSpPr txBox="1">
            <a:spLocks noGrp="1"/>
          </p:cNvSpPr>
          <p:nvPr>
            <p:ph type="title"/>
          </p:nvPr>
        </p:nvSpPr>
        <p:spPr>
          <a:xfrm>
            <a:off x="558800" y="245877"/>
            <a:ext cx="7010400" cy="878789"/>
          </a:xfrm>
          <a:prstGeom prst="rect">
            <a:avLst/>
          </a:prstGeom>
        </p:spPr>
        <p:txBody>
          <a:bodyPr vert="horz" wrap="square" lIns="0" tIns="57363" rIns="0" bIns="0" rtlCol="0" anchor="ctr">
            <a:spAutoFit/>
          </a:bodyPr>
          <a:lstStyle/>
          <a:p>
            <a:pPr marL="839935">
              <a:lnSpc>
                <a:spcPct val="100000"/>
              </a:lnSpc>
              <a:spcBef>
                <a:spcPts val="63"/>
              </a:spcBef>
            </a:pPr>
            <a:r>
              <a:rPr sz="2633" dirty="0"/>
              <a:t>Les</a:t>
            </a:r>
            <a:r>
              <a:rPr sz="2633" spc="-10" dirty="0"/>
              <a:t> </a:t>
            </a:r>
            <a:r>
              <a:rPr sz="2633" spc="120" dirty="0"/>
              <a:t>millets</a:t>
            </a:r>
            <a:r>
              <a:rPr sz="2633" spc="-7" dirty="0"/>
              <a:t> </a:t>
            </a:r>
            <a:r>
              <a:rPr sz="2667" dirty="0"/>
              <a:t>:</a:t>
            </a:r>
            <a:r>
              <a:rPr sz="2667" spc="-17" dirty="0"/>
              <a:t> </a:t>
            </a:r>
            <a:r>
              <a:rPr sz="2633" spc="107" dirty="0"/>
              <a:t>facteurs</a:t>
            </a:r>
            <a:r>
              <a:rPr sz="2633" spc="-10" dirty="0"/>
              <a:t> </a:t>
            </a:r>
            <a:r>
              <a:rPr sz="2633" spc="123" dirty="0"/>
              <a:t>de</a:t>
            </a:r>
            <a:r>
              <a:rPr sz="2633" spc="-7" dirty="0"/>
              <a:t> </a:t>
            </a:r>
            <a:r>
              <a:rPr sz="2633" spc="143" dirty="0"/>
              <a:t>d</a:t>
            </a:r>
            <a:r>
              <a:rPr sz="2333" spc="143" dirty="0"/>
              <a:t>é</a:t>
            </a:r>
            <a:r>
              <a:rPr sz="2633" spc="143" dirty="0"/>
              <a:t>veloppement</a:t>
            </a:r>
            <a:r>
              <a:rPr sz="2633" spc="-7" dirty="0"/>
              <a:t> </a:t>
            </a:r>
            <a:r>
              <a:rPr sz="2633" spc="93" dirty="0"/>
              <a:t>dans</a:t>
            </a:r>
            <a:r>
              <a:rPr sz="2633" spc="-10" dirty="0"/>
              <a:t> </a:t>
            </a:r>
            <a:r>
              <a:rPr sz="2633" spc="67" dirty="0"/>
              <a:t>les</a:t>
            </a:r>
            <a:r>
              <a:rPr sz="2633" spc="-7" dirty="0"/>
              <a:t> </a:t>
            </a:r>
            <a:r>
              <a:rPr sz="2633" spc="120" dirty="0"/>
              <a:t>Jawadhu</a:t>
            </a:r>
            <a:r>
              <a:rPr sz="2633" spc="-7" dirty="0"/>
              <a:t> </a:t>
            </a:r>
            <a:r>
              <a:rPr sz="2633" spc="100" dirty="0"/>
              <a:t>Hills</a:t>
            </a:r>
            <a:r>
              <a:rPr sz="2633" spc="-10" dirty="0"/>
              <a:t> </a:t>
            </a:r>
            <a:r>
              <a:rPr sz="2667" spc="-243" dirty="0"/>
              <a:t>?</a:t>
            </a:r>
            <a:endParaRPr sz="2667"/>
          </a:p>
        </p:txBody>
      </p:sp>
      <p:sp>
        <p:nvSpPr>
          <p:cNvPr id="17" name="object 17"/>
          <p:cNvSpPr txBox="1"/>
          <p:nvPr/>
        </p:nvSpPr>
        <p:spPr>
          <a:xfrm>
            <a:off x="2563591" y="851298"/>
            <a:ext cx="7035377" cy="358282"/>
          </a:xfrm>
          <a:prstGeom prst="rect">
            <a:avLst/>
          </a:prstGeom>
        </p:spPr>
        <p:txBody>
          <a:bodyPr vert="horz" wrap="square" lIns="0" tIns="9313" rIns="0" bIns="0" rtlCol="0">
            <a:spAutoFit/>
          </a:bodyPr>
          <a:lstStyle/>
          <a:p>
            <a:pPr marL="8467">
              <a:spcBef>
                <a:spcPts val="73"/>
              </a:spcBef>
            </a:pPr>
            <a:r>
              <a:rPr sz="2267" dirty="0">
                <a:solidFill>
                  <a:srgbClr val="317E53"/>
                </a:solidFill>
                <a:latin typeface="Arial"/>
                <a:cs typeface="Arial"/>
              </a:rPr>
              <a:t>Les</a:t>
            </a:r>
            <a:r>
              <a:rPr sz="2267" spc="3" dirty="0">
                <a:solidFill>
                  <a:srgbClr val="317E53"/>
                </a:solidFill>
                <a:latin typeface="Arial"/>
                <a:cs typeface="Arial"/>
              </a:rPr>
              <a:t> </a:t>
            </a:r>
            <a:r>
              <a:rPr sz="2267" spc="37" dirty="0">
                <a:solidFill>
                  <a:srgbClr val="317E53"/>
                </a:solidFill>
                <a:latin typeface="Arial"/>
                <a:cs typeface="Arial"/>
              </a:rPr>
              <a:t>millets</a:t>
            </a:r>
            <a:r>
              <a:rPr sz="2267" spc="3" dirty="0">
                <a:solidFill>
                  <a:srgbClr val="317E53"/>
                </a:solidFill>
                <a:latin typeface="Arial"/>
                <a:cs typeface="Arial"/>
              </a:rPr>
              <a:t> </a:t>
            </a:r>
            <a:r>
              <a:rPr sz="2267" spc="47" dirty="0">
                <a:solidFill>
                  <a:srgbClr val="317E53"/>
                </a:solidFill>
                <a:latin typeface="Arial"/>
                <a:cs typeface="Arial"/>
              </a:rPr>
              <a:t>sont</a:t>
            </a:r>
            <a:r>
              <a:rPr sz="2267" spc="7" dirty="0">
                <a:solidFill>
                  <a:srgbClr val="317E53"/>
                </a:solidFill>
                <a:latin typeface="Arial"/>
                <a:cs typeface="Arial"/>
              </a:rPr>
              <a:t> </a:t>
            </a:r>
            <a:r>
              <a:rPr sz="2267" spc="57" dirty="0">
                <a:solidFill>
                  <a:srgbClr val="317E53"/>
                </a:solidFill>
                <a:latin typeface="Arial"/>
                <a:cs typeface="Arial"/>
              </a:rPr>
              <a:t>des</a:t>
            </a:r>
            <a:r>
              <a:rPr sz="2267" spc="3" dirty="0">
                <a:solidFill>
                  <a:srgbClr val="317E53"/>
                </a:solidFill>
                <a:latin typeface="Arial"/>
                <a:cs typeface="Arial"/>
              </a:rPr>
              <a:t> </a:t>
            </a:r>
            <a:r>
              <a:rPr sz="2267" spc="40" dirty="0">
                <a:solidFill>
                  <a:srgbClr val="317E53"/>
                </a:solidFill>
                <a:latin typeface="Arial"/>
                <a:cs typeface="Arial"/>
              </a:rPr>
              <a:t>cultures</a:t>
            </a:r>
            <a:r>
              <a:rPr sz="2267" spc="7" dirty="0">
                <a:solidFill>
                  <a:srgbClr val="317E53"/>
                </a:solidFill>
                <a:latin typeface="Arial"/>
                <a:cs typeface="Arial"/>
              </a:rPr>
              <a:t> </a:t>
            </a:r>
            <a:r>
              <a:rPr sz="2000" spc="143" dirty="0">
                <a:solidFill>
                  <a:srgbClr val="317E53"/>
                </a:solidFill>
                <a:latin typeface="Arial"/>
                <a:cs typeface="Arial"/>
              </a:rPr>
              <a:t>à</a:t>
            </a:r>
            <a:r>
              <a:rPr sz="2000" spc="76" dirty="0">
                <a:solidFill>
                  <a:srgbClr val="317E53"/>
                </a:solidFill>
                <a:latin typeface="Arial"/>
                <a:cs typeface="Arial"/>
              </a:rPr>
              <a:t> </a:t>
            </a:r>
            <a:r>
              <a:rPr sz="2267" spc="33" dirty="0">
                <a:solidFill>
                  <a:srgbClr val="317E53"/>
                </a:solidFill>
                <a:latin typeface="Arial"/>
                <a:cs typeface="Arial"/>
              </a:rPr>
              <a:t>favoriser</a:t>
            </a:r>
            <a:r>
              <a:rPr sz="2267" spc="3" dirty="0">
                <a:solidFill>
                  <a:srgbClr val="317E53"/>
                </a:solidFill>
                <a:latin typeface="Arial"/>
                <a:cs typeface="Arial"/>
              </a:rPr>
              <a:t> </a:t>
            </a:r>
            <a:r>
              <a:rPr sz="2267" dirty="0">
                <a:solidFill>
                  <a:srgbClr val="317E53"/>
                </a:solidFill>
                <a:latin typeface="Arial"/>
                <a:cs typeface="Arial"/>
              </a:rPr>
              <a:t>car</a:t>
            </a:r>
            <a:r>
              <a:rPr sz="2267" spc="7" dirty="0">
                <a:solidFill>
                  <a:srgbClr val="317E53"/>
                </a:solidFill>
                <a:latin typeface="Arial"/>
                <a:cs typeface="Arial"/>
              </a:rPr>
              <a:t> </a:t>
            </a:r>
            <a:r>
              <a:rPr sz="2267" dirty="0">
                <a:solidFill>
                  <a:srgbClr val="317E53"/>
                </a:solidFill>
                <a:latin typeface="Arial"/>
                <a:cs typeface="Arial"/>
              </a:rPr>
              <a:t>ils</a:t>
            </a:r>
            <a:r>
              <a:rPr sz="2267" spc="3" dirty="0">
                <a:solidFill>
                  <a:srgbClr val="317E53"/>
                </a:solidFill>
                <a:latin typeface="Arial"/>
                <a:cs typeface="Arial"/>
              </a:rPr>
              <a:t> </a:t>
            </a:r>
            <a:r>
              <a:rPr sz="2267" spc="47" dirty="0">
                <a:solidFill>
                  <a:srgbClr val="317E53"/>
                </a:solidFill>
                <a:latin typeface="Arial"/>
                <a:cs typeface="Arial"/>
              </a:rPr>
              <a:t>sont</a:t>
            </a:r>
            <a:r>
              <a:rPr sz="2267" spc="7" dirty="0">
                <a:solidFill>
                  <a:srgbClr val="317E53"/>
                </a:solidFill>
                <a:latin typeface="Arial"/>
                <a:cs typeface="Arial"/>
              </a:rPr>
              <a:t> </a:t>
            </a:r>
            <a:r>
              <a:rPr sz="2100" spc="-17" dirty="0">
                <a:solidFill>
                  <a:srgbClr val="317E53"/>
                </a:solidFill>
                <a:latin typeface="Arial"/>
                <a:cs typeface="Arial"/>
              </a:rPr>
              <a:t>...</a:t>
            </a:r>
            <a:endParaRPr sz="2100">
              <a:latin typeface="Arial"/>
              <a:cs typeface="Arial"/>
            </a:endParaRPr>
          </a:p>
        </p:txBody>
      </p:sp>
      <p:sp>
        <p:nvSpPr>
          <p:cNvPr id="18" name="object 18"/>
          <p:cNvSpPr txBox="1"/>
          <p:nvPr/>
        </p:nvSpPr>
        <p:spPr>
          <a:xfrm>
            <a:off x="1102995" y="2021856"/>
            <a:ext cx="2109047" cy="1633823"/>
          </a:xfrm>
          <a:prstGeom prst="rect">
            <a:avLst/>
          </a:prstGeom>
        </p:spPr>
        <p:txBody>
          <a:bodyPr vert="horz" wrap="square" lIns="0" tIns="8043" rIns="0" bIns="0" rtlCol="0">
            <a:spAutoFit/>
          </a:bodyPr>
          <a:lstStyle/>
          <a:p>
            <a:pPr marL="8044" marR="3387" indent="22438" algn="ctr">
              <a:lnSpc>
                <a:spcPct val="123100"/>
              </a:lnSpc>
              <a:spcBef>
                <a:spcPts val="63"/>
              </a:spcBef>
            </a:pPr>
            <a:r>
              <a:rPr sz="2200" spc="53" dirty="0">
                <a:solidFill>
                  <a:srgbClr val="317E53"/>
                </a:solidFill>
                <a:latin typeface="Arial"/>
                <a:cs typeface="Arial"/>
              </a:rPr>
              <a:t>des</a:t>
            </a:r>
            <a:r>
              <a:rPr sz="2200" spc="-3" dirty="0">
                <a:solidFill>
                  <a:srgbClr val="317E53"/>
                </a:solidFill>
                <a:latin typeface="Arial"/>
                <a:cs typeface="Arial"/>
              </a:rPr>
              <a:t> </a:t>
            </a:r>
            <a:r>
              <a:rPr sz="2200" spc="37" dirty="0">
                <a:solidFill>
                  <a:srgbClr val="317E53"/>
                </a:solidFill>
                <a:latin typeface="Arial"/>
                <a:cs typeface="Arial"/>
              </a:rPr>
              <a:t>cultures </a:t>
            </a:r>
            <a:r>
              <a:rPr sz="2200" spc="40" dirty="0">
                <a:solidFill>
                  <a:srgbClr val="317E53"/>
                </a:solidFill>
                <a:latin typeface="Arial"/>
                <a:cs typeface="Arial"/>
              </a:rPr>
              <a:t>capables</a:t>
            </a:r>
            <a:r>
              <a:rPr sz="2200" spc="7" dirty="0">
                <a:solidFill>
                  <a:srgbClr val="317E53"/>
                </a:solidFill>
                <a:latin typeface="Arial"/>
                <a:cs typeface="Arial"/>
              </a:rPr>
              <a:t> </a:t>
            </a:r>
            <a:r>
              <a:rPr sz="2200" spc="76" dirty="0">
                <a:solidFill>
                  <a:srgbClr val="317E53"/>
                </a:solidFill>
                <a:latin typeface="Arial"/>
                <a:cs typeface="Arial"/>
              </a:rPr>
              <a:t>de </a:t>
            </a:r>
            <a:r>
              <a:rPr sz="2200" spc="47" dirty="0">
                <a:solidFill>
                  <a:srgbClr val="317E53"/>
                </a:solidFill>
                <a:latin typeface="Arial"/>
                <a:cs typeface="Arial"/>
              </a:rPr>
              <a:t>pousser</a:t>
            </a:r>
            <a:r>
              <a:rPr sz="2200" spc="30" dirty="0">
                <a:solidFill>
                  <a:srgbClr val="317E53"/>
                </a:solidFill>
                <a:latin typeface="Arial"/>
                <a:cs typeface="Arial"/>
              </a:rPr>
              <a:t> </a:t>
            </a:r>
            <a:r>
              <a:rPr sz="2200" dirty="0">
                <a:solidFill>
                  <a:srgbClr val="317E53"/>
                </a:solidFill>
                <a:latin typeface="Arial"/>
                <a:cs typeface="Arial"/>
              </a:rPr>
              <a:t>sur</a:t>
            </a:r>
            <a:r>
              <a:rPr sz="2200" spc="30" dirty="0">
                <a:solidFill>
                  <a:srgbClr val="317E53"/>
                </a:solidFill>
                <a:latin typeface="Arial"/>
                <a:cs typeface="Arial"/>
              </a:rPr>
              <a:t> </a:t>
            </a:r>
            <a:r>
              <a:rPr sz="2200" spc="37" dirty="0">
                <a:solidFill>
                  <a:srgbClr val="317E53"/>
                </a:solidFill>
                <a:latin typeface="Arial"/>
                <a:cs typeface="Arial"/>
              </a:rPr>
              <a:t>des </a:t>
            </a:r>
            <a:r>
              <a:rPr sz="2200" dirty="0">
                <a:solidFill>
                  <a:srgbClr val="317E53"/>
                </a:solidFill>
                <a:latin typeface="Arial"/>
                <a:cs typeface="Arial"/>
              </a:rPr>
              <a:t>sols</a:t>
            </a:r>
            <a:r>
              <a:rPr sz="2200" spc="33" dirty="0">
                <a:solidFill>
                  <a:srgbClr val="317E53"/>
                </a:solidFill>
                <a:latin typeface="Arial"/>
                <a:cs typeface="Arial"/>
              </a:rPr>
              <a:t> </a:t>
            </a:r>
            <a:r>
              <a:rPr sz="2200" spc="83" dirty="0">
                <a:solidFill>
                  <a:srgbClr val="317E53"/>
                </a:solidFill>
                <a:latin typeface="Arial"/>
                <a:cs typeface="Arial"/>
              </a:rPr>
              <a:t>peu</a:t>
            </a:r>
            <a:r>
              <a:rPr sz="2200" spc="37" dirty="0">
                <a:solidFill>
                  <a:srgbClr val="317E53"/>
                </a:solidFill>
                <a:latin typeface="Arial"/>
                <a:cs typeface="Arial"/>
              </a:rPr>
              <a:t> fertiles</a:t>
            </a:r>
            <a:endParaRPr sz="2200">
              <a:latin typeface="Arial"/>
              <a:cs typeface="Arial"/>
            </a:endParaRPr>
          </a:p>
        </p:txBody>
      </p:sp>
      <p:sp>
        <p:nvSpPr>
          <p:cNvPr id="19" name="object 19"/>
          <p:cNvSpPr txBox="1"/>
          <p:nvPr/>
        </p:nvSpPr>
        <p:spPr>
          <a:xfrm>
            <a:off x="1157527" y="4382553"/>
            <a:ext cx="2018030" cy="1217427"/>
          </a:xfrm>
          <a:prstGeom prst="rect">
            <a:avLst/>
          </a:prstGeom>
        </p:spPr>
        <p:txBody>
          <a:bodyPr vert="horz" wrap="square" lIns="0" tIns="8043" rIns="0" bIns="0" rtlCol="0">
            <a:spAutoFit/>
          </a:bodyPr>
          <a:lstStyle/>
          <a:p>
            <a:pPr marL="8044" marR="3387" algn="ctr">
              <a:lnSpc>
                <a:spcPct val="123100"/>
              </a:lnSpc>
              <a:spcBef>
                <a:spcPts val="63"/>
              </a:spcBef>
            </a:pPr>
            <a:r>
              <a:rPr sz="2200" spc="53" dirty="0">
                <a:solidFill>
                  <a:srgbClr val="317E53"/>
                </a:solidFill>
                <a:latin typeface="Arial"/>
                <a:cs typeface="Arial"/>
              </a:rPr>
              <a:t>des</a:t>
            </a:r>
            <a:r>
              <a:rPr sz="2200" spc="-3" dirty="0">
                <a:solidFill>
                  <a:srgbClr val="317E53"/>
                </a:solidFill>
                <a:latin typeface="Arial"/>
                <a:cs typeface="Arial"/>
              </a:rPr>
              <a:t> </a:t>
            </a:r>
            <a:r>
              <a:rPr sz="2200" spc="27" dirty="0">
                <a:solidFill>
                  <a:srgbClr val="317E53"/>
                </a:solidFill>
                <a:latin typeface="Arial"/>
                <a:cs typeface="Arial"/>
              </a:rPr>
              <a:t>aliments </a:t>
            </a:r>
            <a:r>
              <a:rPr sz="2200" spc="40" dirty="0">
                <a:solidFill>
                  <a:srgbClr val="317E53"/>
                </a:solidFill>
                <a:latin typeface="Arial"/>
                <a:cs typeface="Arial"/>
              </a:rPr>
              <a:t>nutritifs</a:t>
            </a:r>
            <a:r>
              <a:rPr sz="2200" spc="-3" dirty="0">
                <a:solidFill>
                  <a:srgbClr val="317E53"/>
                </a:solidFill>
                <a:latin typeface="Arial"/>
                <a:cs typeface="Arial"/>
              </a:rPr>
              <a:t> </a:t>
            </a:r>
            <a:r>
              <a:rPr sz="2200" spc="76" dirty="0">
                <a:solidFill>
                  <a:srgbClr val="317E53"/>
                </a:solidFill>
                <a:latin typeface="Arial"/>
                <a:cs typeface="Arial"/>
              </a:rPr>
              <a:t>et</a:t>
            </a:r>
            <a:r>
              <a:rPr sz="2200" dirty="0">
                <a:solidFill>
                  <a:srgbClr val="317E53"/>
                </a:solidFill>
                <a:latin typeface="Arial"/>
                <a:cs typeface="Arial"/>
              </a:rPr>
              <a:t> </a:t>
            </a:r>
            <a:r>
              <a:rPr sz="2200" spc="47" dirty="0">
                <a:solidFill>
                  <a:srgbClr val="317E53"/>
                </a:solidFill>
                <a:latin typeface="Arial"/>
                <a:cs typeface="Arial"/>
              </a:rPr>
              <a:t>bons </a:t>
            </a:r>
            <a:r>
              <a:rPr sz="2200" spc="76" dirty="0">
                <a:solidFill>
                  <a:srgbClr val="317E53"/>
                </a:solidFill>
                <a:latin typeface="Arial"/>
                <a:cs typeface="Arial"/>
              </a:rPr>
              <a:t>pour</a:t>
            </a:r>
            <a:r>
              <a:rPr sz="2200" spc="3" dirty="0">
                <a:solidFill>
                  <a:srgbClr val="317E53"/>
                </a:solidFill>
                <a:latin typeface="Arial"/>
                <a:cs typeface="Arial"/>
              </a:rPr>
              <a:t> </a:t>
            </a:r>
            <a:r>
              <a:rPr sz="2200" dirty="0">
                <a:solidFill>
                  <a:srgbClr val="317E53"/>
                </a:solidFill>
                <a:latin typeface="Arial"/>
                <a:cs typeface="Arial"/>
              </a:rPr>
              <a:t>la</a:t>
            </a:r>
            <a:r>
              <a:rPr sz="2200" spc="7" dirty="0">
                <a:solidFill>
                  <a:srgbClr val="317E53"/>
                </a:solidFill>
                <a:latin typeface="Arial"/>
                <a:cs typeface="Arial"/>
              </a:rPr>
              <a:t> </a:t>
            </a:r>
            <a:r>
              <a:rPr sz="2200" spc="57" dirty="0">
                <a:solidFill>
                  <a:srgbClr val="317E53"/>
                </a:solidFill>
                <a:latin typeface="Arial"/>
                <a:cs typeface="Arial"/>
              </a:rPr>
              <a:t>sant</a:t>
            </a:r>
            <a:r>
              <a:rPr sz="1967" spc="57" dirty="0">
                <a:solidFill>
                  <a:srgbClr val="317E53"/>
                </a:solidFill>
                <a:latin typeface="Arial"/>
                <a:cs typeface="Arial"/>
              </a:rPr>
              <a:t>é</a:t>
            </a:r>
            <a:endParaRPr sz="1967">
              <a:latin typeface="Arial"/>
              <a:cs typeface="Arial"/>
            </a:endParaRPr>
          </a:p>
        </p:txBody>
      </p:sp>
      <p:sp>
        <p:nvSpPr>
          <p:cNvPr id="20" name="object 20"/>
          <p:cNvSpPr txBox="1"/>
          <p:nvPr/>
        </p:nvSpPr>
        <p:spPr>
          <a:xfrm>
            <a:off x="4594015" y="2079623"/>
            <a:ext cx="1892723" cy="1633823"/>
          </a:xfrm>
          <a:prstGeom prst="rect">
            <a:avLst/>
          </a:prstGeom>
        </p:spPr>
        <p:txBody>
          <a:bodyPr vert="horz" wrap="square" lIns="0" tIns="8043" rIns="0" bIns="0" rtlCol="0">
            <a:spAutoFit/>
          </a:bodyPr>
          <a:lstStyle/>
          <a:p>
            <a:pPr marL="8467" marR="3387" algn="ctr">
              <a:lnSpc>
                <a:spcPct val="123100"/>
              </a:lnSpc>
              <a:spcBef>
                <a:spcPts val="63"/>
              </a:spcBef>
            </a:pPr>
            <a:r>
              <a:rPr sz="2200" spc="53" dirty="0">
                <a:solidFill>
                  <a:srgbClr val="317E53"/>
                </a:solidFill>
                <a:latin typeface="Arial"/>
                <a:cs typeface="Arial"/>
              </a:rPr>
              <a:t>des</a:t>
            </a:r>
            <a:r>
              <a:rPr sz="2200" spc="-3" dirty="0">
                <a:solidFill>
                  <a:srgbClr val="317E53"/>
                </a:solidFill>
                <a:latin typeface="Arial"/>
                <a:cs typeface="Arial"/>
              </a:rPr>
              <a:t> </a:t>
            </a:r>
            <a:r>
              <a:rPr sz="2200" spc="37" dirty="0">
                <a:solidFill>
                  <a:srgbClr val="317E53"/>
                </a:solidFill>
                <a:latin typeface="Arial"/>
                <a:cs typeface="Arial"/>
              </a:rPr>
              <a:t>cultures r</a:t>
            </a:r>
            <a:r>
              <a:rPr sz="1967" spc="37" dirty="0">
                <a:solidFill>
                  <a:srgbClr val="317E53"/>
                </a:solidFill>
                <a:latin typeface="Arial"/>
                <a:cs typeface="Arial"/>
              </a:rPr>
              <a:t>é</a:t>
            </a:r>
            <a:r>
              <a:rPr sz="2200" spc="37" dirty="0">
                <a:solidFill>
                  <a:srgbClr val="317E53"/>
                </a:solidFill>
                <a:latin typeface="Arial"/>
                <a:cs typeface="Arial"/>
              </a:rPr>
              <a:t>sistantes </a:t>
            </a:r>
            <a:r>
              <a:rPr sz="2200" dirty="0">
                <a:solidFill>
                  <a:srgbClr val="317E53"/>
                </a:solidFill>
                <a:latin typeface="Arial"/>
                <a:cs typeface="Arial"/>
              </a:rPr>
              <a:t>aux</a:t>
            </a:r>
            <a:r>
              <a:rPr sz="2200" spc="76" dirty="0">
                <a:solidFill>
                  <a:srgbClr val="317E53"/>
                </a:solidFill>
                <a:latin typeface="Arial"/>
                <a:cs typeface="Arial"/>
              </a:rPr>
              <a:t> </a:t>
            </a:r>
            <a:r>
              <a:rPr sz="1967" spc="60" dirty="0">
                <a:solidFill>
                  <a:srgbClr val="317E53"/>
                </a:solidFill>
                <a:latin typeface="Arial"/>
                <a:cs typeface="Arial"/>
              </a:rPr>
              <a:t>é</a:t>
            </a:r>
            <a:r>
              <a:rPr sz="2200" spc="60" dirty="0">
                <a:solidFill>
                  <a:srgbClr val="317E53"/>
                </a:solidFill>
                <a:latin typeface="Arial"/>
                <a:cs typeface="Arial"/>
              </a:rPr>
              <a:t>volutions </a:t>
            </a:r>
            <a:r>
              <a:rPr sz="2200" spc="33" dirty="0">
                <a:solidFill>
                  <a:srgbClr val="317E53"/>
                </a:solidFill>
                <a:latin typeface="Arial"/>
                <a:cs typeface="Arial"/>
              </a:rPr>
              <a:t>climatiques</a:t>
            </a:r>
            <a:endParaRPr sz="2200">
              <a:latin typeface="Arial"/>
              <a:cs typeface="Arial"/>
            </a:endParaRPr>
          </a:p>
        </p:txBody>
      </p:sp>
      <p:sp>
        <p:nvSpPr>
          <p:cNvPr id="21" name="object 21"/>
          <p:cNvSpPr txBox="1"/>
          <p:nvPr/>
        </p:nvSpPr>
        <p:spPr>
          <a:xfrm>
            <a:off x="4190684" y="4458941"/>
            <a:ext cx="2622973" cy="1217427"/>
          </a:xfrm>
          <a:prstGeom prst="rect">
            <a:avLst/>
          </a:prstGeom>
        </p:spPr>
        <p:txBody>
          <a:bodyPr vert="horz" wrap="square" lIns="0" tIns="8043" rIns="0" bIns="0" rtlCol="0">
            <a:spAutoFit/>
          </a:bodyPr>
          <a:lstStyle/>
          <a:p>
            <a:pPr marL="8044" marR="3387" indent="76204" algn="ctr">
              <a:lnSpc>
                <a:spcPct val="123100"/>
              </a:lnSpc>
              <a:spcBef>
                <a:spcPts val="63"/>
              </a:spcBef>
            </a:pPr>
            <a:r>
              <a:rPr sz="2200" spc="53" dirty="0">
                <a:solidFill>
                  <a:srgbClr val="317E53"/>
                </a:solidFill>
                <a:latin typeface="Arial"/>
                <a:cs typeface="Arial"/>
              </a:rPr>
              <a:t>des</a:t>
            </a:r>
            <a:r>
              <a:rPr sz="2200" spc="-7" dirty="0">
                <a:solidFill>
                  <a:srgbClr val="317E53"/>
                </a:solidFill>
                <a:latin typeface="Arial"/>
                <a:cs typeface="Arial"/>
              </a:rPr>
              <a:t> </a:t>
            </a:r>
            <a:r>
              <a:rPr sz="2200" spc="73" dirty="0">
                <a:solidFill>
                  <a:srgbClr val="317E53"/>
                </a:solidFill>
                <a:latin typeface="Arial"/>
                <a:cs typeface="Arial"/>
              </a:rPr>
              <a:t>c</a:t>
            </a:r>
            <a:r>
              <a:rPr sz="1967" spc="73" dirty="0">
                <a:solidFill>
                  <a:srgbClr val="317E53"/>
                </a:solidFill>
                <a:latin typeface="Arial"/>
                <a:cs typeface="Arial"/>
              </a:rPr>
              <a:t>é</a:t>
            </a:r>
            <a:r>
              <a:rPr sz="2200" spc="73" dirty="0">
                <a:solidFill>
                  <a:srgbClr val="317E53"/>
                </a:solidFill>
                <a:latin typeface="Arial"/>
                <a:cs typeface="Arial"/>
              </a:rPr>
              <a:t>r</a:t>
            </a:r>
            <a:r>
              <a:rPr sz="1967" spc="73" dirty="0">
                <a:solidFill>
                  <a:srgbClr val="317E53"/>
                </a:solidFill>
                <a:latin typeface="Arial"/>
                <a:cs typeface="Arial"/>
              </a:rPr>
              <a:t>é</a:t>
            </a:r>
            <a:r>
              <a:rPr sz="2200" spc="73" dirty="0">
                <a:solidFill>
                  <a:srgbClr val="317E53"/>
                </a:solidFill>
                <a:latin typeface="Arial"/>
                <a:cs typeface="Arial"/>
              </a:rPr>
              <a:t>ales</a:t>
            </a:r>
            <a:r>
              <a:rPr sz="2200" spc="-3" dirty="0">
                <a:solidFill>
                  <a:srgbClr val="317E53"/>
                </a:solidFill>
                <a:latin typeface="Arial"/>
                <a:cs typeface="Arial"/>
              </a:rPr>
              <a:t> </a:t>
            </a:r>
            <a:r>
              <a:rPr sz="2200" spc="-7" dirty="0">
                <a:solidFill>
                  <a:srgbClr val="317E53"/>
                </a:solidFill>
                <a:latin typeface="Arial"/>
                <a:cs typeface="Arial"/>
              </a:rPr>
              <a:t>mises </a:t>
            </a:r>
            <a:r>
              <a:rPr sz="2200" spc="70" dirty="0">
                <a:solidFill>
                  <a:srgbClr val="317E53"/>
                </a:solidFill>
                <a:latin typeface="Arial"/>
                <a:cs typeface="Arial"/>
              </a:rPr>
              <a:t>en</a:t>
            </a:r>
            <a:r>
              <a:rPr sz="2200" spc="-7" dirty="0">
                <a:solidFill>
                  <a:srgbClr val="317E53"/>
                </a:solidFill>
                <a:latin typeface="Arial"/>
                <a:cs typeface="Arial"/>
              </a:rPr>
              <a:t> </a:t>
            </a:r>
            <a:r>
              <a:rPr sz="2200" spc="37" dirty="0">
                <a:solidFill>
                  <a:srgbClr val="317E53"/>
                </a:solidFill>
                <a:latin typeface="Arial"/>
                <a:cs typeface="Arial"/>
              </a:rPr>
              <a:t>valeur</a:t>
            </a:r>
            <a:r>
              <a:rPr sz="2200" spc="-3" dirty="0">
                <a:solidFill>
                  <a:srgbClr val="317E53"/>
                </a:solidFill>
                <a:latin typeface="Arial"/>
                <a:cs typeface="Arial"/>
              </a:rPr>
              <a:t> </a:t>
            </a:r>
            <a:r>
              <a:rPr sz="2200" spc="47" dirty="0">
                <a:solidFill>
                  <a:srgbClr val="317E53"/>
                </a:solidFill>
                <a:latin typeface="Arial"/>
                <a:cs typeface="Arial"/>
              </a:rPr>
              <a:t>par</a:t>
            </a:r>
            <a:r>
              <a:rPr sz="2200" spc="-3" dirty="0">
                <a:solidFill>
                  <a:srgbClr val="317E53"/>
                </a:solidFill>
                <a:latin typeface="Arial"/>
                <a:cs typeface="Arial"/>
              </a:rPr>
              <a:t> </a:t>
            </a:r>
            <a:r>
              <a:rPr sz="2200" spc="-17" dirty="0">
                <a:solidFill>
                  <a:srgbClr val="317E53"/>
                </a:solidFill>
                <a:latin typeface="Arial"/>
                <a:cs typeface="Arial"/>
              </a:rPr>
              <a:t>les </a:t>
            </a:r>
            <a:r>
              <a:rPr sz="2200" spc="60" dirty="0">
                <a:solidFill>
                  <a:srgbClr val="317E53"/>
                </a:solidFill>
                <a:latin typeface="Arial"/>
                <a:cs typeface="Arial"/>
              </a:rPr>
              <a:t>politiques</a:t>
            </a:r>
            <a:r>
              <a:rPr sz="2200" spc="-10" dirty="0">
                <a:solidFill>
                  <a:srgbClr val="317E53"/>
                </a:solidFill>
                <a:latin typeface="Arial"/>
                <a:cs typeface="Arial"/>
              </a:rPr>
              <a:t> </a:t>
            </a:r>
            <a:r>
              <a:rPr sz="2200" spc="47" dirty="0">
                <a:solidFill>
                  <a:srgbClr val="317E53"/>
                </a:solidFill>
                <a:latin typeface="Arial"/>
                <a:cs typeface="Arial"/>
              </a:rPr>
              <a:t>indiennes</a:t>
            </a:r>
            <a:endParaRPr sz="2200">
              <a:latin typeface="Arial"/>
              <a:cs typeface="Arial"/>
            </a:endParaRPr>
          </a:p>
        </p:txBody>
      </p:sp>
      <p:sp>
        <p:nvSpPr>
          <p:cNvPr id="22" name="object 22"/>
          <p:cNvSpPr txBox="1"/>
          <p:nvPr/>
        </p:nvSpPr>
        <p:spPr>
          <a:xfrm>
            <a:off x="8324526" y="6149675"/>
            <a:ext cx="2650490" cy="134652"/>
          </a:xfrm>
          <a:prstGeom prst="rect">
            <a:avLst/>
          </a:prstGeom>
        </p:spPr>
        <p:txBody>
          <a:bodyPr vert="horz" wrap="square" lIns="0" tIns="11430" rIns="0" bIns="0" rtlCol="0">
            <a:spAutoFit/>
          </a:bodyPr>
          <a:lstStyle/>
          <a:p>
            <a:pPr marL="8467">
              <a:spcBef>
                <a:spcPts val="90"/>
              </a:spcBef>
            </a:pPr>
            <a:r>
              <a:rPr sz="800" spc="43" dirty="0">
                <a:solidFill>
                  <a:srgbClr val="317E53"/>
                </a:solidFill>
                <a:latin typeface="Arial"/>
                <a:cs typeface="Arial"/>
              </a:rPr>
              <a:t>Affiche</a:t>
            </a:r>
            <a:r>
              <a:rPr sz="800" spc="10" dirty="0">
                <a:solidFill>
                  <a:srgbClr val="317E53"/>
                </a:solidFill>
                <a:latin typeface="Arial"/>
                <a:cs typeface="Arial"/>
              </a:rPr>
              <a:t> </a:t>
            </a:r>
            <a:r>
              <a:rPr sz="800" spc="43" dirty="0">
                <a:solidFill>
                  <a:srgbClr val="317E53"/>
                </a:solidFill>
                <a:latin typeface="Arial"/>
                <a:cs typeface="Arial"/>
              </a:rPr>
              <a:t>de</a:t>
            </a:r>
            <a:r>
              <a:rPr sz="800" spc="10" dirty="0">
                <a:solidFill>
                  <a:srgbClr val="317E53"/>
                </a:solidFill>
                <a:latin typeface="Arial"/>
                <a:cs typeface="Arial"/>
              </a:rPr>
              <a:t> </a:t>
            </a:r>
            <a:r>
              <a:rPr sz="800" spc="50" dirty="0">
                <a:solidFill>
                  <a:srgbClr val="317E53"/>
                </a:solidFill>
                <a:latin typeface="Arial"/>
                <a:cs typeface="Arial"/>
              </a:rPr>
              <a:t>Ann</a:t>
            </a:r>
            <a:r>
              <a:rPr sz="733" spc="50" dirty="0">
                <a:solidFill>
                  <a:srgbClr val="317E53"/>
                </a:solidFill>
                <a:latin typeface="Arial"/>
                <a:cs typeface="Arial"/>
              </a:rPr>
              <a:t>é</a:t>
            </a:r>
            <a:r>
              <a:rPr sz="800" spc="50" dirty="0">
                <a:solidFill>
                  <a:srgbClr val="317E53"/>
                </a:solidFill>
                <a:latin typeface="Arial"/>
                <a:cs typeface="Arial"/>
              </a:rPr>
              <a:t>e</a:t>
            </a:r>
            <a:r>
              <a:rPr sz="800" spc="10" dirty="0">
                <a:solidFill>
                  <a:srgbClr val="317E53"/>
                </a:solidFill>
                <a:latin typeface="Arial"/>
                <a:cs typeface="Arial"/>
              </a:rPr>
              <a:t> </a:t>
            </a:r>
            <a:r>
              <a:rPr sz="800" spc="40" dirty="0">
                <a:solidFill>
                  <a:srgbClr val="317E53"/>
                </a:solidFill>
                <a:latin typeface="Arial"/>
                <a:cs typeface="Arial"/>
              </a:rPr>
              <a:t>Internationale</a:t>
            </a:r>
            <a:r>
              <a:rPr sz="800" spc="13" dirty="0">
                <a:solidFill>
                  <a:srgbClr val="317E53"/>
                </a:solidFill>
                <a:latin typeface="Arial"/>
                <a:cs typeface="Arial"/>
              </a:rPr>
              <a:t> </a:t>
            </a:r>
            <a:r>
              <a:rPr sz="800" spc="53" dirty="0">
                <a:solidFill>
                  <a:srgbClr val="317E53"/>
                </a:solidFill>
                <a:latin typeface="Arial"/>
                <a:cs typeface="Arial"/>
              </a:rPr>
              <a:t>du</a:t>
            </a:r>
            <a:r>
              <a:rPr sz="800" spc="10" dirty="0">
                <a:solidFill>
                  <a:srgbClr val="317E53"/>
                </a:solidFill>
                <a:latin typeface="Arial"/>
                <a:cs typeface="Arial"/>
              </a:rPr>
              <a:t> </a:t>
            </a:r>
            <a:r>
              <a:rPr sz="800" spc="50" dirty="0">
                <a:solidFill>
                  <a:srgbClr val="317E53"/>
                </a:solidFill>
                <a:latin typeface="Arial"/>
                <a:cs typeface="Arial"/>
              </a:rPr>
              <a:t>Mil</a:t>
            </a:r>
            <a:r>
              <a:rPr sz="800" spc="10" dirty="0">
                <a:solidFill>
                  <a:srgbClr val="317E53"/>
                </a:solidFill>
                <a:latin typeface="Arial"/>
                <a:cs typeface="Arial"/>
              </a:rPr>
              <a:t> </a:t>
            </a:r>
            <a:r>
              <a:rPr sz="733" spc="127" dirty="0">
                <a:solidFill>
                  <a:srgbClr val="317E53"/>
                </a:solidFill>
                <a:latin typeface="Arial"/>
                <a:cs typeface="Arial"/>
              </a:rPr>
              <a:t>©</a:t>
            </a:r>
            <a:r>
              <a:rPr sz="733" spc="267" dirty="0">
                <a:solidFill>
                  <a:srgbClr val="317E53"/>
                </a:solidFill>
                <a:latin typeface="Arial"/>
                <a:cs typeface="Arial"/>
              </a:rPr>
              <a:t> </a:t>
            </a:r>
            <a:r>
              <a:rPr sz="800" dirty="0">
                <a:solidFill>
                  <a:srgbClr val="317E53"/>
                </a:solidFill>
                <a:latin typeface="Arial"/>
                <a:cs typeface="Arial"/>
              </a:rPr>
              <a:t>FAO,</a:t>
            </a:r>
            <a:r>
              <a:rPr sz="800" spc="10" dirty="0">
                <a:solidFill>
                  <a:srgbClr val="317E53"/>
                </a:solidFill>
                <a:latin typeface="Arial"/>
                <a:cs typeface="Arial"/>
              </a:rPr>
              <a:t> </a:t>
            </a:r>
            <a:r>
              <a:rPr sz="800" spc="57" dirty="0">
                <a:solidFill>
                  <a:srgbClr val="317E53"/>
                </a:solidFill>
                <a:latin typeface="Arial"/>
                <a:cs typeface="Arial"/>
              </a:rPr>
              <a:t>2022</a:t>
            </a:r>
            <a:endParaRPr sz="800">
              <a:latin typeface="Arial"/>
              <a:cs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7646669" y="1033871"/>
            <a:ext cx="4157557" cy="5403003"/>
            <a:chOff x="11470003" y="1550806"/>
            <a:chExt cx="6236335" cy="8104505"/>
          </a:xfrm>
        </p:grpSpPr>
        <p:pic>
          <p:nvPicPr>
            <p:cNvPr id="4" name="object 4"/>
            <p:cNvPicPr/>
            <p:nvPr/>
          </p:nvPicPr>
          <p:blipFill>
            <a:blip r:embed="rId2" cstate="print"/>
            <a:stretch>
              <a:fillRect/>
            </a:stretch>
          </p:blipFill>
          <p:spPr>
            <a:xfrm>
              <a:off x="11576683" y="1657486"/>
              <a:ext cx="6022911" cy="7890986"/>
            </a:xfrm>
            <a:prstGeom prst="rect">
              <a:avLst/>
            </a:prstGeom>
          </p:spPr>
        </p:pic>
        <p:sp>
          <p:nvSpPr>
            <p:cNvPr id="5" name="object 5"/>
            <p:cNvSpPr/>
            <p:nvPr/>
          </p:nvSpPr>
          <p:spPr>
            <a:xfrm>
              <a:off x="11565253" y="1646056"/>
              <a:ext cx="6045835" cy="7914005"/>
            </a:xfrm>
            <a:custGeom>
              <a:avLst/>
              <a:gdLst/>
              <a:ahLst/>
              <a:cxnLst/>
              <a:rect l="l" t="t" r="r" b="b"/>
              <a:pathLst>
                <a:path w="6045834" h="7914005">
                  <a:moveTo>
                    <a:pt x="0" y="0"/>
                  </a:moveTo>
                  <a:lnTo>
                    <a:pt x="0" y="7913786"/>
                  </a:lnTo>
                  <a:lnTo>
                    <a:pt x="6045695" y="7913786"/>
                  </a:lnTo>
                  <a:lnTo>
                    <a:pt x="6045695" y="0"/>
                  </a:lnTo>
                  <a:lnTo>
                    <a:pt x="0" y="0"/>
                  </a:lnTo>
                </a:path>
              </a:pathLst>
            </a:custGeom>
            <a:ln w="190499">
              <a:solidFill>
                <a:srgbClr val="FD873F"/>
              </a:solidFill>
            </a:ln>
          </p:spPr>
          <p:txBody>
            <a:bodyPr wrap="square" lIns="0" tIns="0" rIns="0" bIns="0" rtlCol="0"/>
            <a:lstStyle/>
            <a:p>
              <a:endParaRPr sz="1200"/>
            </a:p>
          </p:txBody>
        </p:sp>
      </p:grpSp>
      <p:sp>
        <p:nvSpPr>
          <p:cNvPr id="6" name="object 6"/>
          <p:cNvSpPr txBox="1">
            <a:spLocks noGrp="1"/>
          </p:cNvSpPr>
          <p:nvPr>
            <p:ph type="title"/>
          </p:nvPr>
        </p:nvSpPr>
        <p:spPr>
          <a:xfrm>
            <a:off x="558800" y="245878"/>
            <a:ext cx="7010400" cy="878788"/>
          </a:xfrm>
          <a:prstGeom prst="rect">
            <a:avLst/>
          </a:prstGeom>
        </p:spPr>
        <p:txBody>
          <a:bodyPr vert="horz" wrap="square" lIns="0" tIns="57362" rIns="0" bIns="0" rtlCol="0" anchor="ctr">
            <a:spAutoFit/>
          </a:bodyPr>
          <a:lstStyle/>
          <a:p>
            <a:pPr marL="839935">
              <a:lnSpc>
                <a:spcPct val="100000"/>
              </a:lnSpc>
              <a:spcBef>
                <a:spcPts val="63"/>
              </a:spcBef>
            </a:pPr>
            <a:r>
              <a:rPr sz="2633" dirty="0"/>
              <a:t>Les</a:t>
            </a:r>
            <a:r>
              <a:rPr sz="2633" spc="-10" dirty="0"/>
              <a:t> </a:t>
            </a:r>
            <a:r>
              <a:rPr sz="2633" spc="120" dirty="0"/>
              <a:t>millets</a:t>
            </a:r>
            <a:r>
              <a:rPr sz="2633" spc="-7" dirty="0"/>
              <a:t> </a:t>
            </a:r>
            <a:r>
              <a:rPr sz="2667" dirty="0"/>
              <a:t>:</a:t>
            </a:r>
            <a:r>
              <a:rPr sz="2667" spc="-17" dirty="0"/>
              <a:t> </a:t>
            </a:r>
            <a:r>
              <a:rPr sz="2633" spc="107" dirty="0"/>
              <a:t>facteurs</a:t>
            </a:r>
            <a:r>
              <a:rPr sz="2633" spc="-10" dirty="0"/>
              <a:t> </a:t>
            </a:r>
            <a:r>
              <a:rPr sz="2633" spc="123" dirty="0"/>
              <a:t>de</a:t>
            </a:r>
            <a:r>
              <a:rPr sz="2633" spc="-7" dirty="0"/>
              <a:t> </a:t>
            </a:r>
            <a:r>
              <a:rPr sz="2633" spc="143" dirty="0"/>
              <a:t>d</a:t>
            </a:r>
            <a:r>
              <a:rPr sz="2333" spc="143" dirty="0"/>
              <a:t>é</a:t>
            </a:r>
            <a:r>
              <a:rPr sz="2633" spc="143" dirty="0"/>
              <a:t>veloppement</a:t>
            </a:r>
            <a:r>
              <a:rPr sz="2633" spc="-7" dirty="0"/>
              <a:t> </a:t>
            </a:r>
            <a:r>
              <a:rPr sz="2633" spc="93" dirty="0"/>
              <a:t>dans</a:t>
            </a:r>
            <a:r>
              <a:rPr sz="2633" spc="-10" dirty="0"/>
              <a:t> </a:t>
            </a:r>
            <a:r>
              <a:rPr sz="2633" spc="67" dirty="0"/>
              <a:t>les</a:t>
            </a:r>
            <a:r>
              <a:rPr sz="2633" spc="-7" dirty="0"/>
              <a:t> </a:t>
            </a:r>
            <a:r>
              <a:rPr sz="2633" spc="120" dirty="0"/>
              <a:t>Jawadhu</a:t>
            </a:r>
            <a:r>
              <a:rPr sz="2633" spc="-7" dirty="0"/>
              <a:t> </a:t>
            </a:r>
            <a:r>
              <a:rPr sz="2633" spc="100" dirty="0"/>
              <a:t>Hills</a:t>
            </a:r>
            <a:r>
              <a:rPr sz="2633" spc="-10" dirty="0"/>
              <a:t> </a:t>
            </a:r>
            <a:r>
              <a:rPr sz="2667" spc="-243" dirty="0"/>
              <a:t>?</a:t>
            </a:r>
            <a:endParaRPr sz="2667"/>
          </a:p>
        </p:txBody>
      </p:sp>
      <p:sp>
        <p:nvSpPr>
          <p:cNvPr id="7" name="object 7"/>
          <p:cNvSpPr txBox="1"/>
          <p:nvPr/>
        </p:nvSpPr>
        <p:spPr>
          <a:xfrm>
            <a:off x="761688" y="5344593"/>
            <a:ext cx="6221730" cy="308995"/>
          </a:xfrm>
          <a:prstGeom prst="rect">
            <a:avLst/>
          </a:prstGeom>
        </p:spPr>
        <p:txBody>
          <a:bodyPr vert="horz" wrap="square" lIns="0" tIns="11430" rIns="0" bIns="0" rtlCol="0">
            <a:spAutoFit/>
          </a:bodyPr>
          <a:lstStyle/>
          <a:p>
            <a:pPr marL="8467">
              <a:spcBef>
                <a:spcPts val="90"/>
              </a:spcBef>
            </a:pPr>
            <a:r>
              <a:rPr sz="1933" spc="97" dirty="0">
                <a:solidFill>
                  <a:srgbClr val="317E53"/>
                </a:solidFill>
                <a:latin typeface="Arial"/>
                <a:cs typeface="Arial"/>
              </a:rPr>
              <a:t>producteurs</a:t>
            </a:r>
            <a:r>
              <a:rPr sz="1933" spc="-3" dirty="0">
                <a:solidFill>
                  <a:srgbClr val="317E53"/>
                </a:solidFill>
                <a:latin typeface="Arial"/>
                <a:cs typeface="Arial"/>
              </a:rPr>
              <a:t> </a:t>
            </a:r>
            <a:r>
              <a:rPr sz="1933" spc="93" dirty="0">
                <a:solidFill>
                  <a:srgbClr val="317E53"/>
                </a:solidFill>
                <a:latin typeface="Arial"/>
                <a:cs typeface="Arial"/>
              </a:rPr>
              <a:t>de</a:t>
            </a:r>
            <a:r>
              <a:rPr sz="1933" dirty="0">
                <a:solidFill>
                  <a:srgbClr val="317E53"/>
                </a:solidFill>
                <a:latin typeface="Arial"/>
                <a:cs typeface="Arial"/>
              </a:rPr>
              <a:t> </a:t>
            </a:r>
            <a:r>
              <a:rPr sz="1933" spc="90" dirty="0">
                <a:solidFill>
                  <a:srgbClr val="317E53"/>
                </a:solidFill>
                <a:latin typeface="Arial"/>
                <a:cs typeface="Arial"/>
              </a:rPr>
              <a:t>millets</a:t>
            </a:r>
            <a:r>
              <a:rPr sz="1933" dirty="0">
                <a:solidFill>
                  <a:srgbClr val="317E53"/>
                </a:solidFill>
                <a:latin typeface="Arial"/>
                <a:cs typeface="Arial"/>
              </a:rPr>
              <a:t> </a:t>
            </a:r>
            <a:r>
              <a:rPr sz="1933" spc="107" dirty="0">
                <a:solidFill>
                  <a:srgbClr val="317E53"/>
                </a:solidFill>
                <a:latin typeface="Arial"/>
                <a:cs typeface="Arial"/>
              </a:rPr>
              <a:t>partent</a:t>
            </a:r>
            <a:r>
              <a:rPr sz="1933" dirty="0">
                <a:solidFill>
                  <a:srgbClr val="317E53"/>
                </a:solidFill>
                <a:latin typeface="Arial"/>
                <a:cs typeface="Arial"/>
              </a:rPr>
              <a:t> </a:t>
            </a:r>
            <a:r>
              <a:rPr sz="1933" spc="97" dirty="0">
                <a:solidFill>
                  <a:srgbClr val="317E53"/>
                </a:solidFill>
                <a:latin typeface="Arial"/>
                <a:cs typeface="Arial"/>
              </a:rPr>
              <a:t>toujours</a:t>
            </a:r>
            <a:r>
              <a:rPr sz="1933" dirty="0">
                <a:solidFill>
                  <a:srgbClr val="317E53"/>
                </a:solidFill>
                <a:latin typeface="Arial"/>
                <a:cs typeface="Arial"/>
              </a:rPr>
              <a:t> </a:t>
            </a:r>
            <a:r>
              <a:rPr sz="1933" spc="87" dirty="0">
                <a:solidFill>
                  <a:srgbClr val="317E53"/>
                </a:solidFill>
                <a:latin typeface="Arial"/>
                <a:cs typeface="Arial"/>
              </a:rPr>
              <a:t>en</a:t>
            </a:r>
            <a:r>
              <a:rPr sz="1933" dirty="0">
                <a:solidFill>
                  <a:srgbClr val="317E53"/>
                </a:solidFill>
                <a:latin typeface="Arial"/>
                <a:cs typeface="Arial"/>
              </a:rPr>
              <a:t> </a:t>
            </a:r>
            <a:r>
              <a:rPr sz="1933" spc="100" dirty="0">
                <a:solidFill>
                  <a:srgbClr val="317E53"/>
                </a:solidFill>
                <a:latin typeface="Arial"/>
                <a:cs typeface="Arial"/>
              </a:rPr>
              <a:t>migration</a:t>
            </a:r>
            <a:endParaRPr sz="1933">
              <a:latin typeface="Arial"/>
              <a:cs typeface="Arial"/>
            </a:endParaRPr>
          </a:p>
        </p:txBody>
      </p:sp>
      <p:sp>
        <p:nvSpPr>
          <p:cNvPr id="8" name="object 8"/>
          <p:cNvSpPr txBox="1"/>
          <p:nvPr/>
        </p:nvSpPr>
        <p:spPr>
          <a:xfrm>
            <a:off x="761688" y="6005101"/>
            <a:ext cx="6341957" cy="704424"/>
          </a:xfrm>
          <a:prstGeom prst="rect">
            <a:avLst/>
          </a:prstGeom>
        </p:spPr>
        <p:txBody>
          <a:bodyPr vert="horz" wrap="square" lIns="0" tIns="7620" rIns="0" bIns="0" rtlCol="0">
            <a:spAutoFit/>
          </a:bodyPr>
          <a:lstStyle/>
          <a:p>
            <a:pPr marL="8467" marR="3387">
              <a:lnSpc>
                <a:spcPct val="122800"/>
              </a:lnSpc>
              <a:spcBef>
                <a:spcPts val="60"/>
              </a:spcBef>
            </a:pPr>
            <a:r>
              <a:rPr sz="1933" spc="87" dirty="0">
                <a:solidFill>
                  <a:srgbClr val="317E53"/>
                </a:solidFill>
                <a:latin typeface="Arial"/>
                <a:cs typeface="Arial"/>
              </a:rPr>
              <a:t>cultures</a:t>
            </a:r>
            <a:r>
              <a:rPr sz="1933" spc="-3" dirty="0">
                <a:solidFill>
                  <a:srgbClr val="317E53"/>
                </a:solidFill>
                <a:latin typeface="Arial"/>
                <a:cs typeface="Arial"/>
              </a:rPr>
              <a:t> </a:t>
            </a:r>
            <a:r>
              <a:rPr sz="1933" spc="93" dirty="0">
                <a:solidFill>
                  <a:srgbClr val="317E53"/>
                </a:solidFill>
                <a:latin typeface="Arial"/>
                <a:cs typeface="Arial"/>
              </a:rPr>
              <a:t>irrigu</a:t>
            </a:r>
            <a:r>
              <a:rPr sz="1733" spc="93" dirty="0">
                <a:solidFill>
                  <a:srgbClr val="317E53"/>
                </a:solidFill>
                <a:latin typeface="Arial"/>
                <a:cs typeface="Arial"/>
              </a:rPr>
              <a:t>é</a:t>
            </a:r>
            <a:r>
              <a:rPr sz="1933" spc="93" dirty="0">
                <a:solidFill>
                  <a:srgbClr val="317E53"/>
                </a:solidFill>
                <a:latin typeface="Arial"/>
                <a:cs typeface="Arial"/>
              </a:rPr>
              <a:t>es</a:t>
            </a:r>
            <a:r>
              <a:rPr sz="1933" dirty="0">
                <a:solidFill>
                  <a:srgbClr val="317E53"/>
                </a:solidFill>
                <a:latin typeface="Arial"/>
                <a:cs typeface="Arial"/>
              </a:rPr>
              <a:t> </a:t>
            </a:r>
            <a:r>
              <a:rPr sz="1933" spc="110" dirty="0">
                <a:solidFill>
                  <a:srgbClr val="317E53"/>
                </a:solidFill>
                <a:latin typeface="Arial"/>
                <a:cs typeface="Arial"/>
              </a:rPr>
              <a:t>et</a:t>
            </a:r>
            <a:r>
              <a:rPr sz="1933" dirty="0">
                <a:solidFill>
                  <a:srgbClr val="317E53"/>
                </a:solidFill>
                <a:latin typeface="Arial"/>
                <a:cs typeface="Arial"/>
              </a:rPr>
              <a:t> </a:t>
            </a:r>
            <a:r>
              <a:rPr sz="1933" spc="87" dirty="0">
                <a:solidFill>
                  <a:srgbClr val="317E53"/>
                </a:solidFill>
                <a:latin typeface="Arial"/>
                <a:cs typeface="Arial"/>
              </a:rPr>
              <a:t>cultures</a:t>
            </a:r>
            <a:r>
              <a:rPr sz="1933" dirty="0">
                <a:solidFill>
                  <a:srgbClr val="317E53"/>
                </a:solidFill>
                <a:latin typeface="Arial"/>
                <a:cs typeface="Arial"/>
              </a:rPr>
              <a:t> </a:t>
            </a:r>
            <a:r>
              <a:rPr sz="1933" spc="57" dirty="0">
                <a:solidFill>
                  <a:srgbClr val="317E53"/>
                </a:solidFill>
                <a:latin typeface="Arial"/>
                <a:cs typeface="Arial"/>
              </a:rPr>
              <a:t>sous</a:t>
            </a:r>
            <a:r>
              <a:rPr sz="1933" spc="-3" dirty="0">
                <a:solidFill>
                  <a:srgbClr val="317E53"/>
                </a:solidFill>
                <a:latin typeface="Arial"/>
                <a:cs typeface="Arial"/>
              </a:rPr>
              <a:t> </a:t>
            </a:r>
            <a:r>
              <a:rPr sz="1933" spc="103" dirty="0">
                <a:solidFill>
                  <a:srgbClr val="317E53"/>
                </a:solidFill>
                <a:latin typeface="Arial"/>
                <a:cs typeface="Arial"/>
              </a:rPr>
              <a:t>contrat</a:t>
            </a:r>
            <a:r>
              <a:rPr sz="1933" dirty="0">
                <a:solidFill>
                  <a:srgbClr val="317E53"/>
                </a:solidFill>
                <a:latin typeface="Arial"/>
                <a:cs typeface="Arial"/>
              </a:rPr>
              <a:t> </a:t>
            </a:r>
            <a:r>
              <a:rPr sz="1933" spc="67" dirty="0">
                <a:solidFill>
                  <a:srgbClr val="317E53"/>
                </a:solidFill>
                <a:latin typeface="Arial"/>
                <a:cs typeface="Arial"/>
              </a:rPr>
              <a:t>envisag</a:t>
            </a:r>
            <a:r>
              <a:rPr sz="1733" spc="67" dirty="0">
                <a:solidFill>
                  <a:srgbClr val="317E53"/>
                </a:solidFill>
                <a:latin typeface="Arial"/>
                <a:cs typeface="Arial"/>
              </a:rPr>
              <a:t>é</a:t>
            </a:r>
            <a:r>
              <a:rPr sz="1933" spc="67" dirty="0">
                <a:solidFill>
                  <a:srgbClr val="317E53"/>
                </a:solidFill>
                <a:latin typeface="Arial"/>
                <a:cs typeface="Arial"/>
              </a:rPr>
              <a:t>es </a:t>
            </a:r>
            <a:r>
              <a:rPr sz="1933" spc="110" dirty="0">
                <a:solidFill>
                  <a:srgbClr val="317E53"/>
                </a:solidFill>
                <a:latin typeface="Arial"/>
                <a:cs typeface="Arial"/>
              </a:rPr>
              <a:t>pour</a:t>
            </a:r>
            <a:r>
              <a:rPr sz="1933" spc="-10" dirty="0">
                <a:solidFill>
                  <a:srgbClr val="317E53"/>
                </a:solidFill>
                <a:latin typeface="Arial"/>
                <a:cs typeface="Arial"/>
              </a:rPr>
              <a:t> </a:t>
            </a:r>
            <a:r>
              <a:rPr sz="1933" spc="33" dirty="0">
                <a:solidFill>
                  <a:srgbClr val="317E53"/>
                </a:solidFill>
                <a:latin typeface="Arial"/>
                <a:cs typeface="Arial"/>
              </a:rPr>
              <a:t>se</a:t>
            </a:r>
            <a:r>
              <a:rPr sz="1933" spc="-7" dirty="0">
                <a:solidFill>
                  <a:srgbClr val="317E53"/>
                </a:solidFill>
                <a:latin typeface="Arial"/>
                <a:cs typeface="Arial"/>
              </a:rPr>
              <a:t> </a:t>
            </a:r>
            <a:r>
              <a:rPr sz="1933" spc="97" dirty="0">
                <a:solidFill>
                  <a:srgbClr val="317E53"/>
                </a:solidFill>
                <a:latin typeface="Arial"/>
                <a:cs typeface="Arial"/>
              </a:rPr>
              <a:t>d</a:t>
            </a:r>
            <a:r>
              <a:rPr sz="1733" spc="97" dirty="0">
                <a:solidFill>
                  <a:srgbClr val="317E53"/>
                </a:solidFill>
                <a:latin typeface="Arial"/>
                <a:cs typeface="Arial"/>
              </a:rPr>
              <a:t>é</a:t>
            </a:r>
            <a:r>
              <a:rPr sz="1933" spc="97" dirty="0">
                <a:solidFill>
                  <a:srgbClr val="317E53"/>
                </a:solidFill>
                <a:latin typeface="Arial"/>
                <a:cs typeface="Arial"/>
              </a:rPr>
              <a:t>velopper</a:t>
            </a:r>
            <a:endParaRPr sz="1933">
              <a:latin typeface="Arial"/>
              <a:cs typeface="Arial"/>
            </a:endParaRPr>
          </a:p>
        </p:txBody>
      </p:sp>
      <p:sp>
        <p:nvSpPr>
          <p:cNvPr id="9" name="object 9"/>
          <p:cNvSpPr txBox="1"/>
          <p:nvPr/>
        </p:nvSpPr>
        <p:spPr>
          <a:xfrm>
            <a:off x="716525" y="689922"/>
            <a:ext cx="6228080" cy="839888"/>
          </a:xfrm>
          <a:prstGeom prst="rect">
            <a:avLst/>
          </a:prstGeom>
        </p:spPr>
        <p:txBody>
          <a:bodyPr vert="horz" wrap="square" lIns="0" tIns="15663" rIns="0" bIns="0" rtlCol="0">
            <a:spAutoFit/>
          </a:bodyPr>
          <a:lstStyle/>
          <a:p>
            <a:pPr marL="966518" marR="3387" indent="-958475">
              <a:lnSpc>
                <a:spcPct val="129299"/>
              </a:lnSpc>
              <a:spcBef>
                <a:spcPts val="123"/>
              </a:spcBef>
            </a:pPr>
            <a:r>
              <a:rPr sz="2267" spc="70" dirty="0">
                <a:solidFill>
                  <a:srgbClr val="317E53"/>
                </a:solidFill>
                <a:latin typeface="Arial"/>
                <a:cs typeface="Arial"/>
              </a:rPr>
              <a:t>Malgr</a:t>
            </a:r>
            <a:r>
              <a:rPr sz="2000" spc="70" dirty="0">
                <a:solidFill>
                  <a:srgbClr val="317E53"/>
                </a:solidFill>
                <a:latin typeface="Arial"/>
                <a:cs typeface="Arial"/>
              </a:rPr>
              <a:t>é</a:t>
            </a:r>
            <a:r>
              <a:rPr sz="2000" spc="83" dirty="0">
                <a:solidFill>
                  <a:srgbClr val="317E53"/>
                </a:solidFill>
                <a:latin typeface="Arial"/>
                <a:cs typeface="Arial"/>
              </a:rPr>
              <a:t> </a:t>
            </a:r>
            <a:r>
              <a:rPr sz="2267" dirty="0">
                <a:solidFill>
                  <a:srgbClr val="317E53"/>
                </a:solidFill>
                <a:latin typeface="Arial"/>
                <a:cs typeface="Arial"/>
              </a:rPr>
              <a:t>les</a:t>
            </a:r>
            <a:r>
              <a:rPr sz="2267" spc="10" dirty="0">
                <a:solidFill>
                  <a:srgbClr val="317E53"/>
                </a:solidFill>
                <a:latin typeface="Arial"/>
                <a:cs typeface="Arial"/>
              </a:rPr>
              <a:t> </a:t>
            </a:r>
            <a:r>
              <a:rPr sz="2267" spc="37" dirty="0">
                <a:solidFill>
                  <a:srgbClr val="317E53"/>
                </a:solidFill>
                <a:latin typeface="Arial"/>
                <a:cs typeface="Arial"/>
              </a:rPr>
              <a:t>actions</a:t>
            </a:r>
            <a:r>
              <a:rPr sz="2267" spc="10" dirty="0">
                <a:solidFill>
                  <a:srgbClr val="317E53"/>
                </a:solidFill>
                <a:latin typeface="Arial"/>
                <a:cs typeface="Arial"/>
              </a:rPr>
              <a:t> </a:t>
            </a:r>
            <a:r>
              <a:rPr sz="2267" spc="97" dirty="0">
                <a:solidFill>
                  <a:srgbClr val="317E53"/>
                </a:solidFill>
                <a:latin typeface="Arial"/>
                <a:cs typeface="Arial"/>
              </a:rPr>
              <a:t>de</a:t>
            </a:r>
            <a:r>
              <a:rPr sz="2267" spc="10" dirty="0">
                <a:solidFill>
                  <a:srgbClr val="317E53"/>
                </a:solidFill>
                <a:latin typeface="Arial"/>
                <a:cs typeface="Arial"/>
              </a:rPr>
              <a:t> </a:t>
            </a:r>
            <a:r>
              <a:rPr sz="2267" dirty="0">
                <a:solidFill>
                  <a:srgbClr val="317E53"/>
                </a:solidFill>
                <a:latin typeface="Arial"/>
                <a:cs typeface="Arial"/>
              </a:rPr>
              <a:t>la</a:t>
            </a:r>
            <a:r>
              <a:rPr sz="2267" spc="10" dirty="0">
                <a:solidFill>
                  <a:srgbClr val="317E53"/>
                </a:solidFill>
                <a:latin typeface="Arial"/>
                <a:cs typeface="Arial"/>
              </a:rPr>
              <a:t> </a:t>
            </a:r>
            <a:r>
              <a:rPr sz="2000" i="1" spc="240" dirty="0">
                <a:solidFill>
                  <a:srgbClr val="317E53"/>
                </a:solidFill>
                <a:latin typeface="Arial"/>
                <a:cs typeface="Arial"/>
              </a:rPr>
              <a:t>DHAN</a:t>
            </a:r>
            <a:r>
              <a:rPr sz="2000" i="1" spc="83" dirty="0">
                <a:solidFill>
                  <a:srgbClr val="317E53"/>
                </a:solidFill>
                <a:latin typeface="Arial"/>
                <a:cs typeface="Arial"/>
              </a:rPr>
              <a:t> </a:t>
            </a:r>
            <a:r>
              <a:rPr sz="2000" i="1" spc="173" dirty="0">
                <a:solidFill>
                  <a:srgbClr val="317E53"/>
                </a:solidFill>
                <a:latin typeface="Arial"/>
                <a:cs typeface="Arial"/>
              </a:rPr>
              <a:t>Foundation</a:t>
            </a:r>
            <a:r>
              <a:rPr sz="2100" i="1" spc="173" dirty="0">
                <a:solidFill>
                  <a:srgbClr val="317E53"/>
                </a:solidFill>
                <a:latin typeface="Arial"/>
                <a:cs typeface="Arial"/>
              </a:rPr>
              <a:t>,</a:t>
            </a:r>
            <a:r>
              <a:rPr sz="2100" i="1" spc="57" dirty="0">
                <a:solidFill>
                  <a:srgbClr val="317E53"/>
                </a:solidFill>
                <a:latin typeface="Arial"/>
                <a:cs typeface="Arial"/>
              </a:rPr>
              <a:t> </a:t>
            </a:r>
            <a:r>
              <a:rPr sz="2000" i="1" spc="127" dirty="0">
                <a:solidFill>
                  <a:srgbClr val="317E53"/>
                </a:solidFill>
                <a:latin typeface="Arial"/>
                <a:cs typeface="Arial"/>
              </a:rPr>
              <a:t>les </a:t>
            </a:r>
            <a:r>
              <a:rPr sz="2000" i="1" spc="143" dirty="0">
                <a:solidFill>
                  <a:srgbClr val="317E53"/>
                </a:solidFill>
                <a:latin typeface="Arial"/>
                <a:cs typeface="Arial"/>
              </a:rPr>
              <a:t>millets</a:t>
            </a:r>
            <a:r>
              <a:rPr sz="2000" i="1" spc="67" dirty="0">
                <a:solidFill>
                  <a:srgbClr val="317E53"/>
                </a:solidFill>
                <a:latin typeface="Arial"/>
                <a:cs typeface="Arial"/>
              </a:rPr>
              <a:t> </a:t>
            </a:r>
            <a:r>
              <a:rPr sz="2000" i="1" spc="207" dirty="0">
                <a:solidFill>
                  <a:srgbClr val="317E53"/>
                </a:solidFill>
                <a:latin typeface="Arial"/>
                <a:cs typeface="Arial"/>
              </a:rPr>
              <a:t>dans</a:t>
            </a:r>
            <a:r>
              <a:rPr sz="2000" i="1" spc="67" dirty="0">
                <a:solidFill>
                  <a:srgbClr val="317E53"/>
                </a:solidFill>
                <a:latin typeface="Arial"/>
                <a:cs typeface="Arial"/>
              </a:rPr>
              <a:t> </a:t>
            </a:r>
            <a:r>
              <a:rPr sz="2000" i="1" spc="143" dirty="0">
                <a:solidFill>
                  <a:srgbClr val="317E53"/>
                </a:solidFill>
                <a:latin typeface="Arial"/>
                <a:cs typeface="Arial"/>
              </a:rPr>
              <a:t>les</a:t>
            </a:r>
            <a:r>
              <a:rPr sz="2000" i="1" spc="67" dirty="0">
                <a:solidFill>
                  <a:srgbClr val="317E53"/>
                </a:solidFill>
                <a:latin typeface="Arial"/>
                <a:cs typeface="Arial"/>
              </a:rPr>
              <a:t> </a:t>
            </a:r>
            <a:r>
              <a:rPr sz="2000" i="1" spc="230" dirty="0">
                <a:solidFill>
                  <a:srgbClr val="317E53"/>
                </a:solidFill>
                <a:latin typeface="Arial"/>
                <a:cs typeface="Arial"/>
              </a:rPr>
              <a:t>Jawadhu</a:t>
            </a:r>
            <a:r>
              <a:rPr sz="2000" i="1" spc="70" dirty="0">
                <a:solidFill>
                  <a:srgbClr val="317E53"/>
                </a:solidFill>
                <a:latin typeface="Arial"/>
                <a:cs typeface="Arial"/>
              </a:rPr>
              <a:t> </a:t>
            </a:r>
            <a:r>
              <a:rPr sz="2000" i="1" spc="127" dirty="0">
                <a:solidFill>
                  <a:srgbClr val="317E53"/>
                </a:solidFill>
                <a:latin typeface="Arial"/>
                <a:cs typeface="Arial"/>
              </a:rPr>
              <a:t>Hills</a:t>
            </a:r>
            <a:r>
              <a:rPr sz="2000" i="1" spc="70" dirty="0">
                <a:solidFill>
                  <a:srgbClr val="317E53"/>
                </a:solidFill>
                <a:latin typeface="Arial"/>
                <a:cs typeface="Arial"/>
              </a:rPr>
              <a:t> </a:t>
            </a:r>
            <a:r>
              <a:rPr sz="2100" spc="-17" dirty="0">
                <a:solidFill>
                  <a:srgbClr val="317E53"/>
                </a:solidFill>
                <a:latin typeface="Arial"/>
                <a:cs typeface="Arial"/>
              </a:rPr>
              <a:t>...</a:t>
            </a:r>
            <a:endParaRPr sz="2100">
              <a:latin typeface="Arial"/>
              <a:cs typeface="Arial"/>
            </a:endParaRPr>
          </a:p>
        </p:txBody>
      </p:sp>
      <p:sp>
        <p:nvSpPr>
          <p:cNvPr id="10" name="object 10"/>
          <p:cNvSpPr txBox="1"/>
          <p:nvPr/>
        </p:nvSpPr>
        <p:spPr>
          <a:xfrm>
            <a:off x="7595568" y="6485129"/>
            <a:ext cx="4259580" cy="203111"/>
          </a:xfrm>
          <a:prstGeom prst="rect">
            <a:avLst/>
          </a:prstGeom>
        </p:spPr>
        <p:txBody>
          <a:bodyPr vert="horz" wrap="square" lIns="0" tIns="8043" rIns="0" bIns="0" rtlCol="0">
            <a:spAutoFit/>
          </a:bodyPr>
          <a:lstStyle/>
          <a:p>
            <a:pPr marL="8467">
              <a:spcBef>
                <a:spcPts val="63"/>
              </a:spcBef>
              <a:tabLst>
                <a:tab pos="3076517" algn="l"/>
              </a:tabLst>
            </a:pPr>
            <a:r>
              <a:rPr sz="1267" dirty="0">
                <a:solidFill>
                  <a:srgbClr val="317E53"/>
                </a:solidFill>
                <a:latin typeface="Arial"/>
                <a:cs typeface="Arial"/>
              </a:rPr>
              <a:t>Sac</a:t>
            </a:r>
            <a:r>
              <a:rPr sz="1267" spc="7" dirty="0">
                <a:solidFill>
                  <a:srgbClr val="317E53"/>
                </a:solidFill>
                <a:latin typeface="Arial"/>
                <a:cs typeface="Arial"/>
              </a:rPr>
              <a:t> </a:t>
            </a:r>
            <a:r>
              <a:rPr sz="1267" spc="47" dirty="0">
                <a:solidFill>
                  <a:srgbClr val="317E53"/>
                </a:solidFill>
                <a:latin typeface="Arial"/>
                <a:cs typeface="Arial"/>
              </a:rPr>
              <a:t>de</a:t>
            </a:r>
            <a:r>
              <a:rPr sz="1267" spc="10" dirty="0">
                <a:solidFill>
                  <a:srgbClr val="317E53"/>
                </a:solidFill>
                <a:latin typeface="Arial"/>
                <a:cs typeface="Arial"/>
              </a:rPr>
              <a:t> </a:t>
            </a:r>
            <a:r>
              <a:rPr sz="1267" dirty="0">
                <a:solidFill>
                  <a:srgbClr val="317E53"/>
                </a:solidFill>
                <a:latin typeface="Arial"/>
                <a:cs typeface="Arial"/>
              </a:rPr>
              <a:t>1kg</a:t>
            </a:r>
            <a:r>
              <a:rPr sz="1267" spc="10" dirty="0">
                <a:solidFill>
                  <a:srgbClr val="317E53"/>
                </a:solidFill>
                <a:latin typeface="Arial"/>
                <a:cs typeface="Arial"/>
              </a:rPr>
              <a:t> </a:t>
            </a:r>
            <a:r>
              <a:rPr sz="1267" spc="47" dirty="0">
                <a:solidFill>
                  <a:srgbClr val="317E53"/>
                </a:solidFill>
                <a:latin typeface="Arial"/>
                <a:cs typeface="Arial"/>
              </a:rPr>
              <a:t>de</a:t>
            </a:r>
            <a:r>
              <a:rPr sz="1267" spc="10" dirty="0">
                <a:solidFill>
                  <a:srgbClr val="317E53"/>
                </a:solidFill>
                <a:latin typeface="Arial"/>
                <a:cs typeface="Arial"/>
              </a:rPr>
              <a:t> </a:t>
            </a:r>
            <a:r>
              <a:rPr sz="1267" spc="47" dirty="0">
                <a:solidFill>
                  <a:srgbClr val="317E53"/>
                </a:solidFill>
                <a:latin typeface="Arial"/>
                <a:cs typeface="Arial"/>
              </a:rPr>
              <a:t>millets</a:t>
            </a:r>
            <a:r>
              <a:rPr sz="1267" spc="10" dirty="0">
                <a:solidFill>
                  <a:srgbClr val="317E53"/>
                </a:solidFill>
                <a:latin typeface="Arial"/>
                <a:cs typeface="Arial"/>
              </a:rPr>
              <a:t> </a:t>
            </a:r>
            <a:r>
              <a:rPr sz="1267" spc="33" dirty="0">
                <a:solidFill>
                  <a:srgbClr val="317E53"/>
                </a:solidFill>
                <a:latin typeface="Arial"/>
                <a:cs typeface="Arial"/>
              </a:rPr>
              <a:t>(Jawadhu</a:t>
            </a:r>
            <a:r>
              <a:rPr sz="1267" spc="10" dirty="0">
                <a:solidFill>
                  <a:srgbClr val="317E53"/>
                </a:solidFill>
                <a:latin typeface="Arial"/>
                <a:cs typeface="Arial"/>
              </a:rPr>
              <a:t> </a:t>
            </a:r>
            <a:r>
              <a:rPr sz="1267" dirty="0">
                <a:solidFill>
                  <a:srgbClr val="317E53"/>
                </a:solidFill>
                <a:latin typeface="Arial"/>
                <a:cs typeface="Arial"/>
              </a:rPr>
              <a:t>Hills)</a:t>
            </a:r>
            <a:r>
              <a:rPr sz="1267" spc="10" dirty="0">
                <a:solidFill>
                  <a:srgbClr val="317E53"/>
                </a:solidFill>
                <a:latin typeface="Arial"/>
                <a:cs typeface="Arial"/>
              </a:rPr>
              <a:t> </a:t>
            </a:r>
            <a:r>
              <a:rPr sz="1100" spc="183" dirty="0">
                <a:solidFill>
                  <a:srgbClr val="317E53"/>
                </a:solidFill>
                <a:latin typeface="Arial"/>
                <a:cs typeface="Arial"/>
              </a:rPr>
              <a:t>©</a:t>
            </a:r>
            <a:r>
              <a:rPr sz="1100" dirty="0">
                <a:solidFill>
                  <a:srgbClr val="317E53"/>
                </a:solidFill>
                <a:latin typeface="Arial"/>
                <a:cs typeface="Arial"/>
              </a:rPr>
              <a:t>	</a:t>
            </a:r>
            <a:r>
              <a:rPr sz="1267" spc="43" dirty="0">
                <a:solidFill>
                  <a:srgbClr val="317E53"/>
                </a:solidFill>
                <a:latin typeface="Arial"/>
                <a:cs typeface="Arial"/>
              </a:rPr>
              <a:t>Atek,</a:t>
            </a:r>
            <a:r>
              <a:rPr sz="1267" spc="-3" dirty="0">
                <a:solidFill>
                  <a:srgbClr val="317E53"/>
                </a:solidFill>
                <a:latin typeface="Arial"/>
                <a:cs typeface="Arial"/>
              </a:rPr>
              <a:t> </a:t>
            </a:r>
            <a:r>
              <a:rPr sz="1267" spc="53" dirty="0">
                <a:solidFill>
                  <a:srgbClr val="317E53"/>
                </a:solidFill>
                <a:latin typeface="Arial"/>
                <a:cs typeface="Arial"/>
              </a:rPr>
              <a:t>juin</a:t>
            </a:r>
            <a:r>
              <a:rPr sz="1267" dirty="0">
                <a:solidFill>
                  <a:srgbClr val="317E53"/>
                </a:solidFill>
                <a:latin typeface="Arial"/>
                <a:cs typeface="Arial"/>
              </a:rPr>
              <a:t> </a:t>
            </a:r>
            <a:r>
              <a:rPr sz="1267" spc="76" dirty="0">
                <a:solidFill>
                  <a:srgbClr val="317E53"/>
                </a:solidFill>
                <a:latin typeface="Arial"/>
                <a:cs typeface="Arial"/>
              </a:rPr>
              <a:t>2023</a:t>
            </a:r>
            <a:endParaRPr sz="1267">
              <a:latin typeface="Arial"/>
              <a:cs typeface="Arial"/>
            </a:endParaRPr>
          </a:p>
        </p:txBody>
      </p:sp>
      <p:sp>
        <p:nvSpPr>
          <p:cNvPr id="11" name="object 11"/>
          <p:cNvSpPr/>
          <p:nvPr/>
        </p:nvSpPr>
        <p:spPr>
          <a:xfrm>
            <a:off x="685820" y="1959792"/>
            <a:ext cx="2910417" cy="1236133"/>
          </a:xfrm>
          <a:custGeom>
            <a:avLst/>
            <a:gdLst/>
            <a:ahLst/>
            <a:cxnLst/>
            <a:rect l="l" t="t" r="r" b="b"/>
            <a:pathLst>
              <a:path w="4365625" h="1854200">
                <a:moveTo>
                  <a:pt x="485753" y="0"/>
                </a:moveTo>
                <a:lnTo>
                  <a:pt x="3899854" y="0"/>
                </a:lnTo>
                <a:lnTo>
                  <a:pt x="3947865" y="2376"/>
                </a:lnTo>
                <a:lnTo>
                  <a:pt x="3995063" y="9419"/>
                </a:lnTo>
                <a:lnTo>
                  <a:pt x="4041128" y="20996"/>
                </a:lnTo>
                <a:lnTo>
                  <a:pt x="4085744" y="36975"/>
                </a:lnTo>
                <a:lnTo>
                  <a:pt x="4128591" y="57224"/>
                </a:lnTo>
                <a:lnTo>
                  <a:pt x="4169350" y="81612"/>
                </a:lnTo>
                <a:lnTo>
                  <a:pt x="4207704" y="110005"/>
                </a:lnTo>
                <a:lnTo>
                  <a:pt x="4243334" y="142273"/>
                </a:lnTo>
                <a:lnTo>
                  <a:pt x="4275601" y="177903"/>
                </a:lnTo>
                <a:lnTo>
                  <a:pt x="4303995" y="216257"/>
                </a:lnTo>
                <a:lnTo>
                  <a:pt x="4328383" y="257016"/>
                </a:lnTo>
                <a:lnTo>
                  <a:pt x="4348632" y="299863"/>
                </a:lnTo>
                <a:lnTo>
                  <a:pt x="4364611" y="344479"/>
                </a:lnTo>
                <a:lnTo>
                  <a:pt x="4365052" y="346236"/>
                </a:lnTo>
              </a:path>
              <a:path w="4365625" h="1854200">
                <a:moveTo>
                  <a:pt x="0" y="1853675"/>
                </a:moveTo>
                <a:lnTo>
                  <a:pt x="0" y="485753"/>
                </a:lnTo>
                <a:lnTo>
                  <a:pt x="2376" y="437742"/>
                </a:lnTo>
                <a:lnTo>
                  <a:pt x="9419" y="390544"/>
                </a:lnTo>
                <a:lnTo>
                  <a:pt x="20996" y="344479"/>
                </a:lnTo>
                <a:lnTo>
                  <a:pt x="36975" y="299863"/>
                </a:lnTo>
                <a:lnTo>
                  <a:pt x="57224" y="257016"/>
                </a:lnTo>
                <a:lnTo>
                  <a:pt x="81612" y="216257"/>
                </a:lnTo>
                <a:lnTo>
                  <a:pt x="110005" y="177903"/>
                </a:lnTo>
                <a:lnTo>
                  <a:pt x="142273" y="142273"/>
                </a:lnTo>
                <a:lnTo>
                  <a:pt x="177903" y="110005"/>
                </a:lnTo>
                <a:lnTo>
                  <a:pt x="216257" y="81612"/>
                </a:lnTo>
                <a:lnTo>
                  <a:pt x="257016" y="57224"/>
                </a:lnTo>
                <a:lnTo>
                  <a:pt x="299863" y="36975"/>
                </a:lnTo>
                <a:lnTo>
                  <a:pt x="344479" y="20996"/>
                </a:lnTo>
                <a:lnTo>
                  <a:pt x="390544" y="9419"/>
                </a:lnTo>
                <a:lnTo>
                  <a:pt x="437742" y="2376"/>
                </a:lnTo>
                <a:lnTo>
                  <a:pt x="485753" y="0"/>
                </a:lnTo>
              </a:path>
            </a:pathLst>
          </a:custGeom>
          <a:ln w="95249">
            <a:solidFill>
              <a:srgbClr val="245B3C"/>
            </a:solidFill>
          </a:ln>
        </p:spPr>
        <p:txBody>
          <a:bodyPr wrap="square" lIns="0" tIns="0" rIns="0" bIns="0" rtlCol="0"/>
          <a:lstStyle/>
          <a:p>
            <a:endParaRPr sz="1200"/>
          </a:p>
        </p:txBody>
      </p:sp>
      <p:sp>
        <p:nvSpPr>
          <p:cNvPr id="12" name="object 12"/>
          <p:cNvSpPr txBox="1"/>
          <p:nvPr/>
        </p:nvSpPr>
        <p:spPr>
          <a:xfrm>
            <a:off x="723755" y="1974657"/>
            <a:ext cx="2720340" cy="1423124"/>
          </a:xfrm>
          <a:prstGeom prst="rect">
            <a:avLst/>
          </a:prstGeom>
        </p:spPr>
        <p:txBody>
          <a:bodyPr vert="horz" wrap="square" lIns="0" tIns="8043" rIns="0" bIns="0" rtlCol="0">
            <a:spAutoFit/>
          </a:bodyPr>
          <a:lstStyle/>
          <a:p>
            <a:pPr marL="8467" marR="3387" indent="-423" algn="ctr">
              <a:lnSpc>
                <a:spcPct val="123600"/>
              </a:lnSpc>
              <a:spcBef>
                <a:spcPts val="63"/>
              </a:spcBef>
            </a:pPr>
            <a:r>
              <a:rPr sz="1900" spc="57" dirty="0">
                <a:solidFill>
                  <a:srgbClr val="317E53"/>
                </a:solidFill>
                <a:latin typeface="Arial"/>
                <a:cs typeface="Arial"/>
              </a:rPr>
              <a:t>une</a:t>
            </a:r>
            <a:r>
              <a:rPr sz="1900" spc="-7" dirty="0">
                <a:solidFill>
                  <a:srgbClr val="317E53"/>
                </a:solidFill>
                <a:latin typeface="Arial"/>
                <a:cs typeface="Arial"/>
              </a:rPr>
              <a:t> </a:t>
            </a:r>
            <a:r>
              <a:rPr sz="1900" spc="63" dirty="0">
                <a:solidFill>
                  <a:srgbClr val="317E53"/>
                </a:solidFill>
                <a:latin typeface="Arial"/>
                <a:cs typeface="Arial"/>
              </a:rPr>
              <a:t>s</a:t>
            </a:r>
            <a:r>
              <a:rPr sz="1700" spc="63" dirty="0">
                <a:solidFill>
                  <a:srgbClr val="317E53"/>
                </a:solidFill>
                <a:latin typeface="Arial"/>
                <a:cs typeface="Arial"/>
              </a:rPr>
              <a:t>é</a:t>
            </a:r>
            <a:r>
              <a:rPr sz="1900" spc="63" dirty="0">
                <a:solidFill>
                  <a:srgbClr val="317E53"/>
                </a:solidFill>
                <a:latin typeface="Arial"/>
                <a:cs typeface="Arial"/>
              </a:rPr>
              <a:t>curit</a:t>
            </a:r>
            <a:r>
              <a:rPr sz="1700" spc="63" dirty="0">
                <a:solidFill>
                  <a:srgbClr val="317E53"/>
                </a:solidFill>
                <a:latin typeface="Arial"/>
                <a:cs typeface="Arial"/>
              </a:rPr>
              <a:t>é  </a:t>
            </a:r>
            <a:r>
              <a:rPr sz="1900" spc="33" dirty="0">
                <a:solidFill>
                  <a:srgbClr val="317E53"/>
                </a:solidFill>
                <a:latin typeface="Arial"/>
                <a:cs typeface="Arial"/>
              </a:rPr>
              <a:t>alimentaire</a:t>
            </a:r>
            <a:r>
              <a:rPr sz="1900" spc="7" dirty="0">
                <a:solidFill>
                  <a:srgbClr val="317E53"/>
                </a:solidFill>
                <a:latin typeface="Arial"/>
                <a:cs typeface="Arial"/>
              </a:rPr>
              <a:t> </a:t>
            </a:r>
            <a:r>
              <a:rPr sz="1900" spc="67" dirty="0">
                <a:solidFill>
                  <a:srgbClr val="317E53"/>
                </a:solidFill>
                <a:latin typeface="Arial"/>
                <a:cs typeface="Arial"/>
              </a:rPr>
              <a:t>et</a:t>
            </a:r>
            <a:r>
              <a:rPr sz="1900" spc="10" dirty="0">
                <a:solidFill>
                  <a:srgbClr val="317E53"/>
                </a:solidFill>
                <a:latin typeface="Arial"/>
                <a:cs typeface="Arial"/>
              </a:rPr>
              <a:t> </a:t>
            </a:r>
            <a:r>
              <a:rPr sz="1900" spc="43" dirty="0">
                <a:solidFill>
                  <a:srgbClr val="317E53"/>
                </a:solidFill>
                <a:latin typeface="Arial"/>
                <a:cs typeface="Arial"/>
              </a:rPr>
              <a:t>financi</a:t>
            </a:r>
            <a:r>
              <a:rPr sz="1700" spc="43" dirty="0">
                <a:solidFill>
                  <a:srgbClr val="317E53"/>
                </a:solidFill>
                <a:latin typeface="Arial"/>
                <a:cs typeface="Arial"/>
              </a:rPr>
              <a:t>è</a:t>
            </a:r>
            <a:r>
              <a:rPr sz="1900" spc="43" dirty="0">
                <a:solidFill>
                  <a:srgbClr val="317E53"/>
                </a:solidFill>
                <a:latin typeface="Arial"/>
                <a:cs typeface="Arial"/>
              </a:rPr>
              <a:t>re </a:t>
            </a:r>
            <a:r>
              <a:rPr sz="1900" spc="80" dirty="0">
                <a:solidFill>
                  <a:srgbClr val="317E53"/>
                </a:solidFill>
                <a:latin typeface="Arial"/>
                <a:cs typeface="Arial"/>
              </a:rPr>
              <a:t>plut</a:t>
            </a:r>
            <a:r>
              <a:rPr sz="1700" spc="80" dirty="0">
                <a:solidFill>
                  <a:srgbClr val="317E53"/>
                </a:solidFill>
                <a:latin typeface="Arial"/>
                <a:cs typeface="Arial"/>
              </a:rPr>
              <a:t>ô</a:t>
            </a:r>
            <a:r>
              <a:rPr sz="1900" spc="80" dirty="0">
                <a:solidFill>
                  <a:srgbClr val="317E53"/>
                </a:solidFill>
                <a:latin typeface="Arial"/>
                <a:cs typeface="Arial"/>
              </a:rPr>
              <a:t>t</a:t>
            </a:r>
            <a:r>
              <a:rPr sz="1900" dirty="0">
                <a:solidFill>
                  <a:srgbClr val="317E53"/>
                </a:solidFill>
                <a:latin typeface="Arial"/>
                <a:cs typeface="Arial"/>
              </a:rPr>
              <a:t> </a:t>
            </a:r>
            <a:r>
              <a:rPr sz="1900" spc="70" dirty="0">
                <a:solidFill>
                  <a:srgbClr val="317E53"/>
                </a:solidFill>
                <a:latin typeface="Arial"/>
                <a:cs typeface="Arial"/>
              </a:rPr>
              <a:t>que</a:t>
            </a:r>
            <a:r>
              <a:rPr sz="1900" dirty="0">
                <a:solidFill>
                  <a:srgbClr val="317E53"/>
                </a:solidFill>
                <a:latin typeface="Arial"/>
                <a:cs typeface="Arial"/>
              </a:rPr>
              <a:t> </a:t>
            </a:r>
            <a:r>
              <a:rPr sz="1900" spc="53" dirty="0">
                <a:solidFill>
                  <a:srgbClr val="317E53"/>
                </a:solidFill>
                <a:latin typeface="Arial"/>
                <a:cs typeface="Arial"/>
              </a:rPr>
              <a:t>des</a:t>
            </a:r>
            <a:r>
              <a:rPr sz="1900" spc="3" dirty="0">
                <a:solidFill>
                  <a:srgbClr val="317E53"/>
                </a:solidFill>
                <a:latin typeface="Arial"/>
                <a:cs typeface="Arial"/>
              </a:rPr>
              <a:t> </a:t>
            </a:r>
            <a:r>
              <a:rPr sz="1900" spc="30" dirty="0">
                <a:solidFill>
                  <a:srgbClr val="317E53"/>
                </a:solidFill>
                <a:latin typeface="Arial"/>
                <a:cs typeface="Arial"/>
              </a:rPr>
              <a:t>cultures </a:t>
            </a:r>
            <a:r>
              <a:rPr sz="1900" spc="87" dirty="0">
                <a:solidFill>
                  <a:srgbClr val="317E53"/>
                </a:solidFill>
                <a:latin typeface="Arial"/>
                <a:cs typeface="Arial"/>
              </a:rPr>
              <a:t>de</a:t>
            </a:r>
            <a:r>
              <a:rPr sz="1900" spc="-7" dirty="0">
                <a:solidFill>
                  <a:srgbClr val="317E53"/>
                </a:solidFill>
                <a:latin typeface="Arial"/>
                <a:cs typeface="Arial"/>
              </a:rPr>
              <a:t> </a:t>
            </a:r>
            <a:r>
              <a:rPr sz="1900" spc="37" dirty="0">
                <a:solidFill>
                  <a:srgbClr val="317E53"/>
                </a:solidFill>
                <a:latin typeface="Arial"/>
                <a:cs typeface="Arial"/>
              </a:rPr>
              <a:t>rentes</a:t>
            </a:r>
            <a:endParaRPr sz="1900">
              <a:latin typeface="Arial"/>
              <a:cs typeface="Arial"/>
            </a:endParaRPr>
          </a:p>
        </p:txBody>
      </p:sp>
      <p:sp>
        <p:nvSpPr>
          <p:cNvPr id="13" name="object 13"/>
          <p:cNvSpPr/>
          <p:nvPr/>
        </p:nvSpPr>
        <p:spPr>
          <a:xfrm>
            <a:off x="4634780" y="2050911"/>
            <a:ext cx="2277957" cy="1442720"/>
          </a:xfrm>
          <a:custGeom>
            <a:avLst/>
            <a:gdLst/>
            <a:ahLst/>
            <a:cxnLst/>
            <a:rect l="l" t="t" r="r" b="b"/>
            <a:pathLst>
              <a:path w="3416934" h="2164079">
                <a:moveTo>
                  <a:pt x="3164526" y="0"/>
                </a:moveTo>
                <a:lnTo>
                  <a:pt x="3200311" y="21411"/>
                </a:lnTo>
                <a:lnTo>
                  <a:pt x="3238667" y="49805"/>
                </a:lnTo>
                <a:lnTo>
                  <a:pt x="3274297" y="82075"/>
                </a:lnTo>
                <a:lnTo>
                  <a:pt x="3306567" y="117705"/>
                </a:lnTo>
                <a:lnTo>
                  <a:pt x="3334961" y="156061"/>
                </a:lnTo>
                <a:lnTo>
                  <a:pt x="3359350" y="196822"/>
                </a:lnTo>
                <a:lnTo>
                  <a:pt x="3379600" y="239670"/>
                </a:lnTo>
                <a:lnTo>
                  <a:pt x="3395579" y="284288"/>
                </a:lnTo>
                <a:lnTo>
                  <a:pt x="3407157" y="330355"/>
                </a:lnTo>
                <a:lnTo>
                  <a:pt x="3414200" y="377554"/>
                </a:lnTo>
                <a:lnTo>
                  <a:pt x="3416577" y="425567"/>
                </a:lnTo>
                <a:lnTo>
                  <a:pt x="3416577" y="1678260"/>
                </a:lnTo>
                <a:lnTo>
                  <a:pt x="3414200" y="1726273"/>
                </a:lnTo>
                <a:lnTo>
                  <a:pt x="3407157" y="1773472"/>
                </a:lnTo>
                <a:lnTo>
                  <a:pt x="3395579" y="1819540"/>
                </a:lnTo>
                <a:lnTo>
                  <a:pt x="3379600" y="1864157"/>
                </a:lnTo>
                <a:lnTo>
                  <a:pt x="3359350" y="1907005"/>
                </a:lnTo>
                <a:lnTo>
                  <a:pt x="3334961" y="1947767"/>
                </a:lnTo>
                <a:lnTo>
                  <a:pt x="3306567" y="1986122"/>
                </a:lnTo>
                <a:lnTo>
                  <a:pt x="3274297" y="2021753"/>
                </a:lnTo>
                <a:lnTo>
                  <a:pt x="3238667" y="2054022"/>
                </a:lnTo>
                <a:lnTo>
                  <a:pt x="3200311" y="2082416"/>
                </a:lnTo>
                <a:lnTo>
                  <a:pt x="3159550" y="2106805"/>
                </a:lnTo>
                <a:lnTo>
                  <a:pt x="3116702" y="2127055"/>
                </a:lnTo>
                <a:lnTo>
                  <a:pt x="3072085" y="2143034"/>
                </a:lnTo>
                <a:lnTo>
                  <a:pt x="3026017" y="2154611"/>
                </a:lnTo>
                <a:lnTo>
                  <a:pt x="2978818" y="2161655"/>
                </a:lnTo>
                <a:lnTo>
                  <a:pt x="2930805" y="2164032"/>
                </a:lnTo>
                <a:lnTo>
                  <a:pt x="448794" y="2164032"/>
                </a:lnTo>
                <a:lnTo>
                  <a:pt x="400781" y="2161655"/>
                </a:lnTo>
                <a:lnTo>
                  <a:pt x="353582" y="2154611"/>
                </a:lnTo>
                <a:lnTo>
                  <a:pt x="307514" y="2143034"/>
                </a:lnTo>
                <a:lnTo>
                  <a:pt x="262897" y="2127055"/>
                </a:lnTo>
                <a:lnTo>
                  <a:pt x="220049" y="2106805"/>
                </a:lnTo>
                <a:lnTo>
                  <a:pt x="179287" y="2082416"/>
                </a:lnTo>
                <a:lnTo>
                  <a:pt x="140932" y="2054022"/>
                </a:lnTo>
                <a:lnTo>
                  <a:pt x="105301" y="2021753"/>
                </a:lnTo>
                <a:lnTo>
                  <a:pt x="73032" y="1986122"/>
                </a:lnTo>
                <a:lnTo>
                  <a:pt x="44638" y="1947767"/>
                </a:lnTo>
                <a:lnTo>
                  <a:pt x="20249" y="1907005"/>
                </a:lnTo>
                <a:lnTo>
                  <a:pt x="0" y="1864157"/>
                </a:lnTo>
              </a:path>
            </a:pathLst>
          </a:custGeom>
          <a:ln w="95249">
            <a:solidFill>
              <a:srgbClr val="245B3C"/>
            </a:solidFill>
          </a:ln>
        </p:spPr>
        <p:txBody>
          <a:bodyPr wrap="square" lIns="0" tIns="0" rIns="0" bIns="0" rtlCol="0"/>
          <a:lstStyle/>
          <a:p>
            <a:endParaRPr sz="1200"/>
          </a:p>
        </p:txBody>
      </p:sp>
      <p:sp>
        <p:nvSpPr>
          <p:cNvPr id="14" name="object 14"/>
          <p:cNvSpPr txBox="1"/>
          <p:nvPr/>
        </p:nvSpPr>
        <p:spPr>
          <a:xfrm>
            <a:off x="4799428" y="2178813"/>
            <a:ext cx="1933363" cy="1060589"/>
          </a:xfrm>
          <a:prstGeom prst="rect">
            <a:avLst/>
          </a:prstGeom>
        </p:spPr>
        <p:txBody>
          <a:bodyPr vert="horz" wrap="square" lIns="0" tIns="8043" rIns="0" bIns="0" rtlCol="0">
            <a:spAutoFit/>
          </a:bodyPr>
          <a:lstStyle/>
          <a:p>
            <a:pPr marL="8044" marR="3387" indent="-423" algn="ctr">
              <a:lnSpc>
                <a:spcPct val="123600"/>
              </a:lnSpc>
              <a:spcBef>
                <a:spcPts val="63"/>
              </a:spcBef>
            </a:pPr>
            <a:r>
              <a:rPr sz="1900" dirty="0">
                <a:solidFill>
                  <a:srgbClr val="317E53"/>
                </a:solidFill>
                <a:latin typeface="Arial"/>
                <a:cs typeface="Arial"/>
              </a:rPr>
              <a:t>pas</a:t>
            </a:r>
            <a:r>
              <a:rPr sz="1900" spc="67" dirty="0">
                <a:solidFill>
                  <a:srgbClr val="317E53"/>
                </a:solidFill>
                <a:latin typeface="Arial"/>
                <a:cs typeface="Arial"/>
              </a:rPr>
              <a:t> </a:t>
            </a:r>
            <a:r>
              <a:rPr sz="1900" spc="50" dirty="0">
                <a:solidFill>
                  <a:srgbClr val="317E53"/>
                </a:solidFill>
                <a:latin typeface="Arial"/>
                <a:cs typeface="Arial"/>
              </a:rPr>
              <a:t>consomm</a:t>
            </a:r>
            <a:r>
              <a:rPr sz="1700" spc="50" dirty="0">
                <a:solidFill>
                  <a:srgbClr val="317E53"/>
                </a:solidFill>
                <a:latin typeface="Arial"/>
                <a:cs typeface="Arial"/>
              </a:rPr>
              <a:t>é</a:t>
            </a:r>
            <a:r>
              <a:rPr sz="1900" spc="50" dirty="0">
                <a:solidFill>
                  <a:srgbClr val="317E53"/>
                </a:solidFill>
                <a:latin typeface="Arial"/>
                <a:cs typeface="Arial"/>
              </a:rPr>
              <a:t>s </a:t>
            </a:r>
            <a:r>
              <a:rPr sz="1900" spc="53" dirty="0">
                <a:solidFill>
                  <a:srgbClr val="317E53"/>
                </a:solidFill>
                <a:latin typeface="Arial"/>
                <a:cs typeface="Arial"/>
              </a:rPr>
              <a:t>quotidiennement </a:t>
            </a:r>
            <a:r>
              <a:rPr sz="1900" spc="40" dirty="0">
                <a:solidFill>
                  <a:srgbClr val="317E53"/>
                </a:solidFill>
                <a:latin typeface="Arial"/>
                <a:cs typeface="Arial"/>
              </a:rPr>
              <a:t>par</a:t>
            </a:r>
            <a:r>
              <a:rPr sz="1900" spc="-7" dirty="0">
                <a:solidFill>
                  <a:srgbClr val="317E53"/>
                </a:solidFill>
                <a:latin typeface="Arial"/>
                <a:cs typeface="Arial"/>
              </a:rPr>
              <a:t> </a:t>
            </a:r>
            <a:r>
              <a:rPr sz="1900" spc="33" dirty="0">
                <a:solidFill>
                  <a:srgbClr val="317E53"/>
                </a:solidFill>
                <a:latin typeface="Arial"/>
                <a:cs typeface="Arial"/>
              </a:rPr>
              <a:t>tous</a:t>
            </a:r>
            <a:endParaRPr sz="1900">
              <a:latin typeface="Arial"/>
              <a:cs typeface="Arial"/>
            </a:endParaRPr>
          </a:p>
        </p:txBody>
      </p:sp>
      <p:sp>
        <p:nvSpPr>
          <p:cNvPr id="15" name="object 15"/>
          <p:cNvSpPr/>
          <p:nvPr/>
        </p:nvSpPr>
        <p:spPr>
          <a:xfrm>
            <a:off x="5015785" y="3716536"/>
            <a:ext cx="229023" cy="95250"/>
          </a:xfrm>
          <a:custGeom>
            <a:avLst/>
            <a:gdLst/>
            <a:ahLst/>
            <a:cxnLst/>
            <a:rect l="l" t="t" r="r" b="b"/>
            <a:pathLst>
              <a:path w="343534" h="142875">
                <a:moveTo>
                  <a:pt x="0" y="0"/>
                </a:moveTo>
                <a:lnTo>
                  <a:pt x="48012" y="2377"/>
                </a:lnTo>
                <a:lnTo>
                  <a:pt x="95211" y="9420"/>
                </a:lnTo>
                <a:lnTo>
                  <a:pt x="141278" y="20997"/>
                </a:lnTo>
                <a:lnTo>
                  <a:pt x="185895" y="36976"/>
                </a:lnTo>
                <a:lnTo>
                  <a:pt x="228743" y="57226"/>
                </a:lnTo>
                <a:lnTo>
                  <a:pt x="269504" y="81614"/>
                </a:lnTo>
                <a:lnTo>
                  <a:pt x="307859" y="110009"/>
                </a:lnTo>
                <a:lnTo>
                  <a:pt x="343490" y="142278"/>
                </a:lnTo>
              </a:path>
            </a:pathLst>
          </a:custGeom>
          <a:ln w="95250">
            <a:solidFill>
              <a:srgbClr val="245B3C"/>
            </a:solidFill>
          </a:ln>
        </p:spPr>
        <p:txBody>
          <a:bodyPr wrap="square" lIns="0" tIns="0" rIns="0" bIns="0" rtlCol="0"/>
          <a:lstStyle/>
          <a:p>
            <a:endParaRPr sz="1200"/>
          </a:p>
        </p:txBody>
      </p:sp>
      <p:sp>
        <p:nvSpPr>
          <p:cNvPr id="16" name="object 16"/>
          <p:cNvSpPr/>
          <p:nvPr/>
        </p:nvSpPr>
        <p:spPr>
          <a:xfrm>
            <a:off x="5314639" y="3949007"/>
            <a:ext cx="25400" cy="667173"/>
          </a:xfrm>
          <a:custGeom>
            <a:avLst/>
            <a:gdLst/>
            <a:ahLst/>
            <a:cxnLst/>
            <a:rect l="l" t="t" r="r" b="b"/>
            <a:pathLst>
              <a:path w="38100" h="1000759">
                <a:moveTo>
                  <a:pt x="17550" y="0"/>
                </a:moveTo>
                <a:lnTo>
                  <a:pt x="28067" y="41850"/>
                </a:lnTo>
                <a:lnTo>
                  <a:pt x="35110" y="89049"/>
                </a:lnTo>
                <a:lnTo>
                  <a:pt x="37487" y="137061"/>
                </a:lnTo>
                <a:lnTo>
                  <a:pt x="37487" y="813349"/>
                </a:lnTo>
                <a:lnTo>
                  <a:pt x="35110" y="861361"/>
                </a:lnTo>
                <a:lnTo>
                  <a:pt x="28067" y="908560"/>
                </a:lnTo>
                <a:lnTo>
                  <a:pt x="16490" y="954628"/>
                </a:lnTo>
                <a:lnTo>
                  <a:pt x="3699" y="990342"/>
                </a:lnTo>
              </a:path>
              <a:path w="38100" h="1000759">
                <a:moveTo>
                  <a:pt x="510" y="999245"/>
                </a:moveTo>
                <a:lnTo>
                  <a:pt x="0" y="1000326"/>
                </a:lnTo>
              </a:path>
            </a:pathLst>
          </a:custGeom>
          <a:ln w="95250">
            <a:solidFill>
              <a:srgbClr val="245B3C"/>
            </a:solidFill>
          </a:ln>
        </p:spPr>
        <p:txBody>
          <a:bodyPr wrap="square" lIns="0" tIns="0" rIns="0" bIns="0" rtlCol="0"/>
          <a:lstStyle/>
          <a:p>
            <a:endParaRPr sz="1200"/>
          </a:p>
        </p:txBody>
      </p:sp>
      <p:sp>
        <p:nvSpPr>
          <p:cNvPr id="17" name="object 17"/>
          <p:cNvSpPr/>
          <p:nvPr/>
        </p:nvSpPr>
        <p:spPr>
          <a:xfrm>
            <a:off x="2822698" y="4670909"/>
            <a:ext cx="64770" cy="71543"/>
          </a:xfrm>
          <a:custGeom>
            <a:avLst/>
            <a:gdLst/>
            <a:ahLst/>
            <a:cxnLst/>
            <a:rect l="l" t="t" r="r" b="b"/>
            <a:pathLst>
              <a:path w="97154" h="107315">
                <a:moveTo>
                  <a:pt x="97045" y="106811"/>
                </a:moveTo>
                <a:lnTo>
                  <a:pt x="96294" y="106254"/>
                </a:lnTo>
              </a:path>
              <a:path w="97154" h="107315">
                <a:moveTo>
                  <a:pt x="92987" y="103260"/>
                </a:moveTo>
                <a:lnTo>
                  <a:pt x="60663" y="73985"/>
                </a:lnTo>
                <a:lnTo>
                  <a:pt x="28394" y="38354"/>
                </a:lnTo>
                <a:lnTo>
                  <a:pt x="0" y="0"/>
                </a:lnTo>
              </a:path>
            </a:pathLst>
          </a:custGeom>
          <a:ln w="95250">
            <a:solidFill>
              <a:srgbClr val="245B3C"/>
            </a:solidFill>
          </a:ln>
        </p:spPr>
        <p:txBody>
          <a:bodyPr wrap="square" lIns="0" tIns="0" rIns="0" bIns="0" rtlCol="0"/>
          <a:lstStyle/>
          <a:p>
            <a:endParaRPr sz="1200"/>
          </a:p>
        </p:txBody>
      </p:sp>
      <p:sp>
        <p:nvSpPr>
          <p:cNvPr id="18" name="object 18"/>
          <p:cNvSpPr/>
          <p:nvPr/>
        </p:nvSpPr>
        <p:spPr>
          <a:xfrm>
            <a:off x="2832923" y="3753461"/>
            <a:ext cx="109643" cy="93557"/>
          </a:xfrm>
          <a:custGeom>
            <a:avLst/>
            <a:gdLst/>
            <a:ahLst/>
            <a:cxnLst/>
            <a:rect l="l" t="t" r="r" b="b"/>
            <a:pathLst>
              <a:path w="164464" h="140335">
                <a:moveTo>
                  <a:pt x="0" y="140159"/>
                </a:moveTo>
                <a:lnTo>
                  <a:pt x="13057" y="122521"/>
                </a:lnTo>
                <a:lnTo>
                  <a:pt x="45326" y="86890"/>
                </a:lnTo>
                <a:lnTo>
                  <a:pt x="80957" y="54621"/>
                </a:lnTo>
                <a:lnTo>
                  <a:pt x="119312" y="26227"/>
                </a:lnTo>
                <a:lnTo>
                  <a:pt x="146965" y="9681"/>
                </a:lnTo>
              </a:path>
              <a:path w="164464" h="140335">
                <a:moveTo>
                  <a:pt x="160073" y="1839"/>
                </a:moveTo>
                <a:lnTo>
                  <a:pt x="163964" y="0"/>
                </a:lnTo>
              </a:path>
            </a:pathLst>
          </a:custGeom>
          <a:ln w="95250">
            <a:solidFill>
              <a:srgbClr val="245B3C"/>
            </a:solidFill>
          </a:ln>
        </p:spPr>
        <p:txBody>
          <a:bodyPr wrap="square" lIns="0" tIns="0" rIns="0" bIns="0" rtlCol="0"/>
          <a:lstStyle/>
          <a:p>
            <a:endParaRPr sz="1200"/>
          </a:p>
        </p:txBody>
      </p:sp>
      <p:sp>
        <p:nvSpPr>
          <p:cNvPr id="19" name="object 19"/>
          <p:cNvSpPr txBox="1"/>
          <p:nvPr/>
        </p:nvSpPr>
        <p:spPr>
          <a:xfrm>
            <a:off x="2932553" y="3892564"/>
            <a:ext cx="2242819" cy="698054"/>
          </a:xfrm>
          <a:prstGeom prst="rect">
            <a:avLst/>
          </a:prstGeom>
        </p:spPr>
        <p:txBody>
          <a:bodyPr vert="horz" wrap="square" lIns="0" tIns="8043" rIns="0" bIns="0" rtlCol="0">
            <a:spAutoFit/>
          </a:bodyPr>
          <a:lstStyle/>
          <a:p>
            <a:pPr marL="174422" marR="3387" indent="-166378">
              <a:lnSpc>
                <a:spcPct val="123600"/>
              </a:lnSpc>
              <a:spcBef>
                <a:spcPts val="63"/>
              </a:spcBef>
            </a:pPr>
            <a:r>
              <a:rPr sz="1900" dirty="0">
                <a:solidFill>
                  <a:srgbClr val="317E53"/>
                </a:solidFill>
                <a:latin typeface="Arial"/>
                <a:cs typeface="Arial"/>
              </a:rPr>
              <a:t>pas</a:t>
            </a:r>
            <a:r>
              <a:rPr sz="1900" spc="67" dirty="0">
                <a:solidFill>
                  <a:srgbClr val="317E53"/>
                </a:solidFill>
                <a:latin typeface="Arial"/>
                <a:cs typeface="Arial"/>
              </a:rPr>
              <a:t> </a:t>
            </a:r>
            <a:r>
              <a:rPr sz="1900" spc="47" dirty="0">
                <a:solidFill>
                  <a:srgbClr val="317E53"/>
                </a:solidFill>
                <a:latin typeface="Arial"/>
                <a:cs typeface="Arial"/>
              </a:rPr>
              <a:t>d</a:t>
            </a:r>
            <a:r>
              <a:rPr sz="1767" spc="47" dirty="0">
                <a:solidFill>
                  <a:srgbClr val="317E53"/>
                </a:solidFill>
                <a:latin typeface="Arial"/>
                <a:cs typeface="Arial"/>
              </a:rPr>
              <a:t>’</a:t>
            </a:r>
            <a:r>
              <a:rPr sz="1900" spc="47" dirty="0">
                <a:solidFill>
                  <a:srgbClr val="317E53"/>
                </a:solidFill>
                <a:latin typeface="Arial"/>
                <a:cs typeface="Arial"/>
              </a:rPr>
              <a:t>augmentation </a:t>
            </a:r>
            <a:r>
              <a:rPr sz="1900" spc="76" dirty="0">
                <a:solidFill>
                  <a:srgbClr val="317E53"/>
                </a:solidFill>
                <a:latin typeface="Arial"/>
                <a:cs typeface="Arial"/>
              </a:rPr>
              <a:t>du</a:t>
            </a:r>
            <a:r>
              <a:rPr sz="1900" spc="-7" dirty="0">
                <a:solidFill>
                  <a:srgbClr val="317E53"/>
                </a:solidFill>
                <a:latin typeface="Arial"/>
                <a:cs typeface="Arial"/>
              </a:rPr>
              <a:t> </a:t>
            </a:r>
            <a:r>
              <a:rPr sz="1900" spc="43" dirty="0">
                <a:solidFill>
                  <a:srgbClr val="317E53"/>
                </a:solidFill>
                <a:latin typeface="Arial"/>
                <a:cs typeface="Arial"/>
              </a:rPr>
              <a:t>prix</a:t>
            </a:r>
            <a:r>
              <a:rPr sz="1900" spc="-3" dirty="0">
                <a:solidFill>
                  <a:srgbClr val="317E53"/>
                </a:solidFill>
                <a:latin typeface="Arial"/>
                <a:cs typeface="Arial"/>
              </a:rPr>
              <a:t> </a:t>
            </a:r>
            <a:r>
              <a:rPr sz="1900" spc="87" dirty="0">
                <a:solidFill>
                  <a:srgbClr val="317E53"/>
                </a:solidFill>
                <a:latin typeface="Arial"/>
                <a:cs typeface="Arial"/>
              </a:rPr>
              <a:t>de</a:t>
            </a:r>
            <a:r>
              <a:rPr sz="1900" spc="-7" dirty="0">
                <a:solidFill>
                  <a:srgbClr val="317E53"/>
                </a:solidFill>
                <a:latin typeface="Arial"/>
                <a:cs typeface="Arial"/>
              </a:rPr>
              <a:t> </a:t>
            </a:r>
            <a:r>
              <a:rPr sz="1900" spc="43" dirty="0">
                <a:solidFill>
                  <a:srgbClr val="317E53"/>
                </a:solidFill>
                <a:latin typeface="Arial"/>
                <a:cs typeface="Arial"/>
              </a:rPr>
              <a:t>vente</a:t>
            </a:r>
            <a:endParaRPr sz="1900">
              <a:latin typeface="Arial"/>
              <a:cs typeface="Arial"/>
            </a:endParaRPr>
          </a:p>
        </p:txBody>
      </p:sp>
      <p:sp>
        <p:nvSpPr>
          <p:cNvPr id="20" name="object 20"/>
          <p:cNvSpPr/>
          <p:nvPr/>
        </p:nvSpPr>
        <p:spPr>
          <a:xfrm>
            <a:off x="105060" y="5303374"/>
            <a:ext cx="405977" cy="405977"/>
          </a:xfrm>
          <a:custGeom>
            <a:avLst/>
            <a:gdLst/>
            <a:ahLst/>
            <a:cxnLst/>
            <a:rect l="l" t="t" r="r" b="b"/>
            <a:pathLst>
              <a:path w="608965" h="608965">
                <a:moveTo>
                  <a:pt x="304205" y="608410"/>
                </a:moveTo>
                <a:lnTo>
                  <a:pt x="0" y="608410"/>
                </a:lnTo>
                <a:lnTo>
                  <a:pt x="304205" y="304205"/>
                </a:lnTo>
                <a:lnTo>
                  <a:pt x="0" y="0"/>
                </a:lnTo>
                <a:lnTo>
                  <a:pt x="304205" y="0"/>
                </a:lnTo>
                <a:lnTo>
                  <a:pt x="608410" y="304205"/>
                </a:lnTo>
                <a:lnTo>
                  <a:pt x="304205" y="608410"/>
                </a:lnTo>
                <a:close/>
              </a:path>
            </a:pathLst>
          </a:custGeom>
          <a:solidFill>
            <a:srgbClr val="FD873F"/>
          </a:solidFill>
        </p:spPr>
        <p:txBody>
          <a:bodyPr wrap="square" lIns="0" tIns="0" rIns="0" bIns="0" rtlCol="0"/>
          <a:lstStyle/>
          <a:p>
            <a:endParaRPr sz="1200"/>
          </a:p>
        </p:txBody>
      </p:sp>
      <p:sp>
        <p:nvSpPr>
          <p:cNvPr id="21" name="object 21"/>
          <p:cNvSpPr/>
          <p:nvPr/>
        </p:nvSpPr>
        <p:spPr>
          <a:xfrm>
            <a:off x="105060" y="6071758"/>
            <a:ext cx="405977" cy="405977"/>
          </a:xfrm>
          <a:custGeom>
            <a:avLst/>
            <a:gdLst/>
            <a:ahLst/>
            <a:cxnLst/>
            <a:rect l="l" t="t" r="r" b="b"/>
            <a:pathLst>
              <a:path w="608965" h="608965">
                <a:moveTo>
                  <a:pt x="304205" y="608410"/>
                </a:moveTo>
                <a:lnTo>
                  <a:pt x="0" y="608410"/>
                </a:lnTo>
                <a:lnTo>
                  <a:pt x="304205" y="304205"/>
                </a:lnTo>
                <a:lnTo>
                  <a:pt x="0" y="0"/>
                </a:lnTo>
                <a:lnTo>
                  <a:pt x="304205" y="0"/>
                </a:lnTo>
                <a:lnTo>
                  <a:pt x="608410" y="304205"/>
                </a:lnTo>
                <a:lnTo>
                  <a:pt x="304205" y="608410"/>
                </a:lnTo>
                <a:close/>
              </a:path>
            </a:pathLst>
          </a:custGeom>
          <a:solidFill>
            <a:srgbClr val="FD873F"/>
          </a:solidFill>
        </p:spPr>
        <p:txBody>
          <a:bodyPr wrap="square" lIns="0" tIns="0" rIns="0" bIns="0" rtlCol="0"/>
          <a:lstStyle/>
          <a:p>
            <a:endParaRPr sz="12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sp>
        <p:nvSpPr>
          <p:cNvPr id="3" name="object 3"/>
          <p:cNvSpPr txBox="1">
            <a:spLocks noGrp="1"/>
          </p:cNvSpPr>
          <p:nvPr>
            <p:ph type="title"/>
          </p:nvPr>
        </p:nvSpPr>
        <p:spPr>
          <a:xfrm>
            <a:off x="558800" y="-20387"/>
            <a:ext cx="7010400" cy="1411317"/>
          </a:xfrm>
          <a:prstGeom prst="rect">
            <a:avLst/>
          </a:prstGeom>
        </p:spPr>
        <p:txBody>
          <a:bodyPr vert="horz" wrap="square" lIns="0" tIns="56548" rIns="0" bIns="0" rtlCol="0" anchor="ctr">
            <a:spAutoFit/>
          </a:bodyPr>
          <a:lstStyle/>
          <a:p>
            <a:pPr marL="4655629">
              <a:lnSpc>
                <a:spcPct val="100000"/>
              </a:lnSpc>
              <a:spcBef>
                <a:spcPts val="83"/>
              </a:spcBef>
            </a:pPr>
            <a:r>
              <a:rPr spc="110" dirty="0"/>
              <a:t>Points</a:t>
            </a:r>
            <a:r>
              <a:rPr spc="-13" dirty="0"/>
              <a:t> </a:t>
            </a:r>
            <a:r>
              <a:rPr spc="123" dirty="0"/>
              <a:t>positifs</a:t>
            </a:r>
          </a:p>
        </p:txBody>
      </p:sp>
      <p:grpSp>
        <p:nvGrpSpPr>
          <p:cNvPr id="4" name="object 4"/>
          <p:cNvGrpSpPr/>
          <p:nvPr/>
        </p:nvGrpSpPr>
        <p:grpSpPr>
          <a:xfrm>
            <a:off x="1384137" y="744305"/>
            <a:ext cx="4112683" cy="5459730"/>
            <a:chOff x="2076204" y="1116457"/>
            <a:chExt cx="6169025" cy="8189595"/>
          </a:xfrm>
        </p:grpSpPr>
        <p:pic>
          <p:nvPicPr>
            <p:cNvPr id="5" name="object 5"/>
            <p:cNvPicPr/>
            <p:nvPr/>
          </p:nvPicPr>
          <p:blipFill>
            <a:blip r:embed="rId2" cstate="print"/>
            <a:stretch>
              <a:fillRect/>
            </a:stretch>
          </p:blipFill>
          <p:spPr>
            <a:xfrm>
              <a:off x="2182884" y="1223137"/>
              <a:ext cx="5955244" cy="7975797"/>
            </a:xfrm>
            <a:prstGeom prst="rect">
              <a:avLst/>
            </a:prstGeom>
          </p:spPr>
        </p:pic>
        <p:sp>
          <p:nvSpPr>
            <p:cNvPr id="6" name="object 6"/>
            <p:cNvSpPr/>
            <p:nvPr/>
          </p:nvSpPr>
          <p:spPr>
            <a:xfrm>
              <a:off x="2171454" y="1211707"/>
              <a:ext cx="5978525" cy="7999095"/>
            </a:xfrm>
            <a:custGeom>
              <a:avLst/>
              <a:gdLst/>
              <a:ahLst/>
              <a:cxnLst/>
              <a:rect l="l" t="t" r="r" b="b"/>
              <a:pathLst>
                <a:path w="5978525" h="7999095">
                  <a:moveTo>
                    <a:pt x="0" y="0"/>
                  </a:moveTo>
                  <a:lnTo>
                    <a:pt x="0" y="7998618"/>
                  </a:lnTo>
                  <a:lnTo>
                    <a:pt x="5977978" y="7998618"/>
                  </a:lnTo>
                  <a:lnTo>
                    <a:pt x="5977978" y="0"/>
                  </a:lnTo>
                  <a:lnTo>
                    <a:pt x="0" y="0"/>
                  </a:lnTo>
                </a:path>
              </a:pathLst>
            </a:custGeom>
            <a:ln w="190499">
              <a:solidFill>
                <a:srgbClr val="FD873F"/>
              </a:solidFill>
            </a:ln>
          </p:spPr>
          <p:txBody>
            <a:bodyPr wrap="square" lIns="0" tIns="0" rIns="0" bIns="0" rtlCol="0"/>
            <a:lstStyle/>
            <a:p>
              <a:endParaRPr sz="1200"/>
            </a:p>
          </p:txBody>
        </p:sp>
      </p:grpSp>
      <p:sp>
        <p:nvSpPr>
          <p:cNvPr id="7" name="object 7"/>
          <p:cNvSpPr txBox="1"/>
          <p:nvPr/>
        </p:nvSpPr>
        <p:spPr>
          <a:xfrm>
            <a:off x="1530348" y="6225004"/>
            <a:ext cx="3820160" cy="479320"/>
          </a:xfrm>
          <a:prstGeom prst="rect">
            <a:avLst/>
          </a:prstGeom>
        </p:spPr>
        <p:txBody>
          <a:bodyPr vert="horz" wrap="square" lIns="0" tIns="50377" rIns="0" bIns="0" rtlCol="0">
            <a:spAutoFit/>
          </a:bodyPr>
          <a:lstStyle/>
          <a:p>
            <a:pPr algn="ctr">
              <a:spcBef>
                <a:spcPts val="397"/>
              </a:spcBef>
            </a:pPr>
            <a:r>
              <a:rPr sz="1267" i="1" spc="33" dirty="0">
                <a:solidFill>
                  <a:srgbClr val="317E53"/>
                </a:solidFill>
                <a:latin typeface="Arial"/>
                <a:cs typeface="Arial"/>
              </a:rPr>
              <a:t>Local </a:t>
            </a:r>
            <a:r>
              <a:rPr sz="1267" i="1" spc="37" dirty="0">
                <a:solidFill>
                  <a:srgbClr val="317E53"/>
                </a:solidFill>
                <a:latin typeface="Arial"/>
                <a:cs typeface="Arial"/>
              </a:rPr>
              <a:t>Food </a:t>
            </a:r>
            <a:r>
              <a:rPr sz="1267" i="1" dirty="0">
                <a:solidFill>
                  <a:srgbClr val="317E53"/>
                </a:solidFill>
                <a:latin typeface="Arial"/>
                <a:cs typeface="Arial"/>
              </a:rPr>
              <a:t>Systems</a:t>
            </a:r>
            <a:r>
              <a:rPr sz="1267" i="1" spc="37" dirty="0">
                <a:solidFill>
                  <a:srgbClr val="317E53"/>
                </a:solidFill>
                <a:latin typeface="Arial"/>
                <a:cs typeface="Arial"/>
              </a:rPr>
              <a:t> </a:t>
            </a:r>
            <a:r>
              <a:rPr sz="1267" i="1" spc="47" dirty="0">
                <a:solidFill>
                  <a:srgbClr val="317E53"/>
                </a:solidFill>
                <a:latin typeface="Arial"/>
                <a:cs typeface="Arial"/>
              </a:rPr>
              <a:t>Workshop</a:t>
            </a:r>
            <a:r>
              <a:rPr sz="1267" i="1" spc="37" dirty="0">
                <a:solidFill>
                  <a:srgbClr val="317E53"/>
                </a:solidFill>
                <a:latin typeface="Arial"/>
                <a:cs typeface="Arial"/>
              </a:rPr>
              <a:t> </a:t>
            </a:r>
            <a:r>
              <a:rPr sz="1267" i="1" spc="27" dirty="0">
                <a:solidFill>
                  <a:srgbClr val="317E53"/>
                </a:solidFill>
                <a:latin typeface="Arial"/>
                <a:cs typeface="Arial"/>
              </a:rPr>
              <a:t>(</a:t>
            </a:r>
            <a:r>
              <a:rPr sz="1267" spc="27" dirty="0">
                <a:solidFill>
                  <a:srgbClr val="317E53"/>
                </a:solidFill>
                <a:latin typeface="Arial"/>
                <a:cs typeface="Arial"/>
              </a:rPr>
              <a:t>Jamunamarathur)</a:t>
            </a:r>
            <a:endParaRPr sz="1267">
              <a:latin typeface="Arial"/>
              <a:cs typeface="Arial"/>
            </a:endParaRPr>
          </a:p>
          <a:p>
            <a:pPr algn="ctr">
              <a:spcBef>
                <a:spcPts val="330"/>
              </a:spcBef>
              <a:tabLst>
                <a:tab pos="218028" algn="l"/>
              </a:tabLst>
            </a:pPr>
            <a:r>
              <a:rPr sz="1100" spc="183" dirty="0">
                <a:solidFill>
                  <a:srgbClr val="317E53"/>
                </a:solidFill>
                <a:latin typeface="Arial"/>
                <a:cs typeface="Arial"/>
              </a:rPr>
              <a:t>©</a:t>
            </a:r>
            <a:r>
              <a:rPr sz="1100" dirty="0">
                <a:solidFill>
                  <a:srgbClr val="317E53"/>
                </a:solidFill>
                <a:latin typeface="Arial"/>
                <a:cs typeface="Arial"/>
              </a:rPr>
              <a:t>	</a:t>
            </a:r>
            <a:r>
              <a:rPr sz="1267" dirty="0">
                <a:solidFill>
                  <a:srgbClr val="317E53"/>
                </a:solidFill>
                <a:latin typeface="Arial"/>
                <a:cs typeface="Arial"/>
              </a:rPr>
              <a:t>Rigal,</a:t>
            </a:r>
            <a:r>
              <a:rPr sz="1267" spc="100" dirty="0">
                <a:solidFill>
                  <a:srgbClr val="317E53"/>
                </a:solidFill>
                <a:latin typeface="Arial"/>
                <a:cs typeface="Arial"/>
              </a:rPr>
              <a:t> </a:t>
            </a:r>
            <a:r>
              <a:rPr sz="1267" dirty="0">
                <a:solidFill>
                  <a:srgbClr val="317E53"/>
                </a:solidFill>
                <a:latin typeface="Arial"/>
                <a:cs typeface="Arial"/>
              </a:rPr>
              <a:t>mars</a:t>
            </a:r>
            <a:r>
              <a:rPr sz="1267" spc="100" dirty="0">
                <a:solidFill>
                  <a:srgbClr val="317E53"/>
                </a:solidFill>
                <a:latin typeface="Arial"/>
                <a:cs typeface="Arial"/>
              </a:rPr>
              <a:t> </a:t>
            </a:r>
            <a:r>
              <a:rPr sz="1267" spc="76" dirty="0">
                <a:solidFill>
                  <a:srgbClr val="317E53"/>
                </a:solidFill>
                <a:latin typeface="Arial"/>
                <a:cs typeface="Arial"/>
              </a:rPr>
              <a:t>2023</a:t>
            </a:r>
            <a:endParaRPr sz="1267">
              <a:latin typeface="Arial"/>
              <a:cs typeface="Arial"/>
            </a:endParaRPr>
          </a:p>
        </p:txBody>
      </p:sp>
      <p:sp>
        <p:nvSpPr>
          <p:cNvPr id="8" name="object 8"/>
          <p:cNvSpPr/>
          <p:nvPr/>
        </p:nvSpPr>
        <p:spPr>
          <a:xfrm>
            <a:off x="10219701" y="2291152"/>
            <a:ext cx="4657" cy="30480"/>
          </a:xfrm>
          <a:custGeom>
            <a:avLst/>
            <a:gdLst/>
            <a:ahLst/>
            <a:cxnLst/>
            <a:rect l="l" t="t" r="r" b="b"/>
            <a:pathLst>
              <a:path w="6984" h="45720">
                <a:moveTo>
                  <a:pt x="6825" y="0"/>
                </a:moveTo>
                <a:lnTo>
                  <a:pt x="176" y="44556"/>
                </a:lnTo>
                <a:lnTo>
                  <a:pt x="0" y="45261"/>
                </a:lnTo>
              </a:path>
            </a:pathLst>
          </a:custGeom>
          <a:ln w="95249">
            <a:solidFill>
              <a:srgbClr val="FD873F"/>
            </a:solidFill>
          </a:ln>
        </p:spPr>
        <p:txBody>
          <a:bodyPr wrap="square" lIns="0" tIns="0" rIns="0" bIns="0" rtlCol="0"/>
          <a:lstStyle/>
          <a:p>
            <a:endParaRPr sz="1200"/>
          </a:p>
        </p:txBody>
      </p:sp>
      <p:sp>
        <p:nvSpPr>
          <p:cNvPr id="9" name="object 9"/>
          <p:cNvSpPr/>
          <p:nvPr/>
        </p:nvSpPr>
        <p:spPr>
          <a:xfrm>
            <a:off x="10107495" y="2428641"/>
            <a:ext cx="69426" cy="79587"/>
          </a:xfrm>
          <a:custGeom>
            <a:avLst/>
            <a:gdLst/>
            <a:ahLst/>
            <a:cxnLst/>
            <a:rect l="l" t="t" r="r" b="b"/>
            <a:pathLst>
              <a:path w="104140" h="119379">
                <a:moveTo>
                  <a:pt x="103839" y="0"/>
                </a:moveTo>
                <a:lnTo>
                  <a:pt x="96292" y="12614"/>
                </a:lnTo>
                <a:lnTo>
                  <a:pt x="67898" y="50968"/>
                </a:lnTo>
                <a:lnTo>
                  <a:pt x="35629" y="86598"/>
                </a:lnTo>
                <a:lnTo>
                  <a:pt x="0" y="118866"/>
                </a:lnTo>
              </a:path>
            </a:pathLst>
          </a:custGeom>
          <a:ln w="95249">
            <a:solidFill>
              <a:srgbClr val="FD873F"/>
            </a:solidFill>
          </a:ln>
        </p:spPr>
        <p:txBody>
          <a:bodyPr wrap="square" lIns="0" tIns="0" rIns="0" bIns="0" rtlCol="0"/>
          <a:lstStyle/>
          <a:p>
            <a:endParaRPr sz="1200"/>
          </a:p>
        </p:txBody>
      </p:sp>
      <p:sp>
        <p:nvSpPr>
          <p:cNvPr id="10" name="object 10"/>
          <p:cNvSpPr/>
          <p:nvPr/>
        </p:nvSpPr>
        <p:spPr>
          <a:xfrm>
            <a:off x="6890540" y="1147937"/>
            <a:ext cx="26670" cy="1173057"/>
          </a:xfrm>
          <a:custGeom>
            <a:avLst/>
            <a:gdLst/>
            <a:ahLst/>
            <a:cxnLst/>
            <a:rect l="l" t="t" r="r" b="b"/>
            <a:pathLst>
              <a:path w="40004" h="1759585">
                <a:moveTo>
                  <a:pt x="9419" y="1759380"/>
                </a:moveTo>
                <a:lnTo>
                  <a:pt x="2376" y="1712182"/>
                </a:lnTo>
                <a:lnTo>
                  <a:pt x="0" y="1664170"/>
                </a:lnTo>
                <a:lnTo>
                  <a:pt x="0" y="192229"/>
                </a:lnTo>
                <a:lnTo>
                  <a:pt x="2376" y="144218"/>
                </a:lnTo>
                <a:lnTo>
                  <a:pt x="9419" y="97020"/>
                </a:lnTo>
                <a:lnTo>
                  <a:pt x="20997" y="50953"/>
                </a:lnTo>
                <a:lnTo>
                  <a:pt x="33406" y="16304"/>
                </a:lnTo>
              </a:path>
              <a:path w="40004" h="1759585">
                <a:moveTo>
                  <a:pt x="36976" y="6337"/>
                </a:moveTo>
                <a:lnTo>
                  <a:pt x="39971" y="0"/>
                </a:lnTo>
              </a:path>
            </a:pathLst>
          </a:custGeom>
          <a:ln w="95249">
            <a:solidFill>
              <a:srgbClr val="FD873F"/>
            </a:solidFill>
          </a:ln>
        </p:spPr>
        <p:txBody>
          <a:bodyPr wrap="square" lIns="0" tIns="0" rIns="0" bIns="0" rtlCol="0"/>
          <a:lstStyle/>
          <a:p>
            <a:endParaRPr sz="1200"/>
          </a:p>
        </p:txBody>
      </p:sp>
      <p:sp>
        <p:nvSpPr>
          <p:cNvPr id="11" name="object 11"/>
          <p:cNvSpPr/>
          <p:nvPr/>
        </p:nvSpPr>
        <p:spPr>
          <a:xfrm>
            <a:off x="6985391" y="952250"/>
            <a:ext cx="3238923" cy="290406"/>
          </a:xfrm>
          <a:custGeom>
            <a:avLst/>
            <a:gdLst/>
            <a:ahLst/>
            <a:cxnLst/>
            <a:rect l="l" t="t" r="r" b="b"/>
            <a:pathLst>
              <a:path w="4858384" h="435610">
                <a:moveTo>
                  <a:pt x="343483" y="0"/>
                </a:moveTo>
                <a:lnTo>
                  <a:pt x="4375302" y="0"/>
                </a:lnTo>
                <a:lnTo>
                  <a:pt x="4423313" y="2376"/>
                </a:lnTo>
                <a:lnTo>
                  <a:pt x="4470512" y="9419"/>
                </a:lnTo>
                <a:lnTo>
                  <a:pt x="4516578" y="20997"/>
                </a:lnTo>
                <a:lnTo>
                  <a:pt x="4561194" y="36976"/>
                </a:lnTo>
                <a:lnTo>
                  <a:pt x="4604042" y="57225"/>
                </a:lnTo>
                <a:lnTo>
                  <a:pt x="4644802" y="81613"/>
                </a:lnTo>
                <a:lnTo>
                  <a:pt x="4683156" y="110007"/>
                </a:lnTo>
                <a:lnTo>
                  <a:pt x="4718786" y="142275"/>
                </a:lnTo>
                <a:lnTo>
                  <a:pt x="4751054" y="177905"/>
                </a:lnTo>
                <a:lnTo>
                  <a:pt x="4779449" y="216259"/>
                </a:lnTo>
                <a:lnTo>
                  <a:pt x="4803836" y="257019"/>
                </a:lnTo>
                <a:lnTo>
                  <a:pt x="4824086" y="299867"/>
                </a:lnTo>
                <a:lnTo>
                  <a:pt x="4840065" y="344483"/>
                </a:lnTo>
                <a:lnTo>
                  <a:pt x="4851642" y="390549"/>
                </a:lnTo>
                <a:lnTo>
                  <a:pt x="4858291" y="435106"/>
                </a:lnTo>
              </a:path>
              <a:path w="4858384" h="435610">
                <a:moveTo>
                  <a:pt x="0" y="142275"/>
                </a:moveTo>
                <a:lnTo>
                  <a:pt x="35629" y="110007"/>
                </a:lnTo>
                <a:lnTo>
                  <a:pt x="73983" y="81613"/>
                </a:lnTo>
                <a:lnTo>
                  <a:pt x="114744" y="57225"/>
                </a:lnTo>
                <a:lnTo>
                  <a:pt x="157591" y="36976"/>
                </a:lnTo>
                <a:lnTo>
                  <a:pt x="202207" y="20997"/>
                </a:lnTo>
                <a:lnTo>
                  <a:pt x="248274" y="9419"/>
                </a:lnTo>
                <a:lnTo>
                  <a:pt x="295472" y="2376"/>
                </a:lnTo>
                <a:lnTo>
                  <a:pt x="343483" y="0"/>
                </a:lnTo>
              </a:path>
            </a:pathLst>
          </a:custGeom>
          <a:ln w="95249">
            <a:solidFill>
              <a:srgbClr val="FD873F"/>
            </a:solidFill>
          </a:ln>
        </p:spPr>
        <p:txBody>
          <a:bodyPr wrap="square" lIns="0" tIns="0" rIns="0" bIns="0" rtlCol="0"/>
          <a:lstStyle/>
          <a:p>
            <a:endParaRPr sz="1200"/>
          </a:p>
        </p:txBody>
      </p:sp>
      <p:sp>
        <p:nvSpPr>
          <p:cNvPr id="12" name="object 12"/>
          <p:cNvSpPr txBox="1"/>
          <p:nvPr/>
        </p:nvSpPr>
        <p:spPr>
          <a:xfrm>
            <a:off x="7277841" y="1281766"/>
            <a:ext cx="2515447" cy="837559"/>
          </a:xfrm>
          <a:prstGeom prst="rect">
            <a:avLst/>
          </a:prstGeom>
        </p:spPr>
        <p:txBody>
          <a:bodyPr vert="horz" wrap="square" lIns="0" tIns="8467" rIns="0" bIns="0" rtlCol="0">
            <a:spAutoFit/>
          </a:bodyPr>
          <a:lstStyle/>
          <a:p>
            <a:pPr marL="22861" marR="3387" indent="-14817">
              <a:lnSpc>
                <a:spcPct val="122600"/>
              </a:lnSpc>
              <a:spcBef>
                <a:spcPts val="67"/>
              </a:spcBef>
            </a:pPr>
            <a:r>
              <a:rPr sz="2300" dirty="0">
                <a:solidFill>
                  <a:srgbClr val="317E53"/>
                </a:solidFill>
                <a:latin typeface="Arial"/>
                <a:cs typeface="Arial"/>
              </a:rPr>
              <a:t>Partenariat</a:t>
            </a:r>
            <a:r>
              <a:rPr sz="2300" spc="90" dirty="0">
                <a:solidFill>
                  <a:srgbClr val="317E53"/>
                </a:solidFill>
                <a:latin typeface="Arial"/>
                <a:cs typeface="Arial"/>
              </a:rPr>
              <a:t> </a:t>
            </a:r>
            <a:r>
              <a:rPr sz="2300" spc="37" dirty="0">
                <a:solidFill>
                  <a:srgbClr val="317E53"/>
                </a:solidFill>
                <a:latin typeface="Arial"/>
                <a:cs typeface="Arial"/>
              </a:rPr>
              <a:t>avec</a:t>
            </a:r>
            <a:r>
              <a:rPr sz="2300" spc="87" dirty="0">
                <a:solidFill>
                  <a:srgbClr val="317E53"/>
                </a:solidFill>
                <a:latin typeface="Arial"/>
                <a:cs typeface="Arial"/>
              </a:rPr>
              <a:t> </a:t>
            </a:r>
            <a:r>
              <a:rPr sz="2300" spc="-17" dirty="0">
                <a:solidFill>
                  <a:srgbClr val="317E53"/>
                </a:solidFill>
                <a:latin typeface="Arial"/>
                <a:cs typeface="Arial"/>
              </a:rPr>
              <a:t>la </a:t>
            </a:r>
            <a:r>
              <a:rPr sz="2300" spc="50" dirty="0">
                <a:solidFill>
                  <a:srgbClr val="317E53"/>
                </a:solidFill>
                <a:latin typeface="Arial"/>
                <a:cs typeface="Arial"/>
              </a:rPr>
              <a:t>DHAN</a:t>
            </a:r>
            <a:r>
              <a:rPr sz="2300" spc="-13" dirty="0">
                <a:solidFill>
                  <a:srgbClr val="317E53"/>
                </a:solidFill>
                <a:latin typeface="Arial"/>
                <a:cs typeface="Arial"/>
              </a:rPr>
              <a:t> </a:t>
            </a:r>
            <a:r>
              <a:rPr sz="2300" spc="40" dirty="0">
                <a:solidFill>
                  <a:srgbClr val="317E53"/>
                </a:solidFill>
                <a:latin typeface="Arial"/>
                <a:cs typeface="Arial"/>
              </a:rPr>
              <a:t>Foundation</a:t>
            </a:r>
            <a:endParaRPr sz="2300">
              <a:latin typeface="Arial"/>
              <a:cs typeface="Arial"/>
            </a:endParaRPr>
          </a:p>
        </p:txBody>
      </p:sp>
      <p:sp>
        <p:nvSpPr>
          <p:cNvPr id="13" name="object 13"/>
          <p:cNvSpPr/>
          <p:nvPr/>
        </p:nvSpPr>
        <p:spPr>
          <a:xfrm>
            <a:off x="9950917" y="4238962"/>
            <a:ext cx="229023" cy="294639"/>
          </a:xfrm>
          <a:custGeom>
            <a:avLst/>
            <a:gdLst/>
            <a:ahLst/>
            <a:cxnLst/>
            <a:rect l="l" t="t" r="r" b="b"/>
            <a:pathLst>
              <a:path w="343534" h="441959">
                <a:moveTo>
                  <a:pt x="343326" y="0"/>
                </a:moveTo>
                <a:lnTo>
                  <a:pt x="335063" y="71842"/>
                </a:lnTo>
                <a:lnTo>
                  <a:pt x="323486" y="117908"/>
                </a:lnTo>
                <a:lnTo>
                  <a:pt x="307507" y="162524"/>
                </a:lnTo>
                <a:lnTo>
                  <a:pt x="287257" y="205372"/>
                </a:lnTo>
                <a:lnTo>
                  <a:pt x="262870" y="246132"/>
                </a:lnTo>
                <a:lnTo>
                  <a:pt x="234476" y="284486"/>
                </a:lnTo>
                <a:lnTo>
                  <a:pt x="202207" y="320116"/>
                </a:lnTo>
                <a:lnTo>
                  <a:pt x="166577" y="352384"/>
                </a:lnTo>
                <a:lnTo>
                  <a:pt x="128223" y="380778"/>
                </a:lnTo>
                <a:lnTo>
                  <a:pt x="87463" y="405166"/>
                </a:lnTo>
                <a:lnTo>
                  <a:pt x="44615" y="425415"/>
                </a:lnTo>
                <a:lnTo>
                  <a:pt x="0" y="441395"/>
                </a:lnTo>
              </a:path>
            </a:pathLst>
          </a:custGeom>
          <a:ln w="95249">
            <a:solidFill>
              <a:srgbClr val="FD873F"/>
            </a:solidFill>
          </a:ln>
        </p:spPr>
        <p:txBody>
          <a:bodyPr wrap="square" lIns="0" tIns="0" rIns="0" bIns="0" rtlCol="0"/>
          <a:lstStyle/>
          <a:p>
            <a:endParaRPr sz="1200"/>
          </a:p>
        </p:txBody>
      </p:sp>
      <p:sp>
        <p:nvSpPr>
          <p:cNvPr id="14" name="object 14"/>
          <p:cNvSpPr/>
          <p:nvPr/>
        </p:nvSpPr>
        <p:spPr>
          <a:xfrm>
            <a:off x="7130734" y="2918250"/>
            <a:ext cx="3049270" cy="308610"/>
          </a:xfrm>
          <a:custGeom>
            <a:avLst/>
            <a:gdLst/>
            <a:ahLst/>
            <a:cxnLst/>
            <a:rect l="l" t="t" r="r" b="b"/>
            <a:pathLst>
              <a:path w="4573905" h="462914">
                <a:moveTo>
                  <a:pt x="125444" y="0"/>
                </a:moveTo>
                <a:lnTo>
                  <a:pt x="4088999" y="0"/>
                </a:lnTo>
                <a:lnTo>
                  <a:pt x="4137010" y="2376"/>
                </a:lnTo>
                <a:lnTo>
                  <a:pt x="4184209" y="9419"/>
                </a:lnTo>
                <a:lnTo>
                  <a:pt x="4230275" y="20997"/>
                </a:lnTo>
                <a:lnTo>
                  <a:pt x="4274891" y="36976"/>
                </a:lnTo>
                <a:lnTo>
                  <a:pt x="4317739" y="57225"/>
                </a:lnTo>
                <a:lnTo>
                  <a:pt x="4358499" y="81613"/>
                </a:lnTo>
                <a:lnTo>
                  <a:pt x="4396853" y="110007"/>
                </a:lnTo>
                <a:lnTo>
                  <a:pt x="4432483" y="142275"/>
                </a:lnTo>
                <a:lnTo>
                  <a:pt x="4464751" y="177905"/>
                </a:lnTo>
                <a:lnTo>
                  <a:pt x="4493145" y="216259"/>
                </a:lnTo>
                <a:lnTo>
                  <a:pt x="4517533" y="257019"/>
                </a:lnTo>
                <a:lnTo>
                  <a:pt x="4537782" y="299867"/>
                </a:lnTo>
                <a:lnTo>
                  <a:pt x="4553762" y="344483"/>
                </a:lnTo>
                <a:lnTo>
                  <a:pt x="4565339" y="390549"/>
                </a:lnTo>
                <a:lnTo>
                  <a:pt x="4572382" y="437748"/>
                </a:lnTo>
                <a:lnTo>
                  <a:pt x="4573602" y="462392"/>
                </a:lnTo>
              </a:path>
              <a:path w="4573905" h="462914">
                <a:moveTo>
                  <a:pt x="0" y="17018"/>
                </a:moveTo>
                <a:lnTo>
                  <a:pt x="30234" y="9419"/>
                </a:lnTo>
                <a:lnTo>
                  <a:pt x="77433" y="2376"/>
                </a:lnTo>
                <a:lnTo>
                  <a:pt x="125444" y="0"/>
                </a:lnTo>
              </a:path>
            </a:pathLst>
          </a:custGeom>
          <a:ln w="95249">
            <a:solidFill>
              <a:srgbClr val="FD873F"/>
            </a:solidFill>
          </a:ln>
        </p:spPr>
        <p:txBody>
          <a:bodyPr wrap="square" lIns="0" tIns="0" rIns="0" bIns="0" rtlCol="0"/>
          <a:lstStyle/>
          <a:p>
            <a:endParaRPr sz="1200"/>
          </a:p>
        </p:txBody>
      </p:sp>
      <p:sp>
        <p:nvSpPr>
          <p:cNvPr id="15" name="object 15"/>
          <p:cNvSpPr txBox="1"/>
          <p:nvPr/>
        </p:nvSpPr>
        <p:spPr>
          <a:xfrm>
            <a:off x="7026873" y="3019022"/>
            <a:ext cx="3017520" cy="1272935"/>
          </a:xfrm>
          <a:prstGeom prst="rect">
            <a:avLst/>
          </a:prstGeom>
        </p:spPr>
        <p:txBody>
          <a:bodyPr vert="horz" wrap="square" lIns="0" tIns="8467" rIns="0" bIns="0" rtlCol="0">
            <a:spAutoFit/>
          </a:bodyPr>
          <a:lstStyle/>
          <a:p>
            <a:pPr marL="8467" marR="3387" indent="-423" algn="ctr">
              <a:lnSpc>
                <a:spcPct val="122600"/>
              </a:lnSpc>
              <a:spcBef>
                <a:spcPts val="67"/>
              </a:spcBef>
            </a:pPr>
            <a:r>
              <a:rPr sz="2300" spc="60" dirty="0">
                <a:solidFill>
                  <a:srgbClr val="317E53"/>
                </a:solidFill>
                <a:latin typeface="Arial"/>
                <a:cs typeface="Arial"/>
              </a:rPr>
              <a:t>Accompagnemet</a:t>
            </a:r>
            <a:r>
              <a:rPr sz="2300" spc="3" dirty="0">
                <a:solidFill>
                  <a:srgbClr val="317E53"/>
                </a:solidFill>
                <a:latin typeface="Arial"/>
                <a:cs typeface="Arial"/>
              </a:rPr>
              <a:t> </a:t>
            </a:r>
            <a:r>
              <a:rPr sz="2300" spc="53" dirty="0">
                <a:solidFill>
                  <a:srgbClr val="317E53"/>
                </a:solidFill>
                <a:latin typeface="Arial"/>
                <a:cs typeface="Arial"/>
              </a:rPr>
              <a:t>et </a:t>
            </a:r>
            <a:r>
              <a:rPr sz="2300" spc="73" dirty="0">
                <a:solidFill>
                  <a:srgbClr val="317E53"/>
                </a:solidFill>
                <a:latin typeface="Arial"/>
                <a:cs typeface="Arial"/>
              </a:rPr>
              <a:t>compl</a:t>
            </a:r>
            <a:r>
              <a:rPr sz="2033" spc="73" dirty="0">
                <a:solidFill>
                  <a:srgbClr val="317E53"/>
                </a:solidFill>
                <a:latin typeface="Arial"/>
                <a:cs typeface="Arial"/>
              </a:rPr>
              <a:t>é</a:t>
            </a:r>
            <a:r>
              <a:rPr sz="2300" spc="73" dirty="0">
                <a:solidFill>
                  <a:srgbClr val="317E53"/>
                </a:solidFill>
                <a:latin typeface="Arial"/>
                <a:cs typeface="Arial"/>
              </a:rPr>
              <a:t>mentarit</a:t>
            </a:r>
            <a:r>
              <a:rPr sz="2033" spc="73" dirty="0">
                <a:solidFill>
                  <a:srgbClr val="317E53"/>
                </a:solidFill>
                <a:latin typeface="Arial"/>
                <a:cs typeface="Arial"/>
              </a:rPr>
              <a:t>é</a:t>
            </a:r>
            <a:r>
              <a:rPr sz="2033" spc="63" dirty="0">
                <a:solidFill>
                  <a:srgbClr val="317E53"/>
                </a:solidFill>
                <a:latin typeface="Arial"/>
                <a:cs typeface="Arial"/>
              </a:rPr>
              <a:t> </a:t>
            </a:r>
            <a:r>
              <a:rPr sz="2300" spc="23" dirty="0">
                <a:solidFill>
                  <a:srgbClr val="317E53"/>
                </a:solidFill>
                <a:latin typeface="Arial"/>
                <a:cs typeface="Arial"/>
              </a:rPr>
              <a:t>avec </a:t>
            </a:r>
            <a:r>
              <a:rPr sz="2300" spc="83" dirty="0">
                <a:solidFill>
                  <a:srgbClr val="317E53"/>
                </a:solidFill>
                <a:latin typeface="Arial"/>
                <a:cs typeface="Arial"/>
              </a:rPr>
              <a:t>No</a:t>
            </a:r>
            <a:r>
              <a:rPr sz="2033" spc="83" dirty="0">
                <a:solidFill>
                  <a:srgbClr val="317E53"/>
                </a:solidFill>
                <a:latin typeface="Arial"/>
                <a:cs typeface="Arial"/>
              </a:rPr>
              <a:t>é</a:t>
            </a:r>
            <a:r>
              <a:rPr sz="2300" spc="83" dirty="0">
                <a:solidFill>
                  <a:srgbClr val="317E53"/>
                </a:solidFill>
                <a:latin typeface="Arial"/>
                <a:cs typeface="Arial"/>
              </a:rPr>
              <a:t>mie</a:t>
            </a:r>
            <a:r>
              <a:rPr sz="2300" spc="-7" dirty="0">
                <a:solidFill>
                  <a:srgbClr val="317E53"/>
                </a:solidFill>
                <a:latin typeface="Arial"/>
                <a:cs typeface="Arial"/>
              </a:rPr>
              <a:t> </a:t>
            </a:r>
            <a:r>
              <a:rPr sz="2300" spc="57" dirty="0">
                <a:solidFill>
                  <a:srgbClr val="317E53"/>
                </a:solidFill>
                <a:latin typeface="Arial"/>
                <a:cs typeface="Arial"/>
              </a:rPr>
              <a:t>Atek</a:t>
            </a:r>
            <a:endParaRPr sz="2300">
              <a:latin typeface="Arial"/>
              <a:cs typeface="Arial"/>
            </a:endParaRPr>
          </a:p>
        </p:txBody>
      </p:sp>
      <p:sp>
        <p:nvSpPr>
          <p:cNvPr id="16" name="object 16"/>
          <p:cNvSpPr/>
          <p:nvPr/>
        </p:nvSpPr>
        <p:spPr>
          <a:xfrm>
            <a:off x="9980680" y="5111958"/>
            <a:ext cx="157057" cy="138853"/>
          </a:xfrm>
          <a:custGeom>
            <a:avLst/>
            <a:gdLst/>
            <a:ahLst/>
            <a:cxnLst/>
            <a:rect l="l" t="t" r="r" b="b"/>
            <a:pathLst>
              <a:path w="235584" h="208279">
                <a:moveTo>
                  <a:pt x="0" y="0"/>
                </a:moveTo>
                <a:lnTo>
                  <a:pt x="4093" y="1934"/>
                </a:lnTo>
              </a:path>
              <a:path w="235584" h="208279">
                <a:moveTo>
                  <a:pt x="42847" y="20249"/>
                </a:moveTo>
                <a:lnTo>
                  <a:pt x="65363" y="33721"/>
                </a:lnTo>
              </a:path>
              <a:path w="235584" h="208279">
                <a:moveTo>
                  <a:pt x="83607" y="44637"/>
                </a:moveTo>
                <a:lnTo>
                  <a:pt x="121962" y="73031"/>
                </a:lnTo>
                <a:lnTo>
                  <a:pt x="157592" y="105300"/>
                </a:lnTo>
                <a:lnTo>
                  <a:pt x="189861" y="140930"/>
                </a:lnTo>
                <a:lnTo>
                  <a:pt x="218256" y="179285"/>
                </a:lnTo>
                <a:lnTo>
                  <a:pt x="235320" y="207804"/>
                </a:lnTo>
              </a:path>
            </a:pathLst>
          </a:custGeom>
          <a:ln w="95249">
            <a:solidFill>
              <a:srgbClr val="FD873F"/>
            </a:solidFill>
          </a:ln>
        </p:spPr>
        <p:txBody>
          <a:bodyPr wrap="square" lIns="0" tIns="0" rIns="0" bIns="0" rtlCol="0"/>
          <a:lstStyle/>
          <a:p>
            <a:endParaRPr sz="1200"/>
          </a:p>
        </p:txBody>
      </p:sp>
      <p:sp>
        <p:nvSpPr>
          <p:cNvPr id="17" name="object 17"/>
          <p:cNvSpPr/>
          <p:nvPr/>
        </p:nvSpPr>
        <p:spPr>
          <a:xfrm>
            <a:off x="9868771" y="6065416"/>
            <a:ext cx="295487" cy="222250"/>
          </a:xfrm>
          <a:custGeom>
            <a:avLst/>
            <a:gdLst/>
            <a:ahLst/>
            <a:cxnLst/>
            <a:rect l="l" t="t" r="r" b="b"/>
            <a:pathLst>
              <a:path w="443230" h="333375">
                <a:moveTo>
                  <a:pt x="442964" y="0"/>
                </a:moveTo>
                <a:lnTo>
                  <a:pt x="410507" y="76930"/>
                </a:lnTo>
                <a:lnTo>
                  <a:pt x="386119" y="117690"/>
                </a:lnTo>
                <a:lnTo>
                  <a:pt x="357725" y="156045"/>
                </a:lnTo>
                <a:lnTo>
                  <a:pt x="325456" y="191675"/>
                </a:lnTo>
                <a:lnTo>
                  <a:pt x="289826" y="223944"/>
                </a:lnTo>
                <a:lnTo>
                  <a:pt x="251471" y="252339"/>
                </a:lnTo>
                <a:lnTo>
                  <a:pt x="210710" y="276727"/>
                </a:lnTo>
                <a:lnTo>
                  <a:pt x="167863" y="296976"/>
                </a:lnTo>
                <a:lnTo>
                  <a:pt x="123246" y="312956"/>
                </a:lnTo>
                <a:lnTo>
                  <a:pt x="77179" y="324533"/>
                </a:lnTo>
                <a:lnTo>
                  <a:pt x="29980" y="331576"/>
                </a:lnTo>
                <a:lnTo>
                  <a:pt x="0" y="333060"/>
                </a:lnTo>
              </a:path>
            </a:pathLst>
          </a:custGeom>
          <a:ln w="95249">
            <a:solidFill>
              <a:srgbClr val="FD873F"/>
            </a:solidFill>
          </a:ln>
        </p:spPr>
        <p:txBody>
          <a:bodyPr wrap="square" lIns="0" tIns="0" rIns="0" bIns="0" rtlCol="0"/>
          <a:lstStyle/>
          <a:p>
            <a:endParaRPr sz="1200"/>
          </a:p>
        </p:txBody>
      </p:sp>
      <p:sp>
        <p:nvSpPr>
          <p:cNvPr id="18" name="object 18"/>
          <p:cNvSpPr/>
          <p:nvPr/>
        </p:nvSpPr>
        <p:spPr>
          <a:xfrm>
            <a:off x="6963843" y="6169447"/>
            <a:ext cx="238760" cy="118110"/>
          </a:xfrm>
          <a:custGeom>
            <a:avLst/>
            <a:gdLst/>
            <a:ahLst/>
            <a:cxnLst/>
            <a:rect l="l" t="t" r="r" b="b"/>
            <a:pathLst>
              <a:path w="358140" h="177165">
                <a:moveTo>
                  <a:pt x="357724" y="177014"/>
                </a:moveTo>
                <a:lnTo>
                  <a:pt x="280545" y="168487"/>
                </a:lnTo>
                <a:lnTo>
                  <a:pt x="234478" y="156910"/>
                </a:lnTo>
                <a:lnTo>
                  <a:pt x="189862" y="140930"/>
                </a:lnTo>
                <a:lnTo>
                  <a:pt x="147014" y="120681"/>
                </a:lnTo>
                <a:lnTo>
                  <a:pt x="106253" y="96293"/>
                </a:lnTo>
                <a:lnTo>
                  <a:pt x="67898" y="67898"/>
                </a:lnTo>
                <a:lnTo>
                  <a:pt x="32268" y="35629"/>
                </a:lnTo>
                <a:lnTo>
                  <a:pt x="0" y="0"/>
                </a:lnTo>
              </a:path>
            </a:pathLst>
          </a:custGeom>
          <a:ln w="95249">
            <a:solidFill>
              <a:srgbClr val="FD873F"/>
            </a:solidFill>
          </a:ln>
        </p:spPr>
        <p:txBody>
          <a:bodyPr wrap="square" lIns="0" tIns="0" rIns="0" bIns="0" rtlCol="0"/>
          <a:lstStyle/>
          <a:p>
            <a:endParaRPr sz="1200"/>
          </a:p>
        </p:txBody>
      </p:sp>
      <p:sp>
        <p:nvSpPr>
          <p:cNvPr id="19" name="object 19"/>
          <p:cNvSpPr txBox="1"/>
          <p:nvPr/>
        </p:nvSpPr>
        <p:spPr>
          <a:xfrm>
            <a:off x="7144945" y="5188864"/>
            <a:ext cx="2727536" cy="837559"/>
          </a:xfrm>
          <a:prstGeom prst="rect">
            <a:avLst/>
          </a:prstGeom>
        </p:spPr>
        <p:txBody>
          <a:bodyPr vert="horz" wrap="square" lIns="0" tIns="8467" rIns="0" bIns="0" rtlCol="0">
            <a:spAutoFit/>
          </a:bodyPr>
          <a:lstStyle/>
          <a:p>
            <a:pPr marL="595659" marR="3387" indent="-587616">
              <a:lnSpc>
                <a:spcPct val="122600"/>
              </a:lnSpc>
              <a:spcBef>
                <a:spcPts val="67"/>
              </a:spcBef>
            </a:pPr>
            <a:r>
              <a:rPr sz="2300" dirty="0">
                <a:solidFill>
                  <a:srgbClr val="317E53"/>
                </a:solidFill>
                <a:latin typeface="Arial"/>
                <a:cs typeface="Arial"/>
              </a:rPr>
              <a:t>Local</a:t>
            </a:r>
            <a:r>
              <a:rPr sz="2300" spc="50" dirty="0">
                <a:solidFill>
                  <a:srgbClr val="317E53"/>
                </a:solidFill>
                <a:latin typeface="Arial"/>
                <a:cs typeface="Arial"/>
              </a:rPr>
              <a:t> </a:t>
            </a:r>
            <a:r>
              <a:rPr sz="2300" spc="57" dirty="0">
                <a:solidFill>
                  <a:srgbClr val="317E53"/>
                </a:solidFill>
                <a:latin typeface="Arial"/>
                <a:cs typeface="Arial"/>
              </a:rPr>
              <a:t>Food</a:t>
            </a:r>
            <a:r>
              <a:rPr sz="2300" spc="50" dirty="0">
                <a:solidFill>
                  <a:srgbClr val="317E53"/>
                </a:solidFill>
                <a:latin typeface="Arial"/>
                <a:cs typeface="Arial"/>
              </a:rPr>
              <a:t> </a:t>
            </a:r>
            <a:r>
              <a:rPr sz="2300" spc="-7" dirty="0">
                <a:solidFill>
                  <a:srgbClr val="317E53"/>
                </a:solidFill>
                <a:latin typeface="Arial"/>
                <a:cs typeface="Arial"/>
              </a:rPr>
              <a:t>Systems </a:t>
            </a:r>
            <a:r>
              <a:rPr sz="2300" spc="43" dirty="0">
                <a:solidFill>
                  <a:srgbClr val="317E53"/>
                </a:solidFill>
                <a:latin typeface="Arial"/>
                <a:cs typeface="Arial"/>
              </a:rPr>
              <a:t>Workshop</a:t>
            </a:r>
            <a:endParaRPr sz="23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9EE7-95AF-E3EF-D315-E7C872232ED3}"/>
              </a:ext>
            </a:extLst>
          </p:cNvPr>
          <p:cNvSpPr>
            <a:spLocks noGrp="1"/>
          </p:cNvSpPr>
          <p:nvPr>
            <p:ph type="title"/>
          </p:nvPr>
        </p:nvSpPr>
        <p:spPr>
          <a:xfrm>
            <a:off x="677333" y="470261"/>
            <a:ext cx="7778689" cy="783773"/>
          </a:xfrm>
        </p:spPr>
        <p:txBody>
          <a:bodyPr>
            <a:noAutofit/>
          </a:bodyPr>
          <a:lstStyle/>
          <a:p>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br>
              <a:rPr lang="en-IN"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Background and Context of the Research</a:t>
            </a:r>
            <a:endParaRPr lang="en-IN"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A887E07-FDCD-6E2D-5E0A-17ACA07F50B3}"/>
              </a:ext>
            </a:extLst>
          </p:cNvPr>
          <p:cNvSpPr>
            <a:spLocks noGrp="1"/>
          </p:cNvSpPr>
          <p:nvPr>
            <p:ph idx="1"/>
          </p:nvPr>
        </p:nvSpPr>
        <p:spPr>
          <a:xfrm>
            <a:off x="365761" y="1558818"/>
            <a:ext cx="8908242" cy="1820100"/>
          </a:xfrm>
        </p:spPr>
        <p:txBody>
          <a:bodyPr>
            <a:normAutofit/>
          </a:bodyPr>
          <a:lstStyle/>
          <a:p>
            <a:pPr>
              <a:buFont typeface="Wingdings" panose="05000000000000000000" pitchFamily="2" charset="2"/>
              <a:buChar char="Ø"/>
            </a:pPr>
            <a:r>
              <a:rPr lang="en-US" sz="2000" kern="0" dirty="0">
                <a:solidFill>
                  <a:srgbClr val="222222"/>
                </a:solidFill>
                <a:effectLst/>
                <a:latin typeface="+mj-lt"/>
                <a:ea typeface="Times New Roman" panose="02020603050405020304" pitchFamily="18" charset="0"/>
              </a:rPr>
              <a:t>This project is a crossed approach </a:t>
            </a:r>
          </a:p>
          <a:p>
            <a:pPr>
              <a:buFont typeface="Wingdings" panose="05000000000000000000" pitchFamily="2" charset="2"/>
              <a:buChar char="Ø"/>
            </a:pPr>
            <a:r>
              <a:rPr lang="en-US" sz="2000" kern="0" dirty="0">
                <a:solidFill>
                  <a:srgbClr val="222222"/>
                </a:solidFill>
                <a:latin typeface="+mj-lt"/>
                <a:ea typeface="Times New Roman" panose="02020603050405020304" pitchFamily="18" charset="0"/>
              </a:rPr>
              <a:t>F</a:t>
            </a:r>
            <a:r>
              <a:rPr lang="en-US" sz="2000" kern="0" dirty="0">
                <a:solidFill>
                  <a:srgbClr val="222222"/>
                </a:solidFill>
                <a:effectLst/>
                <a:latin typeface="+mj-lt"/>
                <a:ea typeface="Times New Roman" panose="02020603050405020304" pitchFamily="18" charset="0"/>
              </a:rPr>
              <a:t>ood democracy and food sovereignty in Tamil Nadu </a:t>
            </a:r>
          </a:p>
          <a:p>
            <a:pPr>
              <a:buFont typeface="Wingdings" panose="05000000000000000000" pitchFamily="2" charset="2"/>
              <a:buChar char="Ø"/>
            </a:pPr>
            <a:r>
              <a:rPr lang="en-US" sz="2000" kern="0" dirty="0">
                <a:solidFill>
                  <a:srgbClr val="222222"/>
                </a:solidFill>
                <a:latin typeface="+mj-lt"/>
                <a:ea typeface="Times New Roman" panose="02020603050405020304" pitchFamily="18" charset="0"/>
              </a:rPr>
              <a:t>I</a:t>
            </a:r>
            <a:r>
              <a:rPr lang="en-US" sz="2000" kern="0" dirty="0">
                <a:solidFill>
                  <a:srgbClr val="222222"/>
                </a:solidFill>
                <a:effectLst/>
                <a:latin typeface="+mj-lt"/>
                <a:ea typeface="Times New Roman" panose="02020603050405020304" pitchFamily="18" charset="0"/>
              </a:rPr>
              <a:t>dentifying and studying territorial food systems that guarantee both the agricultural and gastronomic culture of Indian regions</a:t>
            </a:r>
          </a:p>
          <a:p>
            <a:endParaRPr lang="en-US" sz="2000" kern="0" dirty="0">
              <a:solidFill>
                <a:srgbClr val="222222"/>
              </a:solidFill>
              <a:effectLst/>
              <a:latin typeface="Times New Roman" panose="02020603050405020304" pitchFamily="18" charset="0"/>
              <a:ea typeface="Times New Roman" panose="02020603050405020304" pitchFamily="18" charset="0"/>
            </a:endParaRPr>
          </a:p>
          <a:p>
            <a:pPr marL="0" indent="0">
              <a:buNone/>
            </a:pPr>
            <a:endParaRPr lang="en-US" sz="2000" i="1" kern="0" dirty="0">
              <a:solidFill>
                <a:srgbClr val="333333"/>
              </a:solidFill>
              <a:effectLst/>
              <a:latin typeface="Times New Roman" panose="02020603050405020304" pitchFamily="18" charset="0"/>
              <a:ea typeface="Times New Roman" panose="02020603050405020304" pitchFamily="18" charset="0"/>
            </a:endParaRPr>
          </a:p>
        </p:txBody>
      </p:sp>
      <p:sp>
        <p:nvSpPr>
          <p:cNvPr id="9" name="Text Placeholder 8">
            <a:extLst>
              <a:ext uri="{FF2B5EF4-FFF2-40B4-BE49-F238E27FC236}">
                <a16:creationId xmlns:a16="http://schemas.microsoft.com/office/drawing/2014/main" id="{54832C0D-E511-9391-E3B2-28192D1C5609}"/>
              </a:ext>
            </a:extLst>
          </p:cNvPr>
          <p:cNvSpPr>
            <a:spLocks noGrp="1"/>
          </p:cNvSpPr>
          <p:nvPr>
            <p:ph type="body" sz="half" idx="2"/>
          </p:nvPr>
        </p:nvSpPr>
        <p:spPr>
          <a:xfrm>
            <a:off x="829735" y="3535680"/>
            <a:ext cx="8671316" cy="2725783"/>
          </a:xfrm>
        </p:spPr>
        <p:txBody>
          <a:bodyPr>
            <a:normAutofit/>
          </a:bodyPr>
          <a:lstStyle/>
          <a:p>
            <a:pPr marL="285750" indent="-285750" algn="just">
              <a:buFont typeface="Wingdings" panose="05000000000000000000" pitchFamily="2" charset="2"/>
              <a:buChar char="v"/>
            </a:pPr>
            <a:r>
              <a:rPr lang="en-US" sz="2000" b="1" i="1" kern="0" dirty="0">
                <a:solidFill>
                  <a:srgbClr val="2D958B"/>
                </a:solidFill>
                <a:effectLst/>
                <a:latin typeface="+mj-lt"/>
                <a:ea typeface="Times New Roman" panose="02020603050405020304" pitchFamily="18" charset="0"/>
              </a:rPr>
              <a:t>Heritage food dimension, and food production (or not) capable of supporting the peasant communities with dignity (international solidarity dimension</a:t>
            </a:r>
          </a:p>
          <a:p>
            <a:pPr marL="285750" indent="-285750" algn="just">
              <a:buFont typeface="Wingdings" panose="05000000000000000000" pitchFamily="2" charset="2"/>
              <a:buChar char="v"/>
            </a:pPr>
            <a:r>
              <a:rPr lang="en-US" sz="2000" b="1" i="1" kern="0" dirty="0">
                <a:solidFill>
                  <a:srgbClr val="2D958B"/>
                </a:solidFill>
                <a:effectLst/>
                <a:latin typeface="+mj-lt"/>
                <a:ea typeface="Times New Roman" panose="02020603050405020304" pitchFamily="18" charset="0"/>
              </a:rPr>
              <a:t>Under environmental conditions that guarantee the quality of agricultural products, soils, and water resources (ecological dimension)</a:t>
            </a:r>
          </a:p>
          <a:p>
            <a:pPr marL="285750" indent="-285750" algn="just">
              <a:buFont typeface="Wingdings" panose="05000000000000000000" pitchFamily="2" charset="2"/>
              <a:buChar char="v"/>
            </a:pPr>
            <a:r>
              <a:rPr lang="en-US" sz="2000" b="1" i="1" kern="0" dirty="0">
                <a:solidFill>
                  <a:srgbClr val="2D958B"/>
                </a:solidFill>
                <a:latin typeface="+mj-lt"/>
                <a:ea typeface="Times New Roman" panose="02020603050405020304" pitchFamily="18" charset="0"/>
              </a:rPr>
              <a:t>F</a:t>
            </a:r>
            <a:r>
              <a:rPr lang="en-US" sz="2000" b="1" i="1" kern="0" dirty="0">
                <a:solidFill>
                  <a:srgbClr val="2D958B"/>
                </a:solidFill>
                <a:effectLst/>
                <a:latin typeface="+mj-lt"/>
                <a:ea typeface="Times New Roman" panose="02020603050405020304" pitchFamily="18" charset="0"/>
              </a:rPr>
              <a:t>ood justice, land justice, peasant autonomy, and the fight against the penetration of imported foodstuffs which increase dependency ... are therefore at the heart of the project. </a:t>
            </a:r>
          </a:p>
          <a:p>
            <a:endParaRPr lang="en-IN" dirty="0"/>
          </a:p>
        </p:txBody>
      </p:sp>
      <p:sp>
        <p:nvSpPr>
          <p:cNvPr id="13" name="Date Placeholder 8">
            <a:extLst>
              <a:ext uri="{FF2B5EF4-FFF2-40B4-BE49-F238E27FC236}">
                <a16:creationId xmlns:a16="http://schemas.microsoft.com/office/drawing/2014/main" id="{65EBB019-397D-0FD1-5CE1-8E44601C92BB}"/>
              </a:ext>
            </a:extLst>
          </p:cNvPr>
          <p:cNvSpPr>
            <a:spLocks noGrp="1"/>
          </p:cNvSpPr>
          <p:nvPr>
            <p:ph type="dt" sz="half" idx="10"/>
          </p:nvPr>
        </p:nvSpPr>
        <p:spPr>
          <a:xfrm>
            <a:off x="815334" y="6246566"/>
            <a:ext cx="911939" cy="330505"/>
          </a:xfrm>
        </p:spPr>
        <p:txBody>
          <a:bodyPr/>
          <a:lstStyle/>
          <a:p>
            <a:fld id="{4D965BFD-75CE-4F2D-9299-ED5E6117DECB}" type="datetime1">
              <a:rPr lang="en-IN" smtClean="0"/>
              <a:t>29/10/23</a:t>
            </a:fld>
            <a:endParaRPr lang="en-IN" dirty="0"/>
          </a:p>
        </p:txBody>
      </p:sp>
      <p:sp>
        <p:nvSpPr>
          <p:cNvPr id="8" name="Footer Placeholder 4">
            <a:extLst>
              <a:ext uri="{FF2B5EF4-FFF2-40B4-BE49-F238E27FC236}">
                <a16:creationId xmlns:a16="http://schemas.microsoft.com/office/drawing/2014/main" id="{ACA4D434-409C-AC45-7B17-415501523D43}"/>
              </a:ext>
            </a:extLst>
          </p:cNvPr>
          <p:cNvSpPr>
            <a:spLocks noGrp="1"/>
          </p:cNvSpPr>
          <p:nvPr>
            <p:ph type="ftr" sz="quarter" idx="11"/>
          </p:nvPr>
        </p:nvSpPr>
        <p:spPr>
          <a:xfrm>
            <a:off x="2054445" y="6213515"/>
            <a:ext cx="6297612" cy="462708"/>
          </a:xfrm>
        </p:spPr>
        <p:txBody>
          <a:bodyPr/>
          <a:lstStyle/>
          <a:p>
            <a:pPr algn="ctr"/>
            <a:r>
              <a:rPr lang="en-IN" sz="1000" dirty="0">
                <a:latin typeface="Goudy Stout" panose="0202090407030B020401" pitchFamily="18" charset="0"/>
              </a:rPr>
              <a:t>University of Madras</a:t>
            </a:r>
          </a:p>
        </p:txBody>
      </p:sp>
      <p:sp>
        <p:nvSpPr>
          <p:cNvPr id="12" name="Slide Number Placeholder 11">
            <a:extLst>
              <a:ext uri="{FF2B5EF4-FFF2-40B4-BE49-F238E27FC236}">
                <a16:creationId xmlns:a16="http://schemas.microsoft.com/office/drawing/2014/main" id="{8B3311E5-F1A0-6CEA-670C-F2E312879741}"/>
              </a:ext>
            </a:extLst>
          </p:cNvPr>
          <p:cNvSpPr>
            <a:spLocks noGrp="1"/>
          </p:cNvSpPr>
          <p:nvPr>
            <p:ph type="sldNum" sz="quarter" idx="12"/>
          </p:nvPr>
        </p:nvSpPr>
        <p:spPr/>
        <p:txBody>
          <a:bodyPr/>
          <a:lstStyle/>
          <a:p>
            <a:fld id="{9F94004C-5A61-4BDA-9336-06EE8EA28B8B}" type="slidenum">
              <a:rPr lang="en-IN" smtClean="0"/>
              <a:t>13</a:t>
            </a:fld>
            <a:endParaRPr lang="en-IN"/>
          </a:p>
        </p:txBody>
      </p:sp>
      <p:sp>
        <p:nvSpPr>
          <p:cNvPr id="7" name="Title 1">
            <a:extLst>
              <a:ext uri="{FF2B5EF4-FFF2-40B4-BE49-F238E27FC236}">
                <a16:creationId xmlns:a16="http://schemas.microsoft.com/office/drawing/2014/main" id="{1507EEE9-952C-D0EC-A17C-8C0AE80200CE}"/>
              </a:ext>
            </a:extLst>
          </p:cNvPr>
          <p:cNvSpPr txBox="1">
            <a:spLocks/>
          </p:cNvSpPr>
          <p:nvPr/>
        </p:nvSpPr>
        <p:spPr>
          <a:xfrm>
            <a:off x="829734" y="4140935"/>
            <a:ext cx="8596668" cy="857794"/>
          </a:xfrm>
          <a:prstGeom prst="rect">
            <a:avLst/>
          </a:prstGeom>
        </p:spPr>
        <p:txBody>
          <a:bodyPr vert="horz" lIns="91440" tIns="45720" rIns="91440" bIns="45720" rtlCol="0" anchor="t">
            <a:normAutofit fontScale="8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a:t>
            </a:r>
            <a:br>
              <a:rPr lang="en-IN" dirty="0"/>
            </a:br>
            <a:endParaRPr lang="en-IN" dirty="0"/>
          </a:p>
        </p:txBody>
      </p:sp>
    </p:spTree>
    <p:extLst>
      <p:ext uri="{BB962C8B-B14F-4D97-AF65-F5344CB8AC3E}">
        <p14:creationId xmlns:p14="http://schemas.microsoft.com/office/powerpoint/2010/main" val="2802119452"/>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6103620" y="1456277"/>
            <a:ext cx="5222239" cy="4343400"/>
            <a:chOff x="9155429" y="2184416"/>
            <a:chExt cx="7833359" cy="6515100"/>
          </a:xfrm>
        </p:grpSpPr>
        <p:pic>
          <p:nvPicPr>
            <p:cNvPr id="4" name="object 4"/>
            <p:cNvPicPr/>
            <p:nvPr/>
          </p:nvPicPr>
          <p:blipFill>
            <a:blip r:embed="rId2" cstate="print"/>
            <a:stretch>
              <a:fillRect/>
            </a:stretch>
          </p:blipFill>
          <p:spPr>
            <a:xfrm>
              <a:off x="9155429" y="2195845"/>
              <a:ext cx="7726203" cy="6495384"/>
            </a:xfrm>
            <a:prstGeom prst="rect">
              <a:avLst/>
            </a:prstGeom>
          </p:spPr>
        </p:pic>
        <p:sp>
          <p:nvSpPr>
            <p:cNvPr id="5" name="object 5"/>
            <p:cNvSpPr/>
            <p:nvPr/>
          </p:nvSpPr>
          <p:spPr>
            <a:xfrm>
              <a:off x="16797783" y="2184416"/>
              <a:ext cx="190500" cy="6515100"/>
            </a:xfrm>
            <a:custGeom>
              <a:avLst/>
              <a:gdLst/>
              <a:ahLst/>
              <a:cxnLst/>
              <a:rect l="l" t="t" r="r" b="b"/>
              <a:pathLst>
                <a:path w="190500" h="6515100">
                  <a:moveTo>
                    <a:pt x="0" y="0"/>
                  </a:moveTo>
                  <a:lnTo>
                    <a:pt x="190499" y="0"/>
                  </a:lnTo>
                  <a:lnTo>
                    <a:pt x="190499" y="6515100"/>
                  </a:lnTo>
                  <a:lnTo>
                    <a:pt x="0" y="6515100"/>
                  </a:lnTo>
                  <a:lnTo>
                    <a:pt x="0" y="0"/>
                  </a:lnTo>
                  <a:close/>
                </a:path>
              </a:pathLst>
            </a:custGeom>
            <a:solidFill>
              <a:srgbClr val="FD873F"/>
            </a:solidFill>
          </p:spPr>
          <p:txBody>
            <a:bodyPr wrap="square" lIns="0" tIns="0" rIns="0" bIns="0" rtlCol="0"/>
            <a:lstStyle/>
            <a:p>
              <a:endParaRPr sz="1200"/>
            </a:p>
          </p:txBody>
        </p:sp>
      </p:grpSp>
      <p:sp>
        <p:nvSpPr>
          <p:cNvPr id="6" name="object 6"/>
          <p:cNvSpPr txBox="1">
            <a:spLocks noGrp="1"/>
          </p:cNvSpPr>
          <p:nvPr>
            <p:ph type="title"/>
          </p:nvPr>
        </p:nvSpPr>
        <p:spPr>
          <a:xfrm>
            <a:off x="558800" y="-20387"/>
            <a:ext cx="7010400" cy="1411316"/>
          </a:xfrm>
          <a:prstGeom prst="rect">
            <a:avLst/>
          </a:prstGeom>
        </p:spPr>
        <p:txBody>
          <a:bodyPr vert="horz" wrap="square" lIns="0" tIns="56547" rIns="0" bIns="0" rtlCol="0" anchor="ctr">
            <a:spAutoFit/>
          </a:bodyPr>
          <a:lstStyle/>
          <a:p>
            <a:pPr marL="5067976">
              <a:lnSpc>
                <a:spcPct val="100000"/>
              </a:lnSpc>
              <a:spcBef>
                <a:spcPts val="83"/>
              </a:spcBef>
            </a:pPr>
            <a:r>
              <a:rPr spc="140" dirty="0"/>
              <a:t>Difficult</a:t>
            </a:r>
            <a:r>
              <a:rPr sz="2633" spc="140" dirty="0"/>
              <a:t>é</a:t>
            </a:r>
            <a:r>
              <a:rPr spc="140" dirty="0"/>
              <a:t>s</a:t>
            </a:r>
            <a:endParaRPr sz="2633"/>
          </a:p>
        </p:txBody>
      </p:sp>
      <p:sp>
        <p:nvSpPr>
          <p:cNvPr id="7" name="object 7"/>
          <p:cNvSpPr txBox="1"/>
          <p:nvPr/>
        </p:nvSpPr>
        <p:spPr>
          <a:xfrm>
            <a:off x="6541587" y="6008559"/>
            <a:ext cx="4508077" cy="461815"/>
          </a:xfrm>
          <a:prstGeom prst="rect">
            <a:avLst/>
          </a:prstGeom>
        </p:spPr>
        <p:txBody>
          <a:bodyPr vert="horz" wrap="square" lIns="0" tIns="8467" rIns="0" bIns="0" rtlCol="0">
            <a:spAutoFit/>
          </a:bodyPr>
          <a:lstStyle/>
          <a:p>
            <a:pPr marL="930957" marR="3387" indent="-922913">
              <a:lnSpc>
                <a:spcPct val="121700"/>
              </a:lnSpc>
              <a:spcBef>
                <a:spcPts val="67"/>
              </a:spcBef>
              <a:tabLst>
                <a:tab pos="2358508" algn="l"/>
              </a:tabLst>
            </a:pPr>
            <a:r>
              <a:rPr sz="1267" spc="37" dirty="0">
                <a:solidFill>
                  <a:srgbClr val="317E53"/>
                </a:solidFill>
                <a:latin typeface="Arial"/>
                <a:cs typeface="Arial"/>
              </a:rPr>
              <a:t>Champ</a:t>
            </a:r>
            <a:r>
              <a:rPr sz="1267" spc="-3" dirty="0">
                <a:solidFill>
                  <a:srgbClr val="317E53"/>
                </a:solidFill>
                <a:latin typeface="Arial"/>
                <a:cs typeface="Arial"/>
              </a:rPr>
              <a:t> </a:t>
            </a:r>
            <a:r>
              <a:rPr sz="1267" spc="47" dirty="0">
                <a:solidFill>
                  <a:srgbClr val="317E53"/>
                </a:solidFill>
                <a:latin typeface="Arial"/>
                <a:cs typeface="Arial"/>
              </a:rPr>
              <a:t>de</a:t>
            </a:r>
            <a:r>
              <a:rPr sz="1267" spc="-3" dirty="0">
                <a:solidFill>
                  <a:srgbClr val="317E53"/>
                </a:solidFill>
                <a:latin typeface="Arial"/>
                <a:cs typeface="Arial"/>
              </a:rPr>
              <a:t> </a:t>
            </a:r>
            <a:r>
              <a:rPr sz="1267" spc="47" dirty="0">
                <a:solidFill>
                  <a:srgbClr val="317E53"/>
                </a:solidFill>
                <a:latin typeface="Arial"/>
                <a:cs typeface="Arial"/>
              </a:rPr>
              <a:t>tomates</a:t>
            </a:r>
            <a:r>
              <a:rPr sz="1267" spc="-3" dirty="0">
                <a:solidFill>
                  <a:srgbClr val="317E53"/>
                </a:solidFill>
                <a:latin typeface="Arial"/>
                <a:cs typeface="Arial"/>
              </a:rPr>
              <a:t> </a:t>
            </a:r>
            <a:r>
              <a:rPr sz="1267" spc="60" dirty="0">
                <a:solidFill>
                  <a:srgbClr val="317E53"/>
                </a:solidFill>
                <a:latin typeface="Arial"/>
                <a:cs typeface="Arial"/>
              </a:rPr>
              <a:t>endommag</a:t>
            </a:r>
            <a:r>
              <a:rPr sz="1100" spc="60" dirty="0">
                <a:solidFill>
                  <a:srgbClr val="317E53"/>
                </a:solidFill>
                <a:latin typeface="Arial"/>
                <a:cs typeface="Arial"/>
              </a:rPr>
              <a:t>é</a:t>
            </a:r>
            <a:r>
              <a:rPr sz="1100" spc="43" dirty="0">
                <a:solidFill>
                  <a:srgbClr val="317E53"/>
                </a:solidFill>
                <a:latin typeface="Arial"/>
                <a:cs typeface="Arial"/>
              </a:rPr>
              <a:t> </a:t>
            </a:r>
            <a:r>
              <a:rPr sz="1267" spc="43" dirty="0">
                <a:solidFill>
                  <a:srgbClr val="317E53"/>
                </a:solidFill>
                <a:latin typeface="Arial"/>
                <a:cs typeface="Arial"/>
              </a:rPr>
              <a:t>par</a:t>
            </a:r>
            <a:r>
              <a:rPr sz="1267" dirty="0">
                <a:solidFill>
                  <a:srgbClr val="317E53"/>
                </a:solidFill>
                <a:latin typeface="Arial"/>
                <a:cs typeface="Arial"/>
              </a:rPr>
              <a:t> </a:t>
            </a:r>
            <a:r>
              <a:rPr sz="1267" spc="37" dirty="0">
                <a:solidFill>
                  <a:srgbClr val="317E53"/>
                </a:solidFill>
                <a:latin typeface="Arial"/>
                <a:cs typeface="Arial"/>
              </a:rPr>
              <a:t>le</a:t>
            </a:r>
            <a:r>
              <a:rPr sz="1267" spc="-3" dirty="0">
                <a:solidFill>
                  <a:srgbClr val="317E53"/>
                </a:solidFill>
                <a:latin typeface="Arial"/>
                <a:cs typeface="Arial"/>
              </a:rPr>
              <a:t> </a:t>
            </a:r>
            <a:r>
              <a:rPr sz="1267" spc="40" dirty="0">
                <a:solidFill>
                  <a:srgbClr val="317E53"/>
                </a:solidFill>
                <a:latin typeface="Arial"/>
                <a:cs typeface="Arial"/>
              </a:rPr>
              <a:t>vent,</a:t>
            </a:r>
            <a:r>
              <a:rPr sz="1267" spc="-3" dirty="0">
                <a:solidFill>
                  <a:srgbClr val="317E53"/>
                </a:solidFill>
                <a:latin typeface="Arial"/>
                <a:cs typeface="Arial"/>
              </a:rPr>
              <a:t> </a:t>
            </a:r>
            <a:r>
              <a:rPr sz="1267" spc="50" dirty="0">
                <a:solidFill>
                  <a:srgbClr val="317E53"/>
                </a:solidFill>
                <a:latin typeface="Arial"/>
                <a:cs typeface="Arial"/>
              </a:rPr>
              <a:t>exploitation</a:t>
            </a:r>
            <a:r>
              <a:rPr sz="1267" spc="-3" dirty="0">
                <a:solidFill>
                  <a:srgbClr val="317E53"/>
                </a:solidFill>
                <a:latin typeface="Arial"/>
                <a:cs typeface="Arial"/>
              </a:rPr>
              <a:t> </a:t>
            </a:r>
            <a:r>
              <a:rPr sz="1100" spc="-23" dirty="0">
                <a:solidFill>
                  <a:srgbClr val="317E53"/>
                </a:solidFill>
                <a:latin typeface="Arial"/>
                <a:cs typeface="Arial"/>
              </a:rPr>
              <a:t>°</a:t>
            </a:r>
            <a:r>
              <a:rPr sz="1267" spc="-23" dirty="0">
                <a:solidFill>
                  <a:srgbClr val="317E53"/>
                </a:solidFill>
                <a:latin typeface="Arial"/>
                <a:cs typeface="Arial"/>
              </a:rPr>
              <a:t>2 </a:t>
            </a:r>
            <a:r>
              <a:rPr sz="1267" spc="33" dirty="0">
                <a:solidFill>
                  <a:srgbClr val="317E53"/>
                </a:solidFill>
                <a:latin typeface="Arial"/>
                <a:cs typeface="Arial"/>
              </a:rPr>
              <a:t>(Jawadhu</a:t>
            </a:r>
            <a:r>
              <a:rPr sz="1267" spc="80" dirty="0">
                <a:solidFill>
                  <a:srgbClr val="317E53"/>
                </a:solidFill>
                <a:latin typeface="Arial"/>
                <a:cs typeface="Arial"/>
              </a:rPr>
              <a:t> </a:t>
            </a:r>
            <a:r>
              <a:rPr sz="1267" dirty="0">
                <a:solidFill>
                  <a:srgbClr val="317E53"/>
                </a:solidFill>
                <a:latin typeface="Arial"/>
                <a:cs typeface="Arial"/>
              </a:rPr>
              <a:t>Hills)</a:t>
            </a:r>
            <a:r>
              <a:rPr sz="1267" spc="80" dirty="0">
                <a:solidFill>
                  <a:srgbClr val="317E53"/>
                </a:solidFill>
                <a:latin typeface="Arial"/>
                <a:cs typeface="Arial"/>
              </a:rPr>
              <a:t> </a:t>
            </a:r>
            <a:r>
              <a:rPr sz="1100" spc="183" dirty="0">
                <a:solidFill>
                  <a:srgbClr val="317E53"/>
                </a:solidFill>
                <a:latin typeface="Arial"/>
                <a:cs typeface="Arial"/>
              </a:rPr>
              <a:t>©</a:t>
            </a:r>
            <a:r>
              <a:rPr sz="1100" dirty="0">
                <a:solidFill>
                  <a:srgbClr val="317E53"/>
                </a:solidFill>
                <a:latin typeface="Arial"/>
                <a:cs typeface="Arial"/>
              </a:rPr>
              <a:t>	</a:t>
            </a:r>
            <a:r>
              <a:rPr sz="1267" spc="43" dirty="0">
                <a:solidFill>
                  <a:srgbClr val="317E53"/>
                </a:solidFill>
                <a:latin typeface="Arial"/>
                <a:cs typeface="Arial"/>
              </a:rPr>
              <a:t>Atek,</a:t>
            </a:r>
            <a:r>
              <a:rPr sz="1267" spc="-3" dirty="0">
                <a:solidFill>
                  <a:srgbClr val="317E53"/>
                </a:solidFill>
                <a:latin typeface="Arial"/>
                <a:cs typeface="Arial"/>
              </a:rPr>
              <a:t> </a:t>
            </a:r>
            <a:r>
              <a:rPr sz="1267" spc="40" dirty="0">
                <a:solidFill>
                  <a:srgbClr val="317E53"/>
                </a:solidFill>
                <a:latin typeface="Arial"/>
                <a:cs typeface="Arial"/>
              </a:rPr>
              <a:t>avril</a:t>
            </a:r>
            <a:r>
              <a:rPr sz="1267" spc="-3" dirty="0">
                <a:solidFill>
                  <a:srgbClr val="317E53"/>
                </a:solidFill>
                <a:latin typeface="Arial"/>
                <a:cs typeface="Arial"/>
              </a:rPr>
              <a:t> </a:t>
            </a:r>
            <a:r>
              <a:rPr sz="1267" spc="76" dirty="0">
                <a:solidFill>
                  <a:srgbClr val="317E53"/>
                </a:solidFill>
                <a:latin typeface="Arial"/>
                <a:cs typeface="Arial"/>
              </a:rPr>
              <a:t>2023</a:t>
            </a:r>
            <a:endParaRPr sz="1267">
              <a:latin typeface="Arial"/>
              <a:cs typeface="Arial"/>
            </a:endParaRPr>
          </a:p>
        </p:txBody>
      </p:sp>
      <p:sp>
        <p:nvSpPr>
          <p:cNvPr id="8" name="object 8"/>
          <p:cNvSpPr/>
          <p:nvPr/>
        </p:nvSpPr>
        <p:spPr>
          <a:xfrm>
            <a:off x="1571027" y="1149180"/>
            <a:ext cx="3075940" cy="1370753"/>
          </a:xfrm>
          <a:custGeom>
            <a:avLst/>
            <a:gdLst/>
            <a:ahLst/>
            <a:cxnLst/>
            <a:rect l="l" t="t" r="r" b="b"/>
            <a:pathLst>
              <a:path w="4613909" h="2056129">
                <a:moveTo>
                  <a:pt x="483533" y="0"/>
                </a:moveTo>
                <a:lnTo>
                  <a:pt x="4127718" y="0"/>
                </a:lnTo>
                <a:lnTo>
                  <a:pt x="4174500" y="2223"/>
                </a:lnTo>
                <a:lnTo>
                  <a:pt x="4220023" y="8758"/>
                </a:lnTo>
                <a:lnTo>
                  <a:pt x="4264085" y="19402"/>
                </a:lnTo>
                <a:lnTo>
                  <a:pt x="4306482" y="33950"/>
                </a:lnTo>
                <a:lnTo>
                  <a:pt x="4347010" y="52198"/>
                </a:lnTo>
                <a:lnTo>
                  <a:pt x="4385465" y="73944"/>
                </a:lnTo>
                <a:lnTo>
                  <a:pt x="4421644" y="98984"/>
                </a:lnTo>
                <a:lnTo>
                  <a:pt x="4455344" y="127114"/>
                </a:lnTo>
                <a:lnTo>
                  <a:pt x="4486361" y="158131"/>
                </a:lnTo>
                <a:lnTo>
                  <a:pt x="4514491" y="191831"/>
                </a:lnTo>
                <a:lnTo>
                  <a:pt x="4539531" y="228010"/>
                </a:lnTo>
                <a:lnTo>
                  <a:pt x="4561277" y="266465"/>
                </a:lnTo>
                <a:lnTo>
                  <a:pt x="4579526" y="306993"/>
                </a:lnTo>
                <a:lnTo>
                  <a:pt x="4594073" y="349390"/>
                </a:lnTo>
                <a:lnTo>
                  <a:pt x="4604717" y="393451"/>
                </a:lnTo>
                <a:lnTo>
                  <a:pt x="4611252" y="438975"/>
                </a:lnTo>
                <a:lnTo>
                  <a:pt x="4613476" y="485757"/>
                </a:lnTo>
                <a:lnTo>
                  <a:pt x="4613476" y="1768393"/>
                </a:lnTo>
                <a:lnTo>
                  <a:pt x="4611252" y="1815175"/>
                </a:lnTo>
                <a:lnTo>
                  <a:pt x="4604717" y="1860698"/>
                </a:lnTo>
                <a:lnTo>
                  <a:pt x="4594073" y="1904760"/>
                </a:lnTo>
                <a:lnTo>
                  <a:pt x="4579526" y="1947157"/>
                </a:lnTo>
                <a:lnTo>
                  <a:pt x="4561277" y="1987684"/>
                </a:lnTo>
                <a:lnTo>
                  <a:pt x="4539531" y="2026140"/>
                </a:lnTo>
                <a:lnTo>
                  <a:pt x="4519074" y="2055696"/>
                </a:lnTo>
              </a:path>
              <a:path w="4613909" h="2056129">
                <a:moveTo>
                  <a:pt x="0" y="438975"/>
                </a:moveTo>
                <a:lnTo>
                  <a:pt x="6535" y="393451"/>
                </a:lnTo>
                <a:lnTo>
                  <a:pt x="17178" y="349390"/>
                </a:lnTo>
                <a:lnTo>
                  <a:pt x="31726" y="306993"/>
                </a:lnTo>
                <a:lnTo>
                  <a:pt x="49975" y="266465"/>
                </a:lnTo>
                <a:lnTo>
                  <a:pt x="71721" y="228010"/>
                </a:lnTo>
                <a:lnTo>
                  <a:pt x="96760" y="191831"/>
                </a:lnTo>
                <a:lnTo>
                  <a:pt x="124891" y="158131"/>
                </a:lnTo>
                <a:lnTo>
                  <a:pt x="155907" y="127114"/>
                </a:lnTo>
                <a:lnTo>
                  <a:pt x="189607" y="98984"/>
                </a:lnTo>
                <a:lnTo>
                  <a:pt x="225786" y="73944"/>
                </a:lnTo>
                <a:lnTo>
                  <a:pt x="264242" y="52198"/>
                </a:lnTo>
                <a:lnTo>
                  <a:pt x="304769" y="33950"/>
                </a:lnTo>
                <a:lnTo>
                  <a:pt x="347166" y="19402"/>
                </a:lnTo>
                <a:lnTo>
                  <a:pt x="391228" y="8758"/>
                </a:lnTo>
                <a:lnTo>
                  <a:pt x="436751" y="2223"/>
                </a:lnTo>
                <a:lnTo>
                  <a:pt x="483533" y="0"/>
                </a:lnTo>
              </a:path>
            </a:pathLst>
          </a:custGeom>
          <a:ln w="95249">
            <a:solidFill>
              <a:srgbClr val="FD873F"/>
            </a:solidFill>
          </a:ln>
        </p:spPr>
        <p:txBody>
          <a:bodyPr wrap="square" lIns="0" tIns="0" rIns="0" bIns="0" rtlCol="0"/>
          <a:lstStyle/>
          <a:p>
            <a:endParaRPr sz="1200"/>
          </a:p>
        </p:txBody>
      </p:sp>
      <p:sp>
        <p:nvSpPr>
          <p:cNvPr id="9" name="object 9"/>
          <p:cNvSpPr txBox="1"/>
          <p:nvPr/>
        </p:nvSpPr>
        <p:spPr>
          <a:xfrm>
            <a:off x="1947196" y="1439754"/>
            <a:ext cx="2321983" cy="770339"/>
          </a:xfrm>
          <a:prstGeom prst="rect">
            <a:avLst/>
          </a:prstGeom>
        </p:spPr>
        <p:txBody>
          <a:bodyPr vert="horz" wrap="square" lIns="0" tIns="7620" rIns="0" bIns="0" rtlCol="0">
            <a:spAutoFit/>
          </a:bodyPr>
          <a:lstStyle/>
          <a:p>
            <a:pPr marL="21590" marR="3387" indent="-13547">
              <a:lnSpc>
                <a:spcPct val="123900"/>
              </a:lnSpc>
              <a:spcBef>
                <a:spcPts val="60"/>
              </a:spcBef>
            </a:pPr>
            <a:r>
              <a:rPr sz="2100" dirty="0">
                <a:solidFill>
                  <a:srgbClr val="317E53"/>
                </a:solidFill>
                <a:latin typeface="Arial"/>
                <a:cs typeface="Arial"/>
              </a:rPr>
              <a:t>Partenariat</a:t>
            </a:r>
            <a:r>
              <a:rPr sz="2100" spc="140" dirty="0">
                <a:solidFill>
                  <a:srgbClr val="317E53"/>
                </a:solidFill>
                <a:latin typeface="Arial"/>
                <a:cs typeface="Arial"/>
              </a:rPr>
              <a:t> </a:t>
            </a:r>
            <a:r>
              <a:rPr sz="2100" spc="47" dirty="0">
                <a:solidFill>
                  <a:srgbClr val="317E53"/>
                </a:solidFill>
                <a:latin typeface="Arial"/>
                <a:cs typeface="Arial"/>
              </a:rPr>
              <a:t>avec</a:t>
            </a:r>
            <a:r>
              <a:rPr sz="2100" spc="147" dirty="0">
                <a:solidFill>
                  <a:srgbClr val="317E53"/>
                </a:solidFill>
                <a:latin typeface="Arial"/>
                <a:cs typeface="Arial"/>
              </a:rPr>
              <a:t> </a:t>
            </a:r>
            <a:r>
              <a:rPr sz="2100" spc="-17" dirty="0">
                <a:solidFill>
                  <a:srgbClr val="317E53"/>
                </a:solidFill>
                <a:latin typeface="Arial"/>
                <a:cs typeface="Arial"/>
              </a:rPr>
              <a:t>la </a:t>
            </a:r>
            <a:r>
              <a:rPr sz="2100" spc="60" dirty="0">
                <a:solidFill>
                  <a:srgbClr val="317E53"/>
                </a:solidFill>
                <a:latin typeface="Arial"/>
                <a:cs typeface="Arial"/>
              </a:rPr>
              <a:t>DHAN</a:t>
            </a:r>
            <a:r>
              <a:rPr sz="2100" spc="-7" dirty="0">
                <a:solidFill>
                  <a:srgbClr val="317E53"/>
                </a:solidFill>
                <a:latin typeface="Arial"/>
                <a:cs typeface="Arial"/>
              </a:rPr>
              <a:t> </a:t>
            </a:r>
            <a:r>
              <a:rPr sz="2100" spc="47" dirty="0">
                <a:solidFill>
                  <a:srgbClr val="317E53"/>
                </a:solidFill>
                <a:latin typeface="Arial"/>
                <a:cs typeface="Arial"/>
              </a:rPr>
              <a:t>Foundation</a:t>
            </a:r>
            <a:endParaRPr sz="2100">
              <a:latin typeface="Arial"/>
              <a:cs typeface="Arial"/>
            </a:endParaRPr>
          </a:p>
        </p:txBody>
      </p:sp>
      <p:sp>
        <p:nvSpPr>
          <p:cNvPr id="10" name="object 10"/>
          <p:cNvSpPr/>
          <p:nvPr/>
        </p:nvSpPr>
        <p:spPr>
          <a:xfrm>
            <a:off x="1602365" y="3012167"/>
            <a:ext cx="3002703" cy="1453727"/>
          </a:xfrm>
          <a:custGeom>
            <a:avLst/>
            <a:gdLst/>
            <a:ahLst/>
            <a:cxnLst/>
            <a:rect l="l" t="t" r="r" b="b"/>
            <a:pathLst>
              <a:path w="4504055" h="2180590">
                <a:moveTo>
                  <a:pt x="4275496" y="0"/>
                </a:moveTo>
                <a:lnTo>
                  <a:pt x="4311675" y="25039"/>
                </a:lnTo>
                <a:lnTo>
                  <a:pt x="4345375" y="53169"/>
                </a:lnTo>
                <a:lnTo>
                  <a:pt x="4376391" y="84186"/>
                </a:lnTo>
                <a:lnTo>
                  <a:pt x="4404521" y="117886"/>
                </a:lnTo>
                <a:lnTo>
                  <a:pt x="4429561" y="154065"/>
                </a:lnTo>
                <a:lnTo>
                  <a:pt x="4451307" y="192521"/>
                </a:lnTo>
                <a:lnTo>
                  <a:pt x="4469556" y="233048"/>
                </a:lnTo>
                <a:lnTo>
                  <a:pt x="4484104" y="275445"/>
                </a:lnTo>
                <a:lnTo>
                  <a:pt x="4494747" y="319507"/>
                </a:lnTo>
                <a:lnTo>
                  <a:pt x="4501283" y="365030"/>
                </a:lnTo>
                <a:lnTo>
                  <a:pt x="4503506" y="411812"/>
                </a:lnTo>
                <a:lnTo>
                  <a:pt x="4503506" y="1694448"/>
                </a:lnTo>
                <a:lnTo>
                  <a:pt x="4501283" y="1741230"/>
                </a:lnTo>
                <a:lnTo>
                  <a:pt x="4494747" y="1786753"/>
                </a:lnTo>
                <a:lnTo>
                  <a:pt x="4484104" y="1830815"/>
                </a:lnTo>
                <a:lnTo>
                  <a:pt x="4469556" y="1873212"/>
                </a:lnTo>
                <a:lnTo>
                  <a:pt x="4451307" y="1913739"/>
                </a:lnTo>
                <a:lnTo>
                  <a:pt x="4429561" y="1952195"/>
                </a:lnTo>
                <a:lnTo>
                  <a:pt x="4404521" y="1988374"/>
                </a:lnTo>
                <a:lnTo>
                  <a:pt x="4376391" y="2022074"/>
                </a:lnTo>
                <a:lnTo>
                  <a:pt x="4345375" y="2053091"/>
                </a:lnTo>
                <a:lnTo>
                  <a:pt x="4311675" y="2081221"/>
                </a:lnTo>
                <a:lnTo>
                  <a:pt x="4275495" y="2106260"/>
                </a:lnTo>
                <a:lnTo>
                  <a:pt x="4237040" y="2128006"/>
                </a:lnTo>
                <a:lnTo>
                  <a:pt x="4196512" y="2146255"/>
                </a:lnTo>
                <a:lnTo>
                  <a:pt x="4154116" y="2160803"/>
                </a:lnTo>
                <a:lnTo>
                  <a:pt x="4110054" y="2171446"/>
                </a:lnTo>
                <a:lnTo>
                  <a:pt x="4064531" y="2177982"/>
                </a:lnTo>
                <a:lnTo>
                  <a:pt x="4017749" y="2180205"/>
                </a:lnTo>
                <a:lnTo>
                  <a:pt x="436539" y="2180205"/>
                </a:lnTo>
                <a:lnTo>
                  <a:pt x="389757" y="2177982"/>
                </a:lnTo>
                <a:lnTo>
                  <a:pt x="344234" y="2171446"/>
                </a:lnTo>
                <a:lnTo>
                  <a:pt x="300172" y="2160803"/>
                </a:lnTo>
                <a:lnTo>
                  <a:pt x="257775" y="2146255"/>
                </a:lnTo>
                <a:lnTo>
                  <a:pt x="217247" y="2128006"/>
                </a:lnTo>
                <a:lnTo>
                  <a:pt x="178792" y="2106260"/>
                </a:lnTo>
                <a:lnTo>
                  <a:pt x="142613" y="2081221"/>
                </a:lnTo>
                <a:lnTo>
                  <a:pt x="108913" y="2053091"/>
                </a:lnTo>
                <a:lnTo>
                  <a:pt x="77896" y="2022074"/>
                </a:lnTo>
                <a:lnTo>
                  <a:pt x="49766" y="1988374"/>
                </a:lnTo>
                <a:lnTo>
                  <a:pt x="24726" y="1952195"/>
                </a:lnTo>
                <a:lnTo>
                  <a:pt x="2980" y="1913739"/>
                </a:lnTo>
                <a:lnTo>
                  <a:pt x="0" y="1907119"/>
                </a:lnTo>
              </a:path>
            </a:pathLst>
          </a:custGeom>
          <a:ln w="95249">
            <a:solidFill>
              <a:srgbClr val="FD873F"/>
            </a:solidFill>
          </a:ln>
        </p:spPr>
        <p:txBody>
          <a:bodyPr wrap="square" lIns="0" tIns="0" rIns="0" bIns="0" rtlCol="0"/>
          <a:lstStyle/>
          <a:p>
            <a:endParaRPr sz="1200"/>
          </a:p>
        </p:txBody>
      </p:sp>
      <p:sp>
        <p:nvSpPr>
          <p:cNvPr id="11" name="object 11"/>
          <p:cNvSpPr/>
          <p:nvPr/>
        </p:nvSpPr>
        <p:spPr>
          <a:xfrm>
            <a:off x="4321049" y="5141526"/>
            <a:ext cx="283633" cy="927523"/>
          </a:xfrm>
          <a:custGeom>
            <a:avLst/>
            <a:gdLst/>
            <a:ahLst/>
            <a:cxnLst/>
            <a:rect l="l" t="t" r="r" b="b"/>
            <a:pathLst>
              <a:path w="425450" h="1391284">
                <a:moveTo>
                  <a:pt x="373231" y="0"/>
                </a:moveTo>
                <a:lnTo>
                  <a:pt x="391479" y="40526"/>
                </a:lnTo>
                <a:lnTo>
                  <a:pt x="406026" y="82922"/>
                </a:lnTo>
                <a:lnTo>
                  <a:pt x="416669" y="126983"/>
                </a:lnTo>
                <a:lnTo>
                  <a:pt x="423205" y="172505"/>
                </a:lnTo>
                <a:lnTo>
                  <a:pt x="425428" y="219286"/>
                </a:lnTo>
                <a:lnTo>
                  <a:pt x="425428" y="909310"/>
                </a:lnTo>
                <a:lnTo>
                  <a:pt x="423205" y="956091"/>
                </a:lnTo>
                <a:lnTo>
                  <a:pt x="416669" y="1001613"/>
                </a:lnTo>
                <a:lnTo>
                  <a:pt x="406026" y="1045674"/>
                </a:lnTo>
                <a:lnTo>
                  <a:pt x="391479" y="1088070"/>
                </a:lnTo>
                <a:lnTo>
                  <a:pt x="373231" y="1128596"/>
                </a:lnTo>
                <a:lnTo>
                  <a:pt x="351485" y="1167051"/>
                </a:lnTo>
                <a:lnTo>
                  <a:pt x="326446" y="1203229"/>
                </a:lnTo>
                <a:lnTo>
                  <a:pt x="298316" y="1236929"/>
                </a:lnTo>
                <a:lnTo>
                  <a:pt x="267300" y="1267945"/>
                </a:lnTo>
                <a:lnTo>
                  <a:pt x="233601" y="1296074"/>
                </a:lnTo>
                <a:lnTo>
                  <a:pt x="197423" y="1321113"/>
                </a:lnTo>
                <a:lnTo>
                  <a:pt x="158968" y="1342859"/>
                </a:lnTo>
                <a:lnTo>
                  <a:pt x="118441" y="1361107"/>
                </a:lnTo>
                <a:lnTo>
                  <a:pt x="76046" y="1375655"/>
                </a:lnTo>
                <a:lnTo>
                  <a:pt x="31985" y="1386298"/>
                </a:lnTo>
                <a:lnTo>
                  <a:pt x="0" y="1390890"/>
                </a:lnTo>
              </a:path>
            </a:pathLst>
          </a:custGeom>
          <a:ln w="95249">
            <a:solidFill>
              <a:srgbClr val="FD873F"/>
            </a:solidFill>
          </a:ln>
        </p:spPr>
        <p:txBody>
          <a:bodyPr wrap="square" lIns="0" tIns="0" rIns="0" bIns="0" rtlCol="0"/>
          <a:lstStyle/>
          <a:p>
            <a:endParaRPr sz="1200"/>
          </a:p>
        </p:txBody>
      </p:sp>
      <p:sp>
        <p:nvSpPr>
          <p:cNvPr id="12" name="object 12"/>
          <p:cNvSpPr/>
          <p:nvPr/>
        </p:nvSpPr>
        <p:spPr>
          <a:xfrm>
            <a:off x="1569586" y="5287717"/>
            <a:ext cx="283633" cy="781473"/>
          </a:xfrm>
          <a:custGeom>
            <a:avLst/>
            <a:gdLst/>
            <a:ahLst/>
            <a:cxnLst/>
            <a:rect l="l" t="t" r="r" b="b"/>
            <a:pathLst>
              <a:path w="425450" h="1172209">
                <a:moveTo>
                  <a:pt x="425428" y="1171603"/>
                </a:moveTo>
                <a:lnTo>
                  <a:pt x="349382" y="1156368"/>
                </a:lnTo>
                <a:lnTo>
                  <a:pt x="306986" y="1141821"/>
                </a:lnTo>
                <a:lnTo>
                  <a:pt x="266459" y="1123572"/>
                </a:lnTo>
                <a:lnTo>
                  <a:pt x="228005" y="1101827"/>
                </a:lnTo>
                <a:lnTo>
                  <a:pt x="191826" y="1076787"/>
                </a:lnTo>
                <a:lnTo>
                  <a:pt x="158127" y="1048658"/>
                </a:lnTo>
                <a:lnTo>
                  <a:pt x="127111" y="1017642"/>
                </a:lnTo>
                <a:lnTo>
                  <a:pt x="98982" y="983943"/>
                </a:lnTo>
                <a:lnTo>
                  <a:pt x="73943" y="947764"/>
                </a:lnTo>
                <a:lnTo>
                  <a:pt x="52197" y="909310"/>
                </a:lnTo>
                <a:lnTo>
                  <a:pt x="33949" y="868783"/>
                </a:lnTo>
                <a:lnTo>
                  <a:pt x="19401" y="826387"/>
                </a:lnTo>
                <a:lnTo>
                  <a:pt x="8758" y="782327"/>
                </a:lnTo>
                <a:lnTo>
                  <a:pt x="2223" y="736804"/>
                </a:lnTo>
                <a:lnTo>
                  <a:pt x="0" y="690023"/>
                </a:lnTo>
                <a:lnTo>
                  <a:pt x="0" y="0"/>
                </a:lnTo>
              </a:path>
            </a:pathLst>
          </a:custGeom>
          <a:ln w="95249">
            <a:solidFill>
              <a:srgbClr val="FD873F"/>
            </a:solidFill>
          </a:ln>
        </p:spPr>
        <p:txBody>
          <a:bodyPr wrap="square" lIns="0" tIns="0" rIns="0" bIns="0" rtlCol="0"/>
          <a:lstStyle/>
          <a:p>
            <a:endParaRPr sz="1200"/>
          </a:p>
        </p:txBody>
      </p:sp>
      <p:sp>
        <p:nvSpPr>
          <p:cNvPr id="13" name="object 13"/>
          <p:cNvSpPr txBox="1"/>
          <p:nvPr/>
        </p:nvSpPr>
        <p:spPr>
          <a:xfrm>
            <a:off x="1730042" y="3118028"/>
            <a:ext cx="2640753" cy="2757207"/>
          </a:xfrm>
          <a:prstGeom prst="rect">
            <a:avLst/>
          </a:prstGeom>
        </p:spPr>
        <p:txBody>
          <a:bodyPr vert="horz" wrap="square" lIns="0" tIns="84243" rIns="0" bIns="0" rtlCol="0">
            <a:spAutoFit/>
          </a:bodyPr>
          <a:lstStyle/>
          <a:p>
            <a:pPr algn="ctr">
              <a:spcBef>
                <a:spcPts val="663"/>
              </a:spcBef>
            </a:pPr>
            <a:r>
              <a:rPr sz="2100" dirty="0">
                <a:solidFill>
                  <a:srgbClr val="317E53"/>
                </a:solidFill>
                <a:latin typeface="Arial"/>
                <a:cs typeface="Arial"/>
              </a:rPr>
              <a:t>La</a:t>
            </a:r>
            <a:r>
              <a:rPr sz="2100" spc="-40" dirty="0">
                <a:solidFill>
                  <a:srgbClr val="317E53"/>
                </a:solidFill>
                <a:latin typeface="Arial"/>
                <a:cs typeface="Arial"/>
              </a:rPr>
              <a:t> </a:t>
            </a:r>
            <a:r>
              <a:rPr sz="2100" spc="37" dirty="0">
                <a:solidFill>
                  <a:srgbClr val="317E53"/>
                </a:solidFill>
                <a:latin typeface="Arial"/>
                <a:cs typeface="Arial"/>
              </a:rPr>
              <a:t>langue</a:t>
            </a:r>
            <a:r>
              <a:rPr sz="1967" spc="37" dirty="0">
                <a:solidFill>
                  <a:srgbClr val="317E53"/>
                </a:solidFill>
                <a:latin typeface="Arial"/>
                <a:cs typeface="Arial"/>
              </a:rPr>
              <a:t>,</a:t>
            </a:r>
            <a:endParaRPr sz="1967">
              <a:latin typeface="Arial"/>
              <a:cs typeface="Arial"/>
            </a:endParaRPr>
          </a:p>
          <a:p>
            <a:pPr marL="8467" marR="3387" indent="-423" algn="ctr">
              <a:lnSpc>
                <a:spcPct val="123900"/>
              </a:lnSpc>
            </a:pPr>
            <a:r>
              <a:rPr sz="2100" spc="37" dirty="0">
                <a:solidFill>
                  <a:srgbClr val="317E53"/>
                </a:solidFill>
                <a:latin typeface="Arial"/>
                <a:cs typeface="Arial"/>
              </a:rPr>
              <a:t>les</a:t>
            </a:r>
            <a:r>
              <a:rPr sz="2100" spc="-3" dirty="0">
                <a:solidFill>
                  <a:srgbClr val="317E53"/>
                </a:solidFill>
                <a:latin typeface="Arial"/>
                <a:cs typeface="Arial"/>
              </a:rPr>
              <a:t> </a:t>
            </a:r>
            <a:r>
              <a:rPr sz="2100" spc="57" dirty="0">
                <a:solidFill>
                  <a:srgbClr val="317E53"/>
                </a:solidFill>
                <a:latin typeface="Arial"/>
                <a:cs typeface="Arial"/>
              </a:rPr>
              <a:t>d</a:t>
            </a:r>
            <a:r>
              <a:rPr sz="1867" spc="57" dirty="0">
                <a:solidFill>
                  <a:srgbClr val="317E53"/>
                </a:solidFill>
                <a:latin typeface="Arial"/>
                <a:cs typeface="Arial"/>
              </a:rPr>
              <a:t>é</a:t>
            </a:r>
            <a:r>
              <a:rPr sz="2100" spc="57" dirty="0">
                <a:solidFill>
                  <a:srgbClr val="317E53"/>
                </a:solidFill>
                <a:latin typeface="Arial"/>
                <a:cs typeface="Arial"/>
              </a:rPr>
              <a:t>placements</a:t>
            </a:r>
            <a:r>
              <a:rPr sz="1967" spc="57" dirty="0">
                <a:solidFill>
                  <a:srgbClr val="317E53"/>
                </a:solidFill>
                <a:latin typeface="Arial"/>
                <a:cs typeface="Arial"/>
              </a:rPr>
              <a:t>, </a:t>
            </a:r>
            <a:r>
              <a:rPr sz="2100" spc="37" dirty="0">
                <a:solidFill>
                  <a:srgbClr val="317E53"/>
                </a:solidFill>
                <a:latin typeface="Arial"/>
                <a:cs typeface="Arial"/>
              </a:rPr>
              <a:t>les</a:t>
            </a:r>
            <a:r>
              <a:rPr sz="2100" spc="-3" dirty="0">
                <a:solidFill>
                  <a:srgbClr val="317E53"/>
                </a:solidFill>
                <a:latin typeface="Arial"/>
                <a:cs typeface="Arial"/>
              </a:rPr>
              <a:t> </a:t>
            </a:r>
            <a:r>
              <a:rPr sz="2100" spc="53" dirty="0">
                <a:solidFill>
                  <a:srgbClr val="317E53"/>
                </a:solidFill>
                <a:latin typeface="Arial"/>
                <a:cs typeface="Arial"/>
              </a:rPr>
              <a:t>moyens</a:t>
            </a:r>
            <a:r>
              <a:rPr sz="2100" spc="-3" dirty="0">
                <a:solidFill>
                  <a:srgbClr val="317E53"/>
                </a:solidFill>
                <a:latin typeface="Arial"/>
                <a:cs typeface="Arial"/>
              </a:rPr>
              <a:t> </a:t>
            </a:r>
            <a:r>
              <a:rPr sz="2100" spc="50" dirty="0">
                <a:solidFill>
                  <a:srgbClr val="317E53"/>
                </a:solidFill>
                <a:latin typeface="Arial"/>
                <a:cs typeface="Arial"/>
              </a:rPr>
              <a:t>mat</a:t>
            </a:r>
            <a:r>
              <a:rPr sz="1867" spc="50" dirty="0">
                <a:solidFill>
                  <a:srgbClr val="317E53"/>
                </a:solidFill>
                <a:latin typeface="Arial"/>
                <a:cs typeface="Arial"/>
              </a:rPr>
              <a:t>é</a:t>
            </a:r>
            <a:r>
              <a:rPr sz="2100" spc="50" dirty="0">
                <a:solidFill>
                  <a:srgbClr val="317E53"/>
                </a:solidFill>
                <a:latin typeface="Arial"/>
                <a:cs typeface="Arial"/>
              </a:rPr>
              <a:t>riels</a:t>
            </a:r>
            <a:endParaRPr sz="2100">
              <a:latin typeface="Arial"/>
              <a:cs typeface="Arial"/>
            </a:endParaRPr>
          </a:p>
          <a:p>
            <a:pPr>
              <a:lnSpc>
                <a:spcPct val="100000"/>
              </a:lnSpc>
            </a:pPr>
            <a:endParaRPr sz="2133">
              <a:latin typeface="Arial"/>
              <a:cs typeface="Arial"/>
            </a:endParaRPr>
          </a:p>
          <a:p>
            <a:pPr>
              <a:spcBef>
                <a:spcPts val="33"/>
              </a:spcBef>
            </a:pPr>
            <a:endParaRPr sz="2967">
              <a:latin typeface="Arial"/>
              <a:cs typeface="Arial"/>
            </a:endParaRPr>
          </a:p>
          <a:p>
            <a:pPr marL="108802" marR="79591" algn="ctr">
              <a:lnSpc>
                <a:spcPct val="123900"/>
              </a:lnSpc>
              <a:spcBef>
                <a:spcPts val="3"/>
              </a:spcBef>
            </a:pPr>
            <a:r>
              <a:rPr sz="2100" spc="73" dirty="0">
                <a:solidFill>
                  <a:srgbClr val="317E53"/>
                </a:solidFill>
                <a:latin typeface="Arial"/>
                <a:cs typeface="Arial"/>
              </a:rPr>
              <a:t>Acc</a:t>
            </a:r>
            <a:r>
              <a:rPr sz="1867" spc="73" dirty="0">
                <a:solidFill>
                  <a:srgbClr val="317E53"/>
                </a:solidFill>
                <a:latin typeface="Arial"/>
                <a:cs typeface="Arial"/>
              </a:rPr>
              <a:t>è</a:t>
            </a:r>
            <a:r>
              <a:rPr sz="2100" spc="73" dirty="0">
                <a:solidFill>
                  <a:srgbClr val="317E53"/>
                </a:solidFill>
                <a:latin typeface="Arial"/>
                <a:cs typeface="Arial"/>
              </a:rPr>
              <a:t>s</a:t>
            </a:r>
            <a:r>
              <a:rPr sz="2100" spc="40" dirty="0">
                <a:solidFill>
                  <a:srgbClr val="317E53"/>
                </a:solidFill>
                <a:latin typeface="Arial"/>
                <a:cs typeface="Arial"/>
              </a:rPr>
              <a:t> </a:t>
            </a:r>
            <a:r>
              <a:rPr sz="2100" dirty="0">
                <a:solidFill>
                  <a:srgbClr val="317E53"/>
                </a:solidFill>
                <a:latin typeface="Arial"/>
                <a:cs typeface="Arial"/>
              </a:rPr>
              <a:t>aux</a:t>
            </a:r>
            <a:r>
              <a:rPr sz="2100" spc="43" dirty="0">
                <a:solidFill>
                  <a:srgbClr val="317E53"/>
                </a:solidFill>
                <a:latin typeface="Arial"/>
                <a:cs typeface="Arial"/>
              </a:rPr>
              <a:t> </a:t>
            </a:r>
            <a:r>
              <a:rPr sz="2100" spc="80" dirty="0">
                <a:solidFill>
                  <a:srgbClr val="317E53"/>
                </a:solidFill>
                <a:latin typeface="Arial"/>
                <a:cs typeface="Arial"/>
              </a:rPr>
              <a:t>donn</a:t>
            </a:r>
            <a:r>
              <a:rPr sz="1867" spc="80" dirty="0">
                <a:solidFill>
                  <a:srgbClr val="317E53"/>
                </a:solidFill>
                <a:latin typeface="Arial"/>
                <a:cs typeface="Arial"/>
              </a:rPr>
              <a:t>é</a:t>
            </a:r>
            <a:r>
              <a:rPr sz="2100" spc="80" dirty="0">
                <a:solidFill>
                  <a:srgbClr val="317E53"/>
                </a:solidFill>
                <a:latin typeface="Arial"/>
                <a:cs typeface="Arial"/>
              </a:rPr>
              <a:t>es </a:t>
            </a:r>
            <a:r>
              <a:rPr sz="2100" spc="50" dirty="0">
                <a:solidFill>
                  <a:srgbClr val="317E53"/>
                </a:solidFill>
                <a:latin typeface="Arial"/>
                <a:cs typeface="Arial"/>
              </a:rPr>
              <a:t>indiennes</a:t>
            </a:r>
            <a:endParaRPr sz="2100">
              <a:latin typeface="Arial"/>
              <a:cs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9000" b="-9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AD31EA-223B-47DF-917B-52A281D7D417}"/>
              </a:ext>
            </a:extLst>
          </p:cNvPr>
          <p:cNvSpPr>
            <a:spLocks noGrp="1"/>
          </p:cNvSpPr>
          <p:nvPr>
            <p:ph type="ctrTitle"/>
          </p:nvPr>
        </p:nvSpPr>
        <p:spPr>
          <a:xfrm>
            <a:off x="1524000" y="3049332"/>
            <a:ext cx="9144000" cy="1203798"/>
          </a:xfrm>
        </p:spPr>
        <p:txBody>
          <a:bodyPr>
            <a:normAutofit/>
          </a:bodyPr>
          <a:lstStyle/>
          <a:p>
            <a:pPr>
              <a:lnSpc>
                <a:spcPct val="100000"/>
              </a:lnSpc>
            </a:pPr>
            <a:r>
              <a:rPr lang="en-US" sz="3600" b="1" dirty="0">
                <a:solidFill>
                  <a:srgbClr val="0070C0"/>
                </a:solidFill>
              </a:rPr>
              <a:t>“Giving Back to Society…” </a:t>
            </a:r>
            <a:br>
              <a:rPr lang="en-IN" sz="1500" dirty="0">
                <a:solidFill>
                  <a:srgbClr val="002060"/>
                </a:solidFill>
              </a:rPr>
            </a:br>
            <a:endParaRPr lang="en-US" sz="1800" b="1" dirty="0">
              <a:solidFill>
                <a:srgbClr val="006600"/>
              </a:solidFill>
            </a:endParaRPr>
          </a:p>
        </p:txBody>
      </p:sp>
      <p:pic>
        <p:nvPicPr>
          <p:cNvPr id="5" name="Picture 4">
            <a:extLst>
              <a:ext uri="{FF2B5EF4-FFF2-40B4-BE49-F238E27FC236}">
                <a16:creationId xmlns:a16="http://schemas.microsoft.com/office/drawing/2014/main" id="{61FAC17C-E63E-47AF-88C3-3434521E9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0833" y="766978"/>
            <a:ext cx="2370334" cy="2282355"/>
          </a:xfrm>
          <a:prstGeom prst="rect">
            <a:avLst/>
          </a:prstGeom>
        </p:spPr>
      </p:pic>
    </p:spTree>
    <p:extLst>
      <p:ext uri="{BB962C8B-B14F-4D97-AF65-F5344CB8AC3E}">
        <p14:creationId xmlns:p14="http://schemas.microsoft.com/office/powerpoint/2010/main" val="1126817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2130426"/>
            <a:ext cx="9144000" cy="3656029"/>
          </a:xfrm>
        </p:spPr>
        <p:txBody>
          <a:bodyPr>
            <a:normAutofit fontScale="90000"/>
          </a:bodyPr>
          <a:lstStyle/>
          <a:p>
            <a:br>
              <a:rPr lang="en-US" dirty="0"/>
            </a:br>
            <a:r>
              <a:rPr lang="en-US" dirty="0">
                <a:solidFill>
                  <a:schemeClr val="accent3"/>
                </a:solidFill>
              </a:rPr>
              <a:t> </a:t>
            </a:r>
            <a:r>
              <a:rPr lang="en-US" sz="2700" dirty="0">
                <a:solidFill>
                  <a:schemeClr val="accent3"/>
                </a:solidFill>
              </a:rPr>
              <a:t>DHAN &amp; French collaboration</a:t>
            </a:r>
            <a:r>
              <a:rPr lang="en-IN" sz="2700" b="1" dirty="0">
                <a:solidFill>
                  <a:schemeClr val="accent3"/>
                </a:solidFill>
              </a:rPr>
              <a:t> Centre-Loire Valley Region France</a:t>
            </a:r>
            <a:r>
              <a:rPr lang="en-US" sz="2700" dirty="0">
                <a:solidFill>
                  <a:schemeClr val="accent3"/>
                </a:solidFill>
              </a:rPr>
              <a:t>, </a:t>
            </a:r>
            <a:br>
              <a:rPr lang="en-US" sz="2700" dirty="0">
                <a:solidFill>
                  <a:schemeClr val="accent3"/>
                </a:solidFill>
              </a:rPr>
            </a:br>
            <a:r>
              <a:rPr lang="en-US" sz="2700" dirty="0">
                <a:solidFill>
                  <a:schemeClr val="accent3"/>
                </a:solidFill>
              </a:rPr>
              <a:t>ASIE partnership on Cultural, Development Immersions, Mission and Internship </a:t>
            </a:r>
            <a:br>
              <a:rPr lang="en-IN" sz="2700" b="1" dirty="0">
                <a:solidFill>
                  <a:schemeClr val="accent3"/>
                </a:solidFill>
              </a:rPr>
            </a:br>
            <a:r>
              <a:rPr lang="en-IN" sz="2700" b="1" dirty="0">
                <a:solidFill>
                  <a:schemeClr val="accent3"/>
                </a:solidFill>
              </a:rPr>
              <a:t> Dr. </a:t>
            </a:r>
            <a:r>
              <a:rPr lang="en-IN" sz="2700" b="1" dirty="0" err="1">
                <a:solidFill>
                  <a:schemeClr val="accent3"/>
                </a:solidFill>
              </a:rPr>
              <a:t>Delphine</a:t>
            </a:r>
            <a:r>
              <a:rPr lang="en-IN" sz="2700" b="1" dirty="0">
                <a:solidFill>
                  <a:schemeClr val="accent3"/>
                </a:solidFill>
              </a:rPr>
              <a:t> </a:t>
            </a:r>
            <a:r>
              <a:rPr lang="en-IN" sz="2700" b="1" dirty="0" err="1">
                <a:solidFill>
                  <a:schemeClr val="accent3"/>
                </a:solidFill>
              </a:rPr>
              <a:t>Benassy</a:t>
            </a:r>
            <a:r>
              <a:rPr lang="en-IN" sz="2700" b="1" dirty="0">
                <a:solidFill>
                  <a:schemeClr val="accent3"/>
                </a:solidFill>
              </a:rPr>
              <a:t>, Vice President – Culture and International Cooperation, Centre-Loire Valley Region France Field visit  to  </a:t>
            </a:r>
            <a:r>
              <a:rPr lang="en-IN" sz="2700" b="1" dirty="0" err="1">
                <a:solidFill>
                  <a:schemeClr val="accent3"/>
                </a:solidFill>
              </a:rPr>
              <a:t>Jawadhu</a:t>
            </a:r>
            <a:r>
              <a:rPr lang="en-IN" sz="2700" b="1" dirty="0">
                <a:solidFill>
                  <a:schemeClr val="accent3"/>
                </a:solidFill>
              </a:rPr>
              <a:t> Hills, </a:t>
            </a:r>
            <a:r>
              <a:rPr lang="en-IN" sz="2700" b="1" dirty="0" err="1">
                <a:solidFill>
                  <a:schemeClr val="accent3"/>
                </a:solidFill>
              </a:rPr>
              <a:t>Tamilnadu</a:t>
            </a:r>
            <a:r>
              <a:rPr lang="en-IN" sz="2700" b="1" dirty="0">
                <a:solidFill>
                  <a:schemeClr val="accent3"/>
                </a:solidFill>
              </a:rPr>
              <a:t>  1-3 March 2023 </a:t>
            </a:r>
            <a:br>
              <a:rPr lang="en-IN" b="1" dirty="0">
                <a:solidFill>
                  <a:srgbClr val="FFC000"/>
                </a:solidFill>
              </a:rPr>
            </a:br>
            <a:br>
              <a:rPr lang="en-IN" b="1" dirty="0"/>
            </a:br>
            <a:endParaRPr lang="en-US" dirty="0"/>
          </a:p>
        </p:txBody>
      </p:sp>
      <p:pic>
        <p:nvPicPr>
          <p:cNvPr id="4" name="Picture 1"/>
          <p:cNvPicPr>
            <a:picLocks noChangeAspect="1" noChangeArrowheads="1"/>
          </p:cNvPicPr>
          <p:nvPr/>
        </p:nvPicPr>
        <p:blipFill>
          <a:blip r:embed="rId2" cstate="print"/>
          <a:srcRect/>
          <a:stretch>
            <a:fillRect/>
          </a:stretch>
        </p:blipFill>
        <p:spPr bwMode="auto">
          <a:xfrm>
            <a:off x="1524000" y="-2025"/>
            <a:ext cx="2643174" cy="1878159"/>
          </a:xfrm>
          <a:prstGeom prst="rect">
            <a:avLst/>
          </a:prstGeom>
          <a:noFill/>
          <a:ln w="9525">
            <a:noFill/>
            <a:miter lim="800000"/>
            <a:headEnd/>
            <a:tailEnd/>
          </a:ln>
          <a:effectLst/>
        </p:spPr>
      </p:pic>
      <p:pic>
        <p:nvPicPr>
          <p:cNvPr id="5" name="Picture 4" descr="G:\laptop files -current\logo\DHAN-log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12" y="0"/>
            <a:ext cx="1928826" cy="1714488"/>
          </a:xfrm>
          <a:prstGeom prst="rect">
            <a:avLst/>
          </a:prstGeom>
          <a:noFill/>
          <a:ln>
            <a:noFill/>
          </a:ln>
        </p:spPr>
      </p:pic>
      <p:pic>
        <p:nvPicPr>
          <p:cNvPr id="6" name="Picture 2" descr="C:\Users\ADMIN\Desktop\logo noir.png"/>
          <p:cNvPicPr>
            <a:picLocks noChangeAspect="1" noChangeArrowheads="1"/>
          </p:cNvPicPr>
          <p:nvPr/>
        </p:nvPicPr>
        <p:blipFill>
          <a:blip r:embed="rId4" cstate="print"/>
          <a:srcRect/>
          <a:stretch>
            <a:fillRect/>
          </a:stretch>
        </p:blipFill>
        <p:spPr bwMode="auto">
          <a:xfrm>
            <a:off x="5024431" y="142853"/>
            <a:ext cx="1647755" cy="1642837"/>
          </a:xfrm>
          <a:prstGeom prst="rect">
            <a:avLst/>
          </a:prstGeom>
          <a:solidFill>
            <a:schemeClr val="tx1"/>
          </a:solid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1481"/>
            <a:ext cx="9144000" cy="6547177"/>
          </a:xfrm>
          <a:prstGeom prst="rect">
            <a:avLst/>
          </a:prstGeom>
        </p:spPr>
        <p:txBody>
          <a:bodyPr wrap="square">
            <a:spAutoFit/>
          </a:bodyPr>
          <a:lstStyle/>
          <a:p>
            <a:endParaRPr lang="en-US" dirty="0"/>
          </a:p>
          <a:p>
            <a:pPr algn="just"/>
            <a:endParaRPr lang="en-US" dirty="0"/>
          </a:p>
          <a:p>
            <a:pPr algn="just"/>
            <a:endParaRPr lang="en-US" dirty="0"/>
          </a:p>
          <a:p>
            <a:pPr algn="just"/>
            <a:r>
              <a:rPr lang="en-US" sz="1600" b="1" dirty="0">
                <a:solidFill>
                  <a:schemeClr val="accent1">
                    <a:lumMod val="75000"/>
                  </a:schemeClr>
                </a:solidFill>
              </a:rPr>
              <a:t>The collaboration with French Team and organizations of Centre Val De Loire Region was  initiated with DHAN Foundation during 2009 in the historic Village of </a:t>
            </a:r>
            <a:r>
              <a:rPr lang="en-US" sz="1600" b="1" dirty="0" err="1">
                <a:solidFill>
                  <a:schemeClr val="accent1">
                    <a:lumMod val="75000"/>
                  </a:schemeClr>
                </a:solidFill>
              </a:rPr>
              <a:t>Thirupudaimarudhur</a:t>
            </a:r>
            <a:r>
              <a:rPr lang="en-US" sz="1600" b="1" dirty="0">
                <a:solidFill>
                  <a:schemeClr val="accent1">
                    <a:lumMod val="75000"/>
                  </a:schemeClr>
                </a:solidFill>
              </a:rPr>
              <a:t>, </a:t>
            </a:r>
            <a:r>
              <a:rPr lang="en-US" sz="1600" b="1" dirty="0" err="1">
                <a:solidFill>
                  <a:schemeClr val="accent1">
                    <a:lumMod val="75000"/>
                  </a:schemeClr>
                </a:solidFill>
              </a:rPr>
              <a:t>Thirunelveli</a:t>
            </a:r>
            <a:r>
              <a:rPr lang="en-US" sz="1600" b="1" dirty="0">
                <a:solidFill>
                  <a:schemeClr val="accent1">
                    <a:lumMod val="75000"/>
                  </a:schemeClr>
                </a:solidFill>
              </a:rPr>
              <a:t> District of Tamilnadu  Connecting the 7 Standard students of College Jean Renoir , Bourges and Local students for the Village Cultural Immersion to show case simple Life Style of Indian Village. </a:t>
            </a:r>
          </a:p>
          <a:p>
            <a:pPr algn="just"/>
            <a:endParaRPr lang="en-US" sz="1600" b="1" dirty="0"/>
          </a:p>
          <a:p>
            <a:pPr algn="just">
              <a:lnSpc>
                <a:spcPct val="107000"/>
              </a:lnSpc>
            </a:pPr>
            <a:r>
              <a:rPr lang="en-US" sz="1600" b="1" dirty="0">
                <a:solidFill>
                  <a:srgbClr val="FFFF00"/>
                </a:solidFill>
              </a:rPr>
              <a:t>This successful collaboration initiated with </a:t>
            </a:r>
            <a:r>
              <a:rPr lang="en-US" sz="1600" b="1" dirty="0" err="1">
                <a:solidFill>
                  <a:srgbClr val="FFFF00"/>
                </a:solidFill>
              </a:rPr>
              <a:t>Mr.Alainpayen</a:t>
            </a:r>
            <a:r>
              <a:rPr lang="en-US" sz="1600" b="1" dirty="0">
                <a:solidFill>
                  <a:srgbClr val="FFFF00"/>
                </a:solidFill>
              </a:rPr>
              <a:t> ( A.S.I.E)  paved the way for partnership with various Institutions and organizations in Centre Val De Loire Region. </a:t>
            </a:r>
            <a:r>
              <a:rPr lang="en-IN" sz="1600" b="1" dirty="0">
                <a:solidFill>
                  <a:srgbClr val="FFFF00"/>
                </a:solidFill>
              </a:rPr>
              <a:t>So far 426 French Students Visited People Institutions of DHAN Foundation for Cultural, Development  Immersion, Missions and </a:t>
            </a:r>
          </a:p>
          <a:p>
            <a:pPr algn="just">
              <a:lnSpc>
                <a:spcPct val="107000"/>
              </a:lnSpc>
            </a:pPr>
            <a:r>
              <a:rPr lang="en-IN" sz="1600" b="1" dirty="0">
                <a:solidFill>
                  <a:srgbClr val="FFFF00"/>
                </a:solidFill>
              </a:rPr>
              <a:t>Internship (9 Students ). </a:t>
            </a:r>
          </a:p>
          <a:p>
            <a:pPr algn="just">
              <a:lnSpc>
                <a:spcPct val="107000"/>
              </a:lnSpc>
            </a:pPr>
            <a:endParaRPr lang="en-US" sz="1600" b="1" dirty="0">
              <a:solidFill>
                <a:srgbClr val="FFFF00"/>
              </a:solidFill>
            </a:endParaRPr>
          </a:p>
          <a:p>
            <a:pPr algn="just">
              <a:lnSpc>
                <a:spcPct val="107000"/>
              </a:lnSpc>
            </a:pPr>
            <a:r>
              <a:rPr lang="en-IN" sz="1600" b="1" dirty="0">
                <a:solidFill>
                  <a:srgbClr val="FFFF00"/>
                </a:solidFill>
              </a:rPr>
              <a:t>This includes </a:t>
            </a:r>
            <a:r>
              <a:rPr lang="en-IN" sz="1600" b="1" dirty="0" err="1">
                <a:solidFill>
                  <a:srgbClr val="FFFF00"/>
                </a:solidFill>
              </a:rPr>
              <a:t>Ms.Chloe</a:t>
            </a:r>
            <a:r>
              <a:rPr lang="en-IN" sz="1600" b="1" dirty="0">
                <a:solidFill>
                  <a:srgbClr val="FFFF00"/>
                </a:solidFill>
              </a:rPr>
              <a:t> Regal who did Internship in DHAN Foundation during 2019 with the topic </a:t>
            </a:r>
            <a:r>
              <a:rPr lang="en-IN" sz="1600" b="1" dirty="0" err="1">
                <a:solidFill>
                  <a:srgbClr val="FFFF00"/>
                </a:solidFill>
                <a:ea typeface="Calibri"/>
                <a:cs typeface="Latha"/>
              </a:rPr>
              <a:t>Tamilnadu</a:t>
            </a:r>
            <a:r>
              <a:rPr lang="en-IN" sz="1600" b="1" dirty="0">
                <a:solidFill>
                  <a:srgbClr val="FFFF00"/>
                </a:solidFill>
                <a:ea typeface="Calibri"/>
                <a:cs typeface="Latha"/>
              </a:rPr>
              <a:t> Ecosystem ,Nature and Cultural Heritage towards the sustainable Development of India  and </a:t>
            </a:r>
            <a:r>
              <a:rPr lang="en-IN" sz="1600" b="1" dirty="0" err="1">
                <a:solidFill>
                  <a:srgbClr val="FFFF00"/>
                </a:solidFill>
                <a:ea typeface="Calibri"/>
                <a:cs typeface="Latha"/>
              </a:rPr>
              <a:t>Mauva</a:t>
            </a:r>
            <a:r>
              <a:rPr lang="en-IN" sz="1600" b="1" dirty="0">
                <a:solidFill>
                  <a:srgbClr val="FFFF00"/>
                </a:solidFill>
                <a:ea typeface="Calibri"/>
                <a:cs typeface="Latha"/>
              </a:rPr>
              <a:t> </a:t>
            </a:r>
            <a:r>
              <a:rPr lang="en-IN" sz="1600" b="1" dirty="0" err="1">
                <a:solidFill>
                  <a:srgbClr val="FFFF00"/>
                </a:solidFill>
                <a:ea typeface="Calibri"/>
                <a:cs typeface="Latha"/>
              </a:rPr>
              <a:t>Rzegoczan</a:t>
            </a:r>
            <a:r>
              <a:rPr lang="en-IN" sz="1600" b="1" dirty="0">
                <a:solidFill>
                  <a:srgbClr val="FFFF00"/>
                </a:solidFill>
                <a:ea typeface="Calibri"/>
                <a:cs typeface="Latha"/>
              </a:rPr>
              <a:t>  during 2023 with the topic PATAMIL and Climate Change adaptation in </a:t>
            </a:r>
            <a:r>
              <a:rPr lang="en-IN" sz="1600" b="1" dirty="0" err="1">
                <a:solidFill>
                  <a:srgbClr val="FFFF00"/>
                </a:solidFill>
                <a:ea typeface="Calibri"/>
                <a:cs typeface="Latha"/>
              </a:rPr>
              <a:t>Jawadhu</a:t>
            </a:r>
            <a:r>
              <a:rPr lang="en-IN" sz="1600" b="1" dirty="0">
                <a:solidFill>
                  <a:srgbClr val="FFFF00"/>
                </a:solidFill>
                <a:ea typeface="Calibri"/>
                <a:cs typeface="Latha"/>
              </a:rPr>
              <a:t> Hills . All the 3 are the students of </a:t>
            </a:r>
            <a:r>
              <a:rPr lang="en-US" sz="1600" b="1" dirty="0" err="1">
                <a:solidFill>
                  <a:srgbClr val="FFFF00"/>
                </a:solidFill>
              </a:rPr>
              <a:t>Dr.Bertrand</a:t>
            </a:r>
            <a:r>
              <a:rPr lang="en-US" sz="1600" b="1" dirty="0">
                <a:solidFill>
                  <a:srgbClr val="FFFF00"/>
                </a:solidFill>
              </a:rPr>
              <a:t> </a:t>
            </a:r>
            <a:r>
              <a:rPr lang="en-US" sz="1600" b="1" dirty="0" err="1">
                <a:solidFill>
                  <a:srgbClr val="FFFF00"/>
                </a:solidFill>
              </a:rPr>
              <a:t>Sajaloli</a:t>
            </a:r>
            <a:r>
              <a:rPr lang="en-US" sz="1600" b="1" dirty="0">
                <a:solidFill>
                  <a:srgbClr val="FFFF00"/>
                </a:solidFill>
              </a:rPr>
              <a:t> </a:t>
            </a:r>
            <a:r>
              <a:rPr lang="en-IN" sz="1600" b="1" dirty="0">
                <a:solidFill>
                  <a:srgbClr val="FFFF00"/>
                </a:solidFill>
                <a:ea typeface="Calibri"/>
                <a:cs typeface="Latha"/>
              </a:rPr>
              <a:t> Orleans University Geography Department.</a:t>
            </a:r>
          </a:p>
          <a:p>
            <a:pPr algn="just">
              <a:lnSpc>
                <a:spcPct val="107000"/>
              </a:lnSpc>
            </a:pPr>
            <a:r>
              <a:rPr lang="en-IN" sz="1600" b="1" dirty="0">
                <a:ea typeface="Calibri"/>
                <a:cs typeface="Latha"/>
              </a:rPr>
              <a:t>   </a:t>
            </a:r>
          </a:p>
          <a:p>
            <a:pPr algn="just">
              <a:lnSpc>
                <a:spcPct val="107000"/>
              </a:lnSpc>
            </a:pPr>
            <a:r>
              <a:rPr lang="en-US" sz="1600" b="1" dirty="0">
                <a:solidFill>
                  <a:srgbClr val="92D050"/>
                </a:solidFill>
              </a:rPr>
              <a:t>Heritage Food is the main component of the Cultural Immersion.</a:t>
            </a:r>
          </a:p>
          <a:p>
            <a:pPr algn="just">
              <a:lnSpc>
                <a:spcPct val="107000"/>
              </a:lnSpc>
            </a:pPr>
            <a:endParaRPr lang="en-US" sz="1600" b="1" dirty="0"/>
          </a:p>
          <a:p>
            <a:pPr algn="just"/>
            <a:r>
              <a:rPr lang="en-IN" sz="1600" b="1" dirty="0">
                <a:solidFill>
                  <a:srgbClr val="00B050"/>
                </a:solidFill>
              </a:rPr>
              <a:t>As part of this collaboration PATAMIL project supported by </a:t>
            </a:r>
            <a:r>
              <a:rPr lang="en-US" sz="1600" b="1" dirty="0">
                <a:solidFill>
                  <a:srgbClr val="00B050"/>
                </a:solidFill>
              </a:rPr>
              <a:t>Centre Val De Loire Region of France is on going in Madurai and </a:t>
            </a:r>
            <a:r>
              <a:rPr lang="en-US" sz="1600" b="1" dirty="0" err="1">
                <a:solidFill>
                  <a:srgbClr val="00B050"/>
                </a:solidFill>
              </a:rPr>
              <a:t>Jawadhuhills</a:t>
            </a:r>
            <a:r>
              <a:rPr lang="en-US" sz="1600" b="1" dirty="0">
                <a:solidFill>
                  <a:srgbClr val="00B050"/>
                </a:solidFill>
              </a:rPr>
              <a:t> which focus on Food Security and Food Democracy  under the leadership of </a:t>
            </a:r>
            <a:r>
              <a:rPr lang="en-US" sz="1600" b="1" dirty="0" err="1">
                <a:solidFill>
                  <a:srgbClr val="00B050"/>
                </a:solidFill>
              </a:rPr>
              <a:t>Dr.Bertrand</a:t>
            </a:r>
            <a:r>
              <a:rPr lang="en-US" sz="1600" b="1" dirty="0">
                <a:solidFill>
                  <a:srgbClr val="00B050"/>
                </a:solidFill>
              </a:rPr>
              <a:t> </a:t>
            </a:r>
            <a:r>
              <a:rPr lang="en-US" sz="1600" b="1" dirty="0" err="1">
                <a:solidFill>
                  <a:srgbClr val="00B050"/>
                </a:solidFill>
              </a:rPr>
              <a:t>Sajaloli</a:t>
            </a:r>
            <a:r>
              <a:rPr lang="en-US" sz="1600" b="1" dirty="0">
                <a:solidFill>
                  <a:srgbClr val="00B050"/>
                </a:solidFill>
              </a:rPr>
              <a:t> Orleans and </a:t>
            </a:r>
            <a:r>
              <a:rPr lang="en-US" sz="1600" b="1" dirty="0" err="1">
                <a:solidFill>
                  <a:srgbClr val="00B050"/>
                </a:solidFill>
              </a:rPr>
              <a:t>Dr.Laura</a:t>
            </a:r>
            <a:r>
              <a:rPr lang="en-US" sz="1600" b="1" dirty="0">
                <a:solidFill>
                  <a:srgbClr val="00B050"/>
                </a:solidFill>
              </a:rPr>
              <a:t> </a:t>
            </a:r>
            <a:r>
              <a:rPr lang="en-US" sz="1600" b="1" dirty="0" err="1">
                <a:solidFill>
                  <a:srgbClr val="00B050"/>
                </a:solidFill>
              </a:rPr>
              <a:t>Verdelli</a:t>
            </a:r>
            <a:r>
              <a:rPr lang="en-US" sz="1600" b="1" dirty="0">
                <a:solidFill>
                  <a:srgbClr val="00B050"/>
                </a:solidFill>
              </a:rPr>
              <a:t>  Tours.</a:t>
            </a:r>
          </a:p>
          <a:p>
            <a:pPr algn="just"/>
            <a:endParaRPr lang="en-US" sz="1600" b="1" dirty="0">
              <a:solidFill>
                <a:srgbClr val="00B050"/>
              </a:solidFill>
            </a:endParaRPr>
          </a:p>
          <a:p>
            <a:pPr algn="just"/>
            <a:r>
              <a:rPr lang="en-US" sz="1600" b="1" dirty="0">
                <a:solidFill>
                  <a:srgbClr val="00B050"/>
                </a:solidFill>
              </a:rPr>
              <a:t> </a:t>
            </a:r>
          </a:p>
        </p:txBody>
      </p:sp>
      <p:sp>
        <p:nvSpPr>
          <p:cNvPr id="3" name="TextBox 2"/>
          <p:cNvSpPr txBox="1"/>
          <p:nvPr/>
        </p:nvSpPr>
        <p:spPr>
          <a:xfrm>
            <a:off x="1524000" y="0"/>
            <a:ext cx="9144000" cy="677108"/>
          </a:xfrm>
          <a:prstGeom prst="rect">
            <a:avLst/>
          </a:prstGeom>
          <a:noFill/>
        </p:spPr>
        <p:txBody>
          <a:bodyPr wrap="square" rtlCol="0">
            <a:spAutoFit/>
          </a:bodyPr>
          <a:lstStyle/>
          <a:p>
            <a:pPr algn="ctr">
              <a:defRPr/>
            </a:pPr>
            <a:r>
              <a:rPr lang="en-IN" sz="2000" b="1" dirty="0">
                <a:solidFill>
                  <a:schemeClr val="accent3"/>
                </a:solidFill>
              </a:rPr>
              <a:t>DECADAL Experience of DHAN Foundation with Centre Val De Loire Region</a:t>
            </a:r>
            <a:endParaRPr lang="en-US" sz="2000" b="1" dirty="0">
              <a:solidFill>
                <a:schemeClr val="accent3"/>
              </a:solidFill>
            </a:endParaRPr>
          </a:p>
          <a:p>
            <a:endParaRPr lang="en-US" dirty="0">
              <a:solidFill>
                <a:schemeClr val="accent3"/>
              </a:solidFill>
            </a:endParaRPr>
          </a:p>
        </p:txBody>
      </p:sp>
      <p:pic>
        <p:nvPicPr>
          <p:cNvPr id="5" name="Picture 1"/>
          <p:cNvPicPr>
            <a:picLocks noChangeAspect="1" noChangeArrowheads="1"/>
          </p:cNvPicPr>
          <p:nvPr/>
        </p:nvPicPr>
        <p:blipFill>
          <a:blip r:embed="rId2" cstate="print"/>
          <a:srcRect/>
          <a:stretch>
            <a:fillRect/>
          </a:stretch>
        </p:blipFill>
        <p:spPr bwMode="auto">
          <a:xfrm>
            <a:off x="3881423" y="571481"/>
            <a:ext cx="894153" cy="720073"/>
          </a:xfrm>
          <a:prstGeom prst="rect">
            <a:avLst/>
          </a:prstGeom>
          <a:noFill/>
          <a:ln w="9525">
            <a:noFill/>
            <a:miter lim="800000"/>
            <a:headEnd/>
            <a:tailEnd/>
          </a:ln>
          <a:effectLst/>
        </p:spPr>
      </p:pic>
      <p:pic>
        <p:nvPicPr>
          <p:cNvPr id="6" name="Picture 5" descr="G:\laptop files -current\logo\DHAN-log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8942" y="500042"/>
            <a:ext cx="1000164" cy="785842"/>
          </a:xfrm>
          <a:prstGeom prst="rect">
            <a:avLst/>
          </a:prstGeom>
          <a:noFill/>
          <a:ln>
            <a:noFill/>
          </a:ln>
        </p:spPr>
      </p:pic>
      <p:pic>
        <p:nvPicPr>
          <p:cNvPr id="1026" name="Picture 2" descr="C:\Users\ADMIN\Desktop\logo noir.png"/>
          <p:cNvPicPr>
            <a:picLocks noChangeAspect="1" noChangeArrowheads="1"/>
          </p:cNvPicPr>
          <p:nvPr/>
        </p:nvPicPr>
        <p:blipFill>
          <a:blip r:embed="rId4" cstate="print"/>
          <a:srcRect/>
          <a:stretch>
            <a:fillRect/>
          </a:stretch>
        </p:blipFill>
        <p:spPr bwMode="auto">
          <a:xfrm>
            <a:off x="5381620" y="500043"/>
            <a:ext cx="857256" cy="854697"/>
          </a:xfrm>
          <a:prstGeom prst="rect">
            <a:avLst/>
          </a:prstGeom>
          <a:solidFill>
            <a:schemeClr val="tx1"/>
          </a:solid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4738678" y="2714620"/>
            <a:ext cx="2794000" cy="2095500"/>
          </a:xfrm>
          <a:prstGeom prst="rect">
            <a:avLst/>
          </a:prstGeom>
          <a:noFill/>
          <a:ln w="9525">
            <a:noFill/>
            <a:miter lim="800000"/>
            <a:headEnd/>
            <a:tailEnd/>
          </a:ln>
          <a:effectLst/>
        </p:spPr>
      </p:pic>
      <p:pic>
        <p:nvPicPr>
          <p:cNvPr id="39939" name="Picture 3"/>
          <p:cNvPicPr>
            <a:picLocks noChangeAspect="1" noChangeArrowheads="1"/>
          </p:cNvPicPr>
          <p:nvPr/>
        </p:nvPicPr>
        <p:blipFill>
          <a:blip r:embed="rId3"/>
          <a:srcRect/>
          <a:stretch>
            <a:fillRect/>
          </a:stretch>
        </p:blipFill>
        <p:spPr bwMode="auto">
          <a:xfrm>
            <a:off x="1524000" y="2428868"/>
            <a:ext cx="2819400" cy="2114550"/>
          </a:xfrm>
          <a:prstGeom prst="rect">
            <a:avLst/>
          </a:prstGeom>
          <a:noFill/>
          <a:ln w="9525">
            <a:noFill/>
            <a:miter lim="800000"/>
            <a:headEnd/>
            <a:tailEnd/>
          </a:ln>
          <a:effectLst/>
        </p:spPr>
      </p:pic>
      <p:pic>
        <p:nvPicPr>
          <p:cNvPr id="39940" name="Picture 4"/>
          <p:cNvPicPr>
            <a:picLocks noChangeAspect="1" noChangeArrowheads="1"/>
          </p:cNvPicPr>
          <p:nvPr/>
        </p:nvPicPr>
        <p:blipFill>
          <a:blip r:embed="rId4" cstate="print"/>
          <a:srcRect/>
          <a:stretch>
            <a:fillRect/>
          </a:stretch>
        </p:blipFill>
        <p:spPr bwMode="auto">
          <a:xfrm>
            <a:off x="1524000" y="4572009"/>
            <a:ext cx="2819400" cy="2114795"/>
          </a:xfrm>
          <a:prstGeom prst="rect">
            <a:avLst/>
          </a:prstGeom>
          <a:noFill/>
          <a:ln w="9525">
            <a:noFill/>
            <a:miter lim="800000"/>
            <a:headEnd/>
            <a:tailEnd/>
          </a:ln>
          <a:effectLst/>
        </p:spPr>
      </p:pic>
      <p:pic>
        <p:nvPicPr>
          <p:cNvPr id="39942" name="Picture 6" descr="H:\Namate Inde and ASIE\A.S.I.E\2009 Village cultural Immersion Programme for France Students at Thirupudaimarudhur 2019\100_6731.jpg"/>
          <p:cNvPicPr>
            <a:picLocks noChangeAspect="1" noChangeArrowheads="1"/>
          </p:cNvPicPr>
          <p:nvPr/>
        </p:nvPicPr>
        <p:blipFill>
          <a:blip r:embed="rId5" cstate="print"/>
          <a:srcRect/>
          <a:stretch>
            <a:fillRect/>
          </a:stretch>
        </p:blipFill>
        <p:spPr bwMode="auto">
          <a:xfrm>
            <a:off x="4452926" y="4743206"/>
            <a:ext cx="2819400" cy="2114794"/>
          </a:xfrm>
          <a:prstGeom prst="rect">
            <a:avLst/>
          </a:prstGeom>
          <a:noFill/>
        </p:spPr>
      </p:pic>
      <p:pic>
        <p:nvPicPr>
          <p:cNvPr id="39943" name="Picture 7"/>
          <p:cNvPicPr>
            <a:picLocks noChangeAspect="1" noChangeArrowheads="1"/>
          </p:cNvPicPr>
          <p:nvPr/>
        </p:nvPicPr>
        <p:blipFill>
          <a:blip r:embed="rId6" cstate="print">
            <a:lum bright="10000"/>
          </a:blip>
          <a:srcRect b="20379"/>
          <a:stretch>
            <a:fillRect/>
          </a:stretch>
        </p:blipFill>
        <p:spPr bwMode="auto">
          <a:xfrm>
            <a:off x="1524000" y="197908"/>
            <a:ext cx="3429000" cy="2138903"/>
          </a:xfrm>
          <a:prstGeom prst="rect">
            <a:avLst/>
          </a:prstGeom>
          <a:noFill/>
          <a:ln w="9525">
            <a:noFill/>
            <a:miter lim="800000"/>
            <a:headEnd/>
            <a:tailEnd/>
          </a:ln>
          <a:effectLst/>
        </p:spPr>
      </p:pic>
      <p:pic>
        <p:nvPicPr>
          <p:cNvPr id="39944" name="Picture 8"/>
          <p:cNvPicPr>
            <a:picLocks noChangeAspect="1" noChangeArrowheads="1"/>
          </p:cNvPicPr>
          <p:nvPr/>
        </p:nvPicPr>
        <p:blipFill>
          <a:blip r:embed="rId7" cstate="print"/>
          <a:srcRect b="14634"/>
          <a:stretch>
            <a:fillRect/>
          </a:stretch>
        </p:blipFill>
        <p:spPr bwMode="auto">
          <a:xfrm>
            <a:off x="7739074" y="2857497"/>
            <a:ext cx="2743200" cy="2811417"/>
          </a:xfrm>
          <a:prstGeom prst="rect">
            <a:avLst/>
          </a:prstGeom>
          <a:noFill/>
          <a:ln w="9525">
            <a:noFill/>
            <a:miter lim="800000"/>
            <a:headEnd/>
            <a:tailEnd/>
          </a:ln>
          <a:effectLst/>
        </p:spPr>
      </p:pic>
      <p:pic>
        <p:nvPicPr>
          <p:cNvPr id="39945" name="Picture 9"/>
          <p:cNvPicPr>
            <a:picLocks noChangeAspect="1" noChangeArrowheads="1"/>
          </p:cNvPicPr>
          <p:nvPr/>
        </p:nvPicPr>
        <p:blipFill>
          <a:blip r:embed="rId8" cstate="print"/>
          <a:srcRect/>
          <a:stretch>
            <a:fillRect/>
          </a:stretch>
        </p:blipFill>
        <p:spPr bwMode="auto">
          <a:xfrm>
            <a:off x="7739074" y="5628518"/>
            <a:ext cx="2743200" cy="1229483"/>
          </a:xfrm>
          <a:prstGeom prst="rect">
            <a:avLst/>
          </a:prstGeom>
          <a:noFill/>
          <a:ln w="9525">
            <a:noFill/>
            <a:miter lim="800000"/>
            <a:headEnd/>
            <a:tailEnd/>
          </a:ln>
          <a:effectLst/>
        </p:spPr>
      </p:pic>
      <p:pic>
        <p:nvPicPr>
          <p:cNvPr id="39946" name="Picture 10"/>
          <p:cNvPicPr>
            <a:picLocks noChangeAspect="1" noChangeArrowheads="1"/>
          </p:cNvPicPr>
          <p:nvPr/>
        </p:nvPicPr>
        <p:blipFill>
          <a:blip r:embed="rId9" cstate="print"/>
          <a:srcRect b="17309"/>
          <a:stretch>
            <a:fillRect/>
          </a:stretch>
        </p:blipFill>
        <p:spPr bwMode="auto">
          <a:xfrm>
            <a:off x="7739074" y="785794"/>
            <a:ext cx="2928926" cy="2056496"/>
          </a:xfrm>
          <a:prstGeom prst="rect">
            <a:avLst/>
          </a:prstGeom>
          <a:noFill/>
          <a:ln w="9525">
            <a:noFill/>
            <a:miter lim="800000"/>
            <a:headEnd/>
            <a:tailEnd/>
          </a:ln>
          <a:effectLst/>
        </p:spPr>
      </p:pic>
      <p:pic>
        <p:nvPicPr>
          <p:cNvPr id="39947" name="Picture 11"/>
          <p:cNvPicPr>
            <a:picLocks noChangeAspect="1" noChangeArrowheads="1"/>
          </p:cNvPicPr>
          <p:nvPr/>
        </p:nvPicPr>
        <p:blipFill>
          <a:blip r:embed="rId10" cstate="print"/>
          <a:srcRect/>
          <a:stretch>
            <a:fillRect/>
          </a:stretch>
        </p:blipFill>
        <p:spPr bwMode="auto">
          <a:xfrm>
            <a:off x="5095869" y="1357299"/>
            <a:ext cx="2474913" cy="1292435"/>
          </a:xfrm>
          <a:prstGeom prst="rect">
            <a:avLst/>
          </a:prstGeom>
          <a:noFill/>
          <a:ln w="9525">
            <a:noFill/>
            <a:miter lim="800000"/>
            <a:headEnd/>
            <a:tailEnd/>
          </a:ln>
          <a:effectLst/>
        </p:spPr>
      </p:pic>
      <p:sp>
        <p:nvSpPr>
          <p:cNvPr id="14" name="TextBox 13"/>
          <p:cNvSpPr txBox="1"/>
          <p:nvPr/>
        </p:nvSpPr>
        <p:spPr>
          <a:xfrm>
            <a:off x="4953000" y="0"/>
            <a:ext cx="5929346" cy="1077218"/>
          </a:xfrm>
          <a:prstGeom prst="rect">
            <a:avLst/>
          </a:prstGeom>
          <a:noFill/>
        </p:spPr>
        <p:txBody>
          <a:bodyPr wrap="square" rtlCol="0">
            <a:spAutoFit/>
          </a:bodyPr>
          <a:lstStyle/>
          <a:p>
            <a:r>
              <a:rPr lang="en-US" sz="1600" b="1" dirty="0">
                <a:solidFill>
                  <a:schemeClr val="tx2"/>
                </a:solidFill>
              </a:rPr>
              <a:t>DHAN Foundation initiated its First Collaboration with France for Village Cultural Immersion at </a:t>
            </a:r>
            <a:r>
              <a:rPr lang="en-US" sz="1600" b="1" dirty="0" err="1">
                <a:solidFill>
                  <a:schemeClr val="tx2"/>
                </a:solidFill>
              </a:rPr>
              <a:t>Thirupudaimarudhur</a:t>
            </a:r>
            <a:r>
              <a:rPr lang="en-US" sz="1600" b="1" dirty="0">
                <a:solidFill>
                  <a:schemeClr val="tx2"/>
                </a:solidFill>
              </a:rPr>
              <a:t> Village,</a:t>
            </a:r>
          </a:p>
          <a:p>
            <a:r>
              <a:rPr lang="en-US" sz="1600" b="1" dirty="0" err="1">
                <a:solidFill>
                  <a:schemeClr val="tx2"/>
                </a:solidFill>
              </a:rPr>
              <a:t>Tamilndu</a:t>
            </a:r>
            <a:r>
              <a:rPr lang="en-US" sz="1600" b="1" dirty="0">
                <a:solidFill>
                  <a:schemeClr val="tx2"/>
                </a:solidFill>
              </a:rPr>
              <a:t> 2009 With the Students  Bourges of Centre Val De Loire Region through </a:t>
            </a:r>
            <a:r>
              <a:rPr lang="en-US" sz="1600" b="1" dirty="0" err="1">
                <a:solidFill>
                  <a:schemeClr val="tx2"/>
                </a:solidFill>
              </a:rPr>
              <a:t>Mr.Alainpayen</a:t>
            </a:r>
            <a:endParaRPr lang="en-US" sz="1600" b="1" dirty="0">
              <a:solidFill>
                <a:schemeClr val="tx2"/>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5868" y="2143117"/>
            <a:ext cx="2752732" cy="2554545"/>
          </a:xfrm>
          <a:prstGeom prst="rect">
            <a:avLst/>
          </a:prstGeom>
        </p:spPr>
        <p:txBody>
          <a:bodyPr wrap="square">
            <a:spAutoFit/>
          </a:bodyPr>
          <a:lstStyle/>
          <a:p>
            <a:pPr algn="ctr"/>
            <a:r>
              <a:rPr lang="en-US" sz="2000" b="1" dirty="0" err="1">
                <a:solidFill>
                  <a:schemeClr val="tx2">
                    <a:lumMod val="90000"/>
                  </a:schemeClr>
                </a:solidFill>
              </a:rPr>
              <a:t>Vikramangalam</a:t>
            </a:r>
            <a:r>
              <a:rPr lang="en-US" sz="2000" b="1" dirty="0">
                <a:solidFill>
                  <a:schemeClr val="tx2">
                    <a:lumMod val="90000"/>
                  </a:schemeClr>
                </a:solidFill>
              </a:rPr>
              <a:t>  Cultural and Development Immersion for French College Students</a:t>
            </a:r>
          </a:p>
          <a:p>
            <a:pPr algn="ctr"/>
            <a:r>
              <a:rPr lang="en-US" sz="2000" b="1" dirty="0" err="1">
                <a:solidFill>
                  <a:schemeClr val="tx2">
                    <a:lumMod val="90000"/>
                  </a:schemeClr>
                </a:solidFill>
              </a:rPr>
              <a:t>Namas</a:t>
            </a:r>
            <a:r>
              <a:rPr lang="en-US" sz="2000" b="1" dirty="0">
                <a:solidFill>
                  <a:schemeClr val="tx2">
                    <a:lumMod val="90000"/>
                  </a:schemeClr>
                </a:solidFill>
              </a:rPr>
              <a:t> Tech Mission from France  </a:t>
            </a:r>
          </a:p>
          <a:p>
            <a:pPr algn="ctr"/>
            <a:r>
              <a:rPr lang="en-US" sz="2000" b="1" dirty="0">
                <a:solidFill>
                  <a:schemeClr val="tx2">
                    <a:lumMod val="90000"/>
                  </a:schemeClr>
                </a:solidFill>
              </a:rPr>
              <a:t>February 2020</a:t>
            </a:r>
          </a:p>
        </p:txBody>
      </p:sp>
      <p:pic>
        <p:nvPicPr>
          <p:cNvPr id="4097" name="Picture 1"/>
          <p:cNvPicPr>
            <a:picLocks noChangeAspect="1" noChangeArrowheads="1"/>
          </p:cNvPicPr>
          <p:nvPr/>
        </p:nvPicPr>
        <p:blipFill>
          <a:blip r:embed="rId2" cstate="print"/>
          <a:srcRect/>
          <a:stretch>
            <a:fillRect/>
          </a:stretch>
        </p:blipFill>
        <p:spPr bwMode="auto">
          <a:xfrm>
            <a:off x="1524000" y="1"/>
            <a:ext cx="3352800" cy="2210803"/>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cstate="print"/>
          <a:srcRect b="20000"/>
          <a:stretch>
            <a:fillRect/>
          </a:stretch>
        </p:blipFill>
        <p:spPr bwMode="auto">
          <a:xfrm>
            <a:off x="1524000" y="2286000"/>
            <a:ext cx="3581400" cy="246888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1981200" y="4743450"/>
            <a:ext cx="2819400" cy="2114550"/>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cstate="print"/>
          <a:srcRect/>
          <a:stretch>
            <a:fillRect/>
          </a:stretch>
        </p:blipFill>
        <p:spPr bwMode="auto">
          <a:xfrm>
            <a:off x="5181600" y="4800600"/>
            <a:ext cx="2560320" cy="20574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cstate="print"/>
          <a:srcRect/>
          <a:stretch>
            <a:fillRect/>
          </a:stretch>
        </p:blipFill>
        <p:spPr bwMode="auto">
          <a:xfrm>
            <a:off x="7772400" y="4686300"/>
            <a:ext cx="2895600" cy="2171700"/>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cstate="print"/>
          <a:srcRect l="1667" t="13889"/>
          <a:stretch>
            <a:fillRect/>
          </a:stretch>
        </p:blipFill>
        <p:spPr bwMode="auto">
          <a:xfrm>
            <a:off x="4876800" y="0"/>
            <a:ext cx="2895600" cy="2181860"/>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cstate="print"/>
          <a:srcRect/>
          <a:stretch>
            <a:fillRect/>
          </a:stretch>
        </p:blipFill>
        <p:spPr bwMode="auto">
          <a:xfrm>
            <a:off x="7863840" y="0"/>
            <a:ext cx="2804160" cy="21336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9" cstate="print"/>
          <a:srcRect/>
          <a:stretch>
            <a:fillRect/>
          </a:stretch>
        </p:blipFill>
        <p:spPr bwMode="auto">
          <a:xfrm>
            <a:off x="7797800" y="2286000"/>
            <a:ext cx="2870200" cy="2286000"/>
          </a:xfrm>
          <a:prstGeom prst="rect">
            <a:avLst/>
          </a:prstGeom>
          <a:noFill/>
          <a:ln w="9525">
            <a:noFill/>
            <a:miter lim="800000"/>
            <a:headEnd/>
            <a:tailEnd/>
          </a:ln>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8282" y="1071546"/>
            <a:ext cx="8929718" cy="5355312"/>
          </a:xfrm>
          <a:prstGeom prst="rect">
            <a:avLst/>
          </a:prstGeom>
        </p:spPr>
        <p:txBody>
          <a:bodyPr wrap="square">
            <a:spAutoFit/>
          </a:bodyPr>
          <a:lstStyle/>
          <a:p>
            <a:endParaRPr lang="en-IN" b="1" dirty="0"/>
          </a:p>
          <a:p>
            <a:endParaRPr lang="en-IN" b="1" dirty="0"/>
          </a:p>
          <a:p>
            <a:r>
              <a:rPr lang="en-IN" b="1" dirty="0">
                <a:solidFill>
                  <a:srgbClr val="92D050"/>
                </a:solidFill>
              </a:rPr>
              <a:t>Dr. </a:t>
            </a:r>
            <a:r>
              <a:rPr lang="en-IN" b="1" dirty="0" err="1">
                <a:solidFill>
                  <a:srgbClr val="92D050"/>
                </a:solidFill>
              </a:rPr>
              <a:t>Delphine</a:t>
            </a:r>
            <a:r>
              <a:rPr lang="en-IN" b="1" dirty="0">
                <a:solidFill>
                  <a:srgbClr val="92D050"/>
                </a:solidFill>
              </a:rPr>
              <a:t> </a:t>
            </a:r>
            <a:r>
              <a:rPr lang="en-IN" b="1" dirty="0" err="1">
                <a:solidFill>
                  <a:srgbClr val="92D050"/>
                </a:solidFill>
              </a:rPr>
              <a:t>Benassy</a:t>
            </a:r>
            <a:r>
              <a:rPr lang="en-IN" b="1" dirty="0">
                <a:solidFill>
                  <a:srgbClr val="92D050"/>
                </a:solidFill>
              </a:rPr>
              <a:t>, Vice President – Culture and International Cooperation, Centre-Loire Valley Region France</a:t>
            </a:r>
            <a:r>
              <a:rPr lang="en-IN" b="1" dirty="0">
                <a:solidFill>
                  <a:srgbClr val="00B050"/>
                </a:solidFill>
              </a:rPr>
              <a:t> made Filed visit in </a:t>
            </a:r>
            <a:r>
              <a:rPr lang="en-IN" b="1" dirty="0" err="1">
                <a:solidFill>
                  <a:srgbClr val="00B050"/>
                </a:solidFill>
              </a:rPr>
              <a:t>Jawadhu</a:t>
            </a:r>
            <a:r>
              <a:rPr lang="en-IN" b="1" dirty="0">
                <a:solidFill>
                  <a:srgbClr val="00B050"/>
                </a:solidFill>
              </a:rPr>
              <a:t> Hills with the following  French team during March 1-3 2023 to strengthen the collaboration and understand the activities undertaken by DHAN Foundation.</a:t>
            </a:r>
          </a:p>
          <a:p>
            <a:pPr lvl="0"/>
            <a:r>
              <a:rPr lang="en-US" b="1" dirty="0">
                <a:solidFill>
                  <a:srgbClr val="FFFF00"/>
                </a:solidFill>
              </a:rPr>
              <a:t>Lisa BONNET, Project Manager,</a:t>
            </a:r>
            <a:br>
              <a:rPr lang="en-US" b="1" dirty="0">
                <a:solidFill>
                  <a:srgbClr val="FFFF00"/>
                </a:solidFill>
              </a:rPr>
            </a:br>
            <a:r>
              <a:rPr lang="en-US" b="1" dirty="0">
                <a:solidFill>
                  <a:srgbClr val="FFFF00"/>
                </a:solidFill>
              </a:rPr>
              <a:t>Lucie DUPERRAY, Volunteer</a:t>
            </a:r>
            <a:endParaRPr lang="en-US" dirty="0">
              <a:solidFill>
                <a:srgbClr val="FFFF00"/>
              </a:solidFill>
            </a:endParaRPr>
          </a:p>
          <a:p>
            <a:r>
              <a:rPr lang="en-US" b="1" dirty="0">
                <a:solidFill>
                  <a:srgbClr val="FFFF00"/>
                </a:solidFill>
              </a:rPr>
              <a:t>Mr. Estelle COCHARD, Regional Advisor for Food,</a:t>
            </a:r>
            <a:br>
              <a:rPr lang="en-US" b="1" dirty="0">
                <a:solidFill>
                  <a:srgbClr val="FFFF00"/>
                </a:solidFill>
              </a:rPr>
            </a:br>
            <a:r>
              <a:rPr lang="en-US" b="1" dirty="0">
                <a:solidFill>
                  <a:srgbClr val="FFFF00"/>
                </a:solidFill>
              </a:rPr>
              <a:t>Mr. </a:t>
            </a:r>
            <a:r>
              <a:rPr lang="en-US" b="1" dirty="0" err="1">
                <a:solidFill>
                  <a:srgbClr val="FFFF00"/>
                </a:solidFill>
              </a:rPr>
              <a:t>Solène</a:t>
            </a:r>
            <a:r>
              <a:rPr lang="en-US" b="1" dirty="0">
                <a:solidFill>
                  <a:srgbClr val="FFFF00"/>
                </a:solidFill>
              </a:rPr>
              <a:t> BENOIT-HERNANDEZ, Advisor to the President of the Region,</a:t>
            </a:r>
            <a:br>
              <a:rPr lang="en-US" b="1" dirty="0">
                <a:solidFill>
                  <a:srgbClr val="FFFF00"/>
                </a:solidFill>
              </a:rPr>
            </a:br>
            <a:r>
              <a:rPr lang="en-US" b="1" dirty="0" err="1">
                <a:solidFill>
                  <a:srgbClr val="FFFF00"/>
                </a:solidFill>
              </a:rPr>
              <a:t>Mr.Pauline</a:t>
            </a:r>
            <a:r>
              <a:rPr lang="en-US" b="1" dirty="0">
                <a:solidFill>
                  <a:srgbClr val="FFFF00"/>
                </a:solidFill>
              </a:rPr>
              <a:t> SALCEDO, Coordinator, </a:t>
            </a:r>
            <a:r>
              <a:rPr lang="en-US" b="1" dirty="0" err="1">
                <a:solidFill>
                  <a:srgbClr val="FFFF00"/>
                </a:solidFill>
              </a:rPr>
              <a:t>INPact</a:t>
            </a:r>
            <a:br>
              <a:rPr lang="en-US" b="1" dirty="0">
                <a:solidFill>
                  <a:srgbClr val="FFFF00"/>
                </a:solidFill>
              </a:rPr>
            </a:br>
            <a:r>
              <a:rPr lang="en-US" b="1" dirty="0">
                <a:solidFill>
                  <a:srgbClr val="FFFF00"/>
                </a:solidFill>
              </a:rPr>
              <a:t>Mr. Olivier ROLLIN, Director of partnerships, IEHCA</a:t>
            </a:r>
          </a:p>
          <a:p>
            <a:endParaRPr lang="en-US" dirty="0">
              <a:solidFill>
                <a:srgbClr val="FFFF00"/>
              </a:solidFill>
            </a:endParaRPr>
          </a:p>
          <a:p>
            <a:r>
              <a:rPr lang="en-US" b="1" dirty="0">
                <a:solidFill>
                  <a:srgbClr val="00B050"/>
                </a:solidFill>
              </a:rPr>
              <a:t>Dr. Bertrand </a:t>
            </a:r>
            <a:r>
              <a:rPr lang="en-US" b="1" dirty="0" err="1">
                <a:solidFill>
                  <a:srgbClr val="00B050"/>
                </a:solidFill>
              </a:rPr>
              <a:t>Sajaloli</a:t>
            </a:r>
            <a:r>
              <a:rPr lang="en-US" b="1" dirty="0">
                <a:solidFill>
                  <a:srgbClr val="00B050"/>
                </a:solidFill>
              </a:rPr>
              <a:t> and Dr. Laura </a:t>
            </a:r>
            <a:r>
              <a:rPr lang="en-US" b="1" dirty="0" err="1">
                <a:solidFill>
                  <a:srgbClr val="00B050"/>
                </a:solidFill>
              </a:rPr>
              <a:t>Verdelli</a:t>
            </a:r>
            <a:r>
              <a:rPr lang="en-US" b="1" dirty="0">
                <a:solidFill>
                  <a:srgbClr val="00B050"/>
                </a:solidFill>
              </a:rPr>
              <a:t> </a:t>
            </a:r>
            <a:r>
              <a:rPr lang="en-US" b="1" dirty="0" err="1">
                <a:solidFill>
                  <a:srgbClr val="00B050"/>
                </a:solidFill>
              </a:rPr>
              <a:t>Patamil</a:t>
            </a:r>
            <a:r>
              <a:rPr lang="en-US" b="1" dirty="0">
                <a:solidFill>
                  <a:srgbClr val="00B050"/>
                </a:solidFill>
              </a:rPr>
              <a:t> project Leaders</a:t>
            </a:r>
            <a:endParaRPr lang="en-US" dirty="0">
              <a:solidFill>
                <a:srgbClr val="00B050"/>
              </a:solidFill>
            </a:endParaRPr>
          </a:p>
          <a:p>
            <a:endParaRPr lang="en-IN" b="1" dirty="0"/>
          </a:p>
          <a:p>
            <a:r>
              <a:rPr lang="en-US" b="1" dirty="0">
                <a:solidFill>
                  <a:schemeClr val="accent1">
                    <a:lumMod val="75000"/>
                  </a:schemeClr>
                </a:solidFill>
              </a:rPr>
              <a:t>The team Visited  to Farmers  Field ,Participated Food Festival , Group interactions with Farmers Producers Organization( FPO ) &amp; Federation leaders including women in </a:t>
            </a:r>
            <a:r>
              <a:rPr lang="en-US" b="1" dirty="0" err="1">
                <a:solidFill>
                  <a:schemeClr val="accent1">
                    <a:lumMod val="75000"/>
                  </a:schemeClr>
                </a:solidFill>
              </a:rPr>
              <a:t>Melasilampadi</a:t>
            </a:r>
            <a:r>
              <a:rPr lang="en-US" b="1" dirty="0">
                <a:solidFill>
                  <a:schemeClr val="accent1">
                    <a:lumMod val="75000"/>
                  </a:schemeClr>
                </a:solidFill>
              </a:rPr>
              <a:t>, </a:t>
            </a:r>
            <a:r>
              <a:rPr lang="en-US" b="1" dirty="0" err="1">
                <a:solidFill>
                  <a:schemeClr val="accent1">
                    <a:lumMod val="75000"/>
                  </a:schemeClr>
                </a:solidFill>
              </a:rPr>
              <a:t>Padapanjamarathur</a:t>
            </a:r>
            <a:r>
              <a:rPr lang="en-US" b="1" dirty="0">
                <a:solidFill>
                  <a:schemeClr val="accent1">
                    <a:lumMod val="75000"/>
                  </a:schemeClr>
                </a:solidFill>
              </a:rPr>
              <a:t> , </a:t>
            </a:r>
            <a:r>
              <a:rPr lang="en-US" b="1" dirty="0" err="1">
                <a:solidFill>
                  <a:schemeClr val="accent1">
                    <a:lumMod val="75000"/>
                  </a:schemeClr>
                </a:solidFill>
              </a:rPr>
              <a:t>Veerapanur</a:t>
            </a:r>
            <a:r>
              <a:rPr lang="en-US" b="1" dirty="0">
                <a:solidFill>
                  <a:schemeClr val="accent1">
                    <a:lumMod val="75000"/>
                  </a:schemeClr>
                </a:solidFill>
              </a:rPr>
              <a:t> and </a:t>
            </a:r>
            <a:r>
              <a:rPr lang="en-US" b="1" dirty="0" err="1">
                <a:solidFill>
                  <a:schemeClr val="accent1">
                    <a:lumMod val="75000"/>
                  </a:schemeClr>
                </a:solidFill>
              </a:rPr>
              <a:t>Jamunamarathur</a:t>
            </a:r>
            <a:r>
              <a:rPr lang="en-US" b="1" dirty="0">
                <a:solidFill>
                  <a:schemeClr val="accent1">
                    <a:lumMod val="75000"/>
                  </a:schemeClr>
                </a:solidFill>
              </a:rPr>
              <a:t> villages in </a:t>
            </a:r>
            <a:r>
              <a:rPr lang="en-US" b="1" dirty="0" err="1">
                <a:solidFill>
                  <a:schemeClr val="accent1">
                    <a:lumMod val="75000"/>
                  </a:schemeClr>
                </a:solidFill>
              </a:rPr>
              <a:t>Jawadhu</a:t>
            </a:r>
            <a:r>
              <a:rPr lang="en-US" b="1" dirty="0">
                <a:solidFill>
                  <a:schemeClr val="accent1">
                    <a:lumMod val="75000"/>
                  </a:schemeClr>
                </a:solidFill>
              </a:rPr>
              <a:t> Hills</a:t>
            </a:r>
            <a:endParaRPr lang="en-US" dirty="0">
              <a:solidFill>
                <a:schemeClr val="accent1">
                  <a:lumMod val="75000"/>
                </a:schemeClr>
              </a:solidFill>
            </a:endParaRPr>
          </a:p>
        </p:txBody>
      </p:sp>
      <p:pic>
        <p:nvPicPr>
          <p:cNvPr id="3" name="Picture 1"/>
          <p:cNvPicPr>
            <a:picLocks noChangeAspect="1" noChangeArrowheads="1"/>
          </p:cNvPicPr>
          <p:nvPr/>
        </p:nvPicPr>
        <p:blipFill>
          <a:blip r:embed="rId2" cstate="print"/>
          <a:srcRect/>
          <a:stretch>
            <a:fillRect/>
          </a:stretch>
        </p:blipFill>
        <p:spPr bwMode="auto">
          <a:xfrm>
            <a:off x="3024166" y="133444"/>
            <a:ext cx="1643074" cy="1167519"/>
          </a:xfrm>
          <a:prstGeom prst="rect">
            <a:avLst/>
          </a:prstGeom>
          <a:noFill/>
          <a:ln w="9525">
            <a:noFill/>
            <a:miter lim="800000"/>
            <a:headEnd/>
            <a:tailEnd/>
          </a:ln>
          <a:effectLst/>
        </p:spPr>
      </p:pic>
      <p:pic>
        <p:nvPicPr>
          <p:cNvPr id="4" name="Picture 3" descr="G:\laptop files -current\logo\DHAN-log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8" y="142852"/>
            <a:ext cx="1428760" cy="1214470"/>
          </a:xfrm>
          <a:prstGeom prst="rect">
            <a:avLst/>
          </a:prstGeom>
          <a:noFill/>
          <a:ln>
            <a:noFill/>
          </a:ln>
        </p:spPr>
      </p:pic>
      <p:pic>
        <p:nvPicPr>
          <p:cNvPr id="5" name="Picture 2" descr="C:\Users\ADMIN\Desktop\logo noir.png"/>
          <p:cNvPicPr>
            <a:picLocks noChangeAspect="1" noChangeArrowheads="1"/>
          </p:cNvPicPr>
          <p:nvPr/>
        </p:nvPicPr>
        <p:blipFill>
          <a:blip r:embed="rId4" cstate="print"/>
          <a:srcRect/>
          <a:stretch>
            <a:fillRect/>
          </a:stretch>
        </p:blipFill>
        <p:spPr bwMode="auto">
          <a:xfrm>
            <a:off x="5381620" y="142852"/>
            <a:ext cx="1357322" cy="1353270"/>
          </a:xfrm>
          <a:prstGeom prst="rect">
            <a:avLst/>
          </a:prstGeom>
          <a:solidFill>
            <a:schemeClr val="tx1"/>
          </a:solid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New folder (2)\New folder\IMG-20230304-WA0200.jpg"/>
          <p:cNvPicPr>
            <a:picLocks noChangeAspect="1" noChangeArrowheads="1"/>
          </p:cNvPicPr>
          <p:nvPr/>
        </p:nvPicPr>
        <p:blipFill>
          <a:blip r:embed="rId2" cstate="print"/>
          <a:srcRect/>
          <a:stretch>
            <a:fillRect/>
          </a:stretch>
        </p:blipFill>
        <p:spPr bwMode="auto">
          <a:xfrm>
            <a:off x="6164592" y="3786190"/>
            <a:ext cx="4503409" cy="3071810"/>
          </a:xfrm>
          <a:prstGeom prst="rect">
            <a:avLst/>
          </a:prstGeom>
          <a:noFill/>
        </p:spPr>
      </p:pic>
      <p:pic>
        <p:nvPicPr>
          <p:cNvPr id="4099" name="Picture 3" descr="C:\Users\ADMIN\Desktop\New folder (2)\New folder\IMG-20231016-WA0104.jpg"/>
          <p:cNvPicPr>
            <a:picLocks noChangeAspect="1" noChangeArrowheads="1"/>
          </p:cNvPicPr>
          <p:nvPr/>
        </p:nvPicPr>
        <p:blipFill>
          <a:blip r:embed="rId3" cstate="print"/>
          <a:srcRect/>
          <a:stretch>
            <a:fillRect/>
          </a:stretch>
        </p:blipFill>
        <p:spPr bwMode="auto">
          <a:xfrm>
            <a:off x="1524000" y="785794"/>
            <a:ext cx="4643438" cy="2998500"/>
          </a:xfrm>
          <a:prstGeom prst="rect">
            <a:avLst/>
          </a:prstGeom>
          <a:noFill/>
        </p:spPr>
      </p:pic>
      <p:pic>
        <p:nvPicPr>
          <p:cNvPr id="4102" name="Picture 6" descr="C:\Users\ADMIN\Desktop\New folder (2)\New folder\MOHA2788.JPG"/>
          <p:cNvPicPr>
            <a:picLocks noChangeAspect="1" noChangeArrowheads="1"/>
          </p:cNvPicPr>
          <p:nvPr/>
        </p:nvPicPr>
        <p:blipFill>
          <a:blip r:embed="rId4"/>
          <a:srcRect/>
          <a:stretch>
            <a:fillRect/>
          </a:stretch>
        </p:blipFill>
        <p:spPr bwMode="auto">
          <a:xfrm>
            <a:off x="1524000" y="3786191"/>
            <a:ext cx="4605465" cy="3071810"/>
          </a:xfrm>
          <a:prstGeom prst="rect">
            <a:avLst/>
          </a:prstGeom>
          <a:noFill/>
        </p:spPr>
      </p:pic>
      <p:sp>
        <p:nvSpPr>
          <p:cNvPr id="6" name="TextBox 5"/>
          <p:cNvSpPr txBox="1"/>
          <p:nvPr/>
        </p:nvSpPr>
        <p:spPr>
          <a:xfrm>
            <a:off x="1666844" y="1"/>
            <a:ext cx="9001156" cy="646331"/>
          </a:xfrm>
          <a:prstGeom prst="rect">
            <a:avLst/>
          </a:prstGeom>
          <a:noFill/>
        </p:spPr>
        <p:txBody>
          <a:bodyPr wrap="square" rtlCol="0">
            <a:spAutoFit/>
          </a:bodyPr>
          <a:lstStyle/>
          <a:p>
            <a:endParaRPr lang="en-US" dirty="0"/>
          </a:p>
          <a:p>
            <a:pPr algn="ctr"/>
            <a:r>
              <a:rPr lang="en-US" dirty="0"/>
              <a:t>Discussion , Way forward on PATAMIL and Further collaboration  2 and 3 March 2023 </a:t>
            </a:r>
          </a:p>
        </p:txBody>
      </p:sp>
      <p:pic>
        <p:nvPicPr>
          <p:cNvPr id="7" name="Picture 3" descr="C:\Users\ADMIN\Desktop\New folder (2)\New folder\IMG-20230304-WA0167 (1).jpg"/>
          <p:cNvPicPr>
            <a:picLocks noChangeAspect="1" noChangeArrowheads="1"/>
          </p:cNvPicPr>
          <p:nvPr/>
        </p:nvPicPr>
        <p:blipFill>
          <a:blip r:embed="rId5" cstate="print"/>
          <a:srcRect/>
          <a:stretch>
            <a:fillRect/>
          </a:stretch>
        </p:blipFill>
        <p:spPr bwMode="auto">
          <a:xfrm>
            <a:off x="6238876" y="785795"/>
            <a:ext cx="4429124" cy="2950903"/>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New folder (2)\New folder\IMG-20230304-WA0168.jpg"/>
          <p:cNvPicPr>
            <a:picLocks noChangeAspect="1" noChangeArrowheads="1"/>
          </p:cNvPicPr>
          <p:nvPr/>
        </p:nvPicPr>
        <p:blipFill>
          <a:blip r:embed="rId2" cstate="print"/>
          <a:srcRect/>
          <a:stretch>
            <a:fillRect/>
          </a:stretch>
        </p:blipFill>
        <p:spPr bwMode="auto">
          <a:xfrm>
            <a:off x="6953256" y="1"/>
            <a:ext cx="3071802" cy="1956683"/>
          </a:xfrm>
          <a:prstGeom prst="rect">
            <a:avLst/>
          </a:prstGeom>
          <a:noFill/>
        </p:spPr>
      </p:pic>
      <p:pic>
        <p:nvPicPr>
          <p:cNvPr id="2052" name="Picture 4" descr="C:\Users\ADMIN\Desktop\New folder (2)\New folder\IMG-20231016-WA0096 (1).jpg"/>
          <p:cNvPicPr>
            <a:picLocks noChangeAspect="1" noChangeArrowheads="1"/>
          </p:cNvPicPr>
          <p:nvPr/>
        </p:nvPicPr>
        <p:blipFill>
          <a:blip r:embed="rId3" cstate="print"/>
          <a:srcRect/>
          <a:stretch>
            <a:fillRect/>
          </a:stretch>
        </p:blipFill>
        <p:spPr bwMode="auto">
          <a:xfrm>
            <a:off x="6596066" y="4405380"/>
            <a:ext cx="4071934" cy="2452621"/>
          </a:xfrm>
          <a:prstGeom prst="rect">
            <a:avLst/>
          </a:prstGeom>
          <a:noFill/>
        </p:spPr>
      </p:pic>
      <p:pic>
        <p:nvPicPr>
          <p:cNvPr id="2053" name="Picture 5" descr="C:\Users\ADMIN\Desktop\New folder (2)\New folder\IMG-20231016-WA0136 (1).jpg"/>
          <p:cNvPicPr>
            <a:picLocks noChangeAspect="1" noChangeArrowheads="1"/>
          </p:cNvPicPr>
          <p:nvPr/>
        </p:nvPicPr>
        <p:blipFill>
          <a:blip r:embed="rId4" cstate="print"/>
          <a:srcRect/>
          <a:stretch>
            <a:fillRect/>
          </a:stretch>
        </p:blipFill>
        <p:spPr bwMode="auto">
          <a:xfrm>
            <a:off x="1738282" y="785794"/>
            <a:ext cx="4972212" cy="2760632"/>
          </a:xfrm>
          <a:prstGeom prst="rect">
            <a:avLst/>
          </a:prstGeom>
          <a:noFill/>
        </p:spPr>
      </p:pic>
      <p:pic>
        <p:nvPicPr>
          <p:cNvPr id="2054" name="Picture 6" descr="C:\Users\ADMIN\Desktop\New folder (2)\New folder\IMG-20231016-WA0139.jpg"/>
          <p:cNvPicPr>
            <a:picLocks noChangeAspect="1" noChangeArrowheads="1"/>
          </p:cNvPicPr>
          <p:nvPr/>
        </p:nvPicPr>
        <p:blipFill>
          <a:blip r:embed="rId5" cstate="print"/>
          <a:srcRect/>
          <a:stretch>
            <a:fillRect/>
          </a:stretch>
        </p:blipFill>
        <p:spPr bwMode="auto">
          <a:xfrm>
            <a:off x="6596066" y="1928802"/>
            <a:ext cx="3929090" cy="2428824"/>
          </a:xfrm>
          <a:prstGeom prst="rect">
            <a:avLst/>
          </a:prstGeom>
          <a:noFill/>
        </p:spPr>
      </p:pic>
      <p:sp>
        <p:nvSpPr>
          <p:cNvPr id="7" name="TextBox 6"/>
          <p:cNvSpPr txBox="1"/>
          <p:nvPr/>
        </p:nvSpPr>
        <p:spPr>
          <a:xfrm>
            <a:off x="1666844" y="0"/>
            <a:ext cx="5572164" cy="707886"/>
          </a:xfrm>
          <a:prstGeom prst="rect">
            <a:avLst/>
          </a:prstGeom>
          <a:noFill/>
        </p:spPr>
        <p:txBody>
          <a:bodyPr wrap="square" rtlCol="0">
            <a:spAutoFit/>
          </a:bodyPr>
          <a:lstStyle/>
          <a:p>
            <a:r>
              <a:rPr lang="en-US" sz="2000" b="1" dirty="0"/>
              <a:t>Field visit and Interactions with Communities  0f</a:t>
            </a:r>
          </a:p>
          <a:p>
            <a:r>
              <a:rPr lang="en-US" sz="2000" b="1" dirty="0"/>
              <a:t> </a:t>
            </a:r>
            <a:r>
              <a:rPr lang="en-US" sz="2000" b="1" dirty="0" err="1"/>
              <a:t>Jawadhu</a:t>
            </a:r>
            <a:r>
              <a:rPr lang="en-US" sz="2000" b="1" dirty="0"/>
              <a:t> hills</a:t>
            </a:r>
          </a:p>
        </p:txBody>
      </p:sp>
      <p:pic>
        <p:nvPicPr>
          <p:cNvPr id="1026" name="Picture 2" descr="C:\Users\ADMIN\Desktop\New folder (2)\New folder\IMG-20230304-WA0110 (1).jpg"/>
          <p:cNvPicPr>
            <a:picLocks noChangeAspect="1" noChangeArrowheads="1"/>
          </p:cNvPicPr>
          <p:nvPr/>
        </p:nvPicPr>
        <p:blipFill>
          <a:blip r:embed="rId6" cstate="print"/>
          <a:srcRect/>
          <a:stretch>
            <a:fillRect/>
          </a:stretch>
        </p:blipFill>
        <p:spPr bwMode="auto">
          <a:xfrm>
            <a:off x="1738282" y="3571876"/>
            <a:ext cx="4673900" cy="3113986"/>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DMIN\Desktop\New folder (2)\New folder\MOHA3115 (1).JPG"/>
          <p:cNvPicPr>
            <a:picLocks noChangeAspect="1" noChangeArrowheads="1"/>
          </p:cNvPicPr>
          <p:nvPr/>
        </p:nvPicPr>
        <p:blipFill>
          <a:blip r:embed="rId2" cstate="print"/>
          <a:srcRect/>
          <a:stretch>
            <a:fillRect/>
          </a:stretch>
        </p:blipFill>
        <p:spPr bwMode="auto">
          <a:xfrm>
            <a:off x="5667372" y="1"/>
            <a:ext cx="2571768" cy="1929639"/>
          </a:xfrm>
          <a:prstGeom prst="rect">
            <a:avLst/>
          </a:prstGeom>
          <a:noFill/>
        </p:spPr>
      </p:pic>
      <p:pic>
        <p:nvPicPr>
          <p:cNvPr id="3077" name="Picture 5" descr="C:\Users\ADMIN\Desktop\New folder (2)\New folder\IMG-20230304-WA0123.jpg"/>
          <p:cNvPicPr>
            <a:picLocks noChangeAspect="1" noChangeArrowheads="1"/>
          </p:cNvPicPr>
          <p:nvPr/>
        </p:nvPicPr>
        <p:blipFill>
          <a:blip r:embed="rId3" cstate="print"/>
          <a:srcRect/>
          <a:stretch>
            <a:fillRect/>
          </a:stretch>
        </p:blipFill>
        <p:spPr bwMode="auto">
          <a:xfrm>
            <a:off x="6024562" y="2000241"/>
            <a:ext cx="4357718" cy="2903329"/>
          </a:xfrm>
          <a:prstGeom prst="rect">
            <a:avLst/>
          </a:prstGeom>
          <a:noFill/>
        </p:spPr>
      </p:pic>
      <p:pic>
        <p:nvPicPr>
          <p:cNvPr id="3078" name="Picture 6" descr="C:\Users\ADMIN\Desktop\New folder (2)\New folder\IMG-20230304-WA0128.jpg"/>
          <p:cNvPicPr>
            <a:picLocks noChangeAspect="1" noChangeArrowheads="1"/>
          </p:cNvPicPr>
          <p:nvPr/>
        </p:nvPicPr>
        <p:blipFill>
          <a:blip r:embed="rId4" cstate="print"/>
          <a:srcRect/>
          <a:stretch>
            <a:fillRect/>
          </a:stretch>
        </p:blipFill>
        <p:spPr bwMode="auto">
          <a:xfrm>
            <a:off x="1524000" y="1000108"/>
            <a:ext cx="4214810" cy="3093712"/>
          </a:xfrm>
          <a:prstGeom prst="rect">
            <a:avLst/>
          </a:prstGeom>
          <a:noFill/>
        </p:spPr>
      </p:pic>
      <p:pic>
        <p:nvPicPr>
          <p:cNvPr id="3079" name="Picture 7" descr="C:\Users\ADMIN\Desktop\New folder (2)\New folder\IMG-20230304-WA0130.jpg"/>
          <p:cNvPicPr>
            <a:picLocks noChangeAspect="1" noChangeArrowheads="1"/>
          </p:cNvPicPr>
          <p:nvPr/>
        </p:nvPicPr>
        <p:blipFill>
          <a:blip r:embed="rId5" cstate="print"/>
          <a:srcRect/>
          <a:stretch>
            <a:fillRect/>
          </a:stretch>
        </p:blipFill>
        <p:spPr bwMode="auto">
          <a:xfrm>
            <a:off x="8167638" y="0"/>
            <a:ext cx="2500362" cy="1928802"/>
          </a:xfrm>
          <a:prstGeom prst="rect">
            <a:avLst/>
          </a:prstGeom>
          <a:noFill/>
        </p:spPr>
      </p:pic>
      <p:pic>
        <p:nvPicPr>
          <p:cNvPr id="3080" name="Picture 8" descr="C:\Users\ADMIN\Desktop\New folder (2)\New folder\IMG-20230304-WA0177.jpg"/>
          <p:cNvPicPr>
            <a:picLocks noChangeAspect="1" noChangeArrowheads="1"/>
          </p:cNvPicPr>
          <p:nvPr/>
        </p:nvPicPr>
        <p:blipFill>
          <a:blip r:embed="rId6" cstate="print"/>
          <a:srcRect/>
          <a:stretch>
            <a:fillRect/>
          </a:stretch>
        </p:blipFill>
        <p:spPr bwMode="auto">
          <a:xfrm>
            <a:off x="5524496" y="5072075"/>
            <a:ext cx="2500330" cy="1665845"/>
          </a:xfrm>
          <a:prstGeom prst="rect">
            <a:avLst/>
          </a:prstGeom>
          <a:noFill/>
        </p:spPr>
      </p:pic>
      <p:pic>
        <p:nvPicPr>
          <p:cNvPr id="3081" name="Picture 9" descr="C:\Users\ADMIN\Desktop\New folder (2)\New folder\IMG-20230305-WA0041.jpg"/>
          <p:cNvPicPr>
            <a:picLocks noChangeAspect="1" noChangeArrowheads="1"/>
          </p:cNvPicPr>
          <p:nvPr/>
        </p:nvPicPr>
        <p:blipFill>
          <a:blip r:embed="rId7" cstate="print"/>
          <a:srcRect/>
          <a:stretch>
            <a:fillRect/>
          </a:stretch>
        </p:blipFill>
        <p:spPr bwMode="auto">
          <a:xfrm>
            <a:off x="8286734" y="5072050"/>
            <a:ext cx="2381267" cy="1785950"/>
          </a:xfrm>
          <a:prstGeom prst="rect">
            <a:avLst/>
          </a:prstGeom>
          <a:noFill/>
        </p:spPr>
      </p:pic>
      <p:sp>
        <p:nvSpPr>
          <p:cNvPr id="9" name="Rectangle 8"/>
          <p:cNvSpPr/>
          <p:nvPr/>
        </p:nvSpPr>
        <p:spPr>
          <a:xfrm>
            <a:off x="1524000" y="142853"/>
            <a:ext cx="4000496" cy="646331"/>
          </a:xfrm>
          <a:prstGeom prst="rect">
            <a:avLst/>
          </a:prstGeom>
        </p:spPr>
        <p:txBody>
          <a:bodyPr wrap="square">
            <a:spAutoFit/>
          </a:bodyPr>
          <a:lstStyle/>
          <a:p>
            <a:pPr algn="ctr"/>
            <a:r>
              <a:rPr lang="en-US" b="1" dirty="0">
                <a:solidFill>
                  <a:schemeClr val="accent3">
                    <a:lumMod val="20000"/>
                    <a:lumOff val="80000"/>
                  </a:schemeClr>
                </a:solidFill>
              </a:rPr>
              <a:t>Field visit and Interactions with Communities  0f  </a:t>
            </a:r>
            <a:r>
              <a:rPr lang="en-US" b="1" dirty="0" err="1">
                <a:solidFill>
                  <a:schemeClr val="accent3">
                    <a:lumMod val="20000"/>
                    <a:lumOff val="80000"/>
                  </a:schemeClr>
                </a:solidFill>
              </a:rPr>
              <a:t>Jawadhu</a:t>
            </a:r>
            <a:r>
              <a:rPr lang="en-US" b="1" dirty="0">
                <a:solidFill>
                  <a:schemeClr val="accent3">
                    <a:lumMod val="20000"/>
                    <a:lumOff val="80000"/>
                  </a:schemeClr>
                </a:solidFill>
              </a:rPr>
              <a:t> hills</a:t>
            </a:r>
          </a:p>
        </p:txBody>
      </p:sp>
      <p:pic>
        <p:nvPicPr>
          <p:cNvPr id="2050" name="Picture 2" descr="C:\Users\ADMIN\Desktop\New folder (2)\IMG-20230304-WA0145.jpg"/>
          <p:cNvPicPr>
            <a:picLocks noChangeAspect="1" noChangeArrowheads="1"/>
          </p:cNvPicPr>
          <p:nvPr/>
        </p:nvPicPr>
        <p:blipFill>
          <a:blip r:embed="rId8" cstate="print"/>
          <a:srcRect/>
          <a:stretch>
            <a:fillRect/>
          </a:stretch>
        </p:blipFill>
        <p:spPr bwMode="auto">
          <a:xfrm>
            <a:off x="1666845" y="4286257"/>
            <a:ext cx="3673233" cy="244729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7E80-E340-89B5-43F3-7AE2C93C3E1A}"/>
              </a:ext>
            </a:extLst>
          </p:cNvPr>
          <p:cNvSpPr>
            <a:spLocks noGrp="1"/>
          </p:cNvSpPr>
          <p:nvPr>
            <p:ph type="title"/>
          </p:nvPr>
        </p:nvSpPr>
        <p:spPr>
          <a:xfrm>
            <a:off x="677334" y="609600"/>
            <a:ext cx="8596668" cy="862149"/>
          </a:xfrm>
        </p:spPr>
        <p:txBody>
          <a:bodyPr/>
          <a:lstStyle/>
          <a:p>
            <a:r>
              <a:rPr lang="en-US" sz="3600" dirty="0">
                <a:latin typeface="Times New Roman" panose="02020603050405020304" pitchFamily="18" charset="0"/>
                <a:cs typeface="Times New Roman" panose="02020603050405020304" pitchFamily="18" charset="0"/>
              </a:rPr>
              <a:t>Background and Context of the Research</a:t>
            </a:r>
            <a:endParaRPr lang="en-IN" dirty="0"/>
          </a:p>
        </p:txBody>
      </p:sp>
      <p:sp>
        <p:nvSpPr>
          <p:cNvPr id="3" name="Content Placeholder 2">
            <a:extLst>
              <a:ext uri="{FF2B5EF4-FFF2-40B4-BE49-F238E27FC236}">
                <a16:creationId xmlns:a16="http://schemas.microsoft.com/office/drawing/2014/main" id="{782F1213-31D1-7542-989E-81CCE6BF7AA0}"/>
              </a:ext>
            </a:extLst>
          </p:cNvPr>
          <p:cNvSpPr>
            <a:spLocks noGrp="1"/>
          </p:cNvSpPr>
          <p:nvPr>
            <p:ph idx="1"/>
          </p:nvPr>
        </p:nvSpPr>
        <p:spPr>
          <a:xfrm>
            <a:off x="677333" y="1672047"/>
            <a:ext cx="9128517" cy="4369316"/>
          </a:xfrm>
        </p:spPr>
        <p:txBody>
          <a:bodyPr>
            <a:normAutofit/>
          </a:bodyPr>
          <a:lstStyle/>
          <a:p>
            <a:r>
              <a:rPr lang="en-US" sz="2000" dirty="0">
                <a:solidFill>
                  <a:srgbClr val="222222"/>
                </a:solidFill>
                <a:effectLst/>
                <a:latin typeface="+mj-lt"/>
                <a:ea typeface="Times New Roman" panose="02020603050405020304" pitchFamily="18" charset="0"/>
                <a:cs typeface="Times New Roman" panose="02020603050405020304" pitchFamily="18" charset="0"/>
              </a:rPr>
              <a:t>These themes will be confronted with the </a:t>
            </a:r>
            <a:r>
              <a:rPr lang="en-US" sz="2000" b="1" dirty="0">
                <a:solidFill>
                  <a:srgbClr val="222222"/>
                </a:solidFill>
                <a:effectLst/>
                <a:latin typeface="+mj-lt"/>
                <a:ea typeface="Times New Roman" panose="02020603050405020304" pitchFamily="18" charset="0"/>
                <a:cs typeface="Times New Roman" panose="02020603050405020304" pitchFamily="18" charset="0"/>
              </a:rPr>
              <a:t>redeployment of food regions due to the food crisis and climate change</a:t>
            </a:r>
            <a:endParaRPr lang="en-US" sz="2000" dirty="0">
              <a:solidFill>
                <a:srgbClr val="222222"/>
              </a:solidFill>
              <a:effectLst/>
              <a:latin typeface="+mj-lt"/>
              <a:ea typeface="Times New Roman" panose="02020603050405020304" pitchFamily="18" charset="0"/>
              <a:cs typeface="Times New Roman" panose="02020603050405020304" pitchFamily="18" charset="0"/>
            </a:endParaRPr>
          </a:p>
          <a:p>
            <a:r>
              <a:rPr lang="en-US" sz="2000" dirty="0">
                <a:solidFill>
                  <a:srgbClr val="222222"/>
                </a:solidFill>
                <a:effectLst/>
                <a:latin typeface="+mj-lt"/>
                <a:ea typeface="Times New Roman" panose="02020603050405020304" pitchFamily="18" charset="0"/>
                <a:cs typeface="Times New Roman" panose="02020603050405020304" pitchFamily="18" charset="0"/>
              </a:rPr>
              <a:t>Research is moving towards the characterization of territories capable of supporting self-sufficient agricultural societies living with dignity from their work</a:t>
            </a:r>
          </a:p>
          <a:p>
            <a:r>
              <a:rPr lang="en-US" sz="2000" dirty="0">
                <a:solidFill>
                  <a:srgbClr val="222222"/>
                </a:solidFill>
                <a:effectLst/>
                <a:latin typeface="+mj-lt"/>
                <a:ea typeface="Times New Roman" panose="02020603050405020304" pitchFamily="18" charset="0"/>
                <a:cs typeface="Times New Roman" panose="02020603050405020304" pitchFamily="18" charset="0"/>
              </a:rPr>
              <a:t>Providing quality products in connection with the food and agrarian culture of the sector</a:t>
            </a:r>
          </a:p>
          <a:p>
            <a:r>
              <a:rPr lang="en-US" sz="2000" dirty="0">
                <a:solidFill>
                  <a:srgbClr val="222222"/>
                </a:solidFill>
                <a:effectLst/>
                <a:latin typeface="+mj-lt"/>
                <a:ea typeface="Times New Roman" panose="02020603050405020304" pitchFamily="18" charset="0"/>
                <a:cs typeface="Times New Roman" panose="02020603050405020304" pitchFamily="18" charset="0"/>
              </a:rPr>
              <a:t>Establishing exchanges with nearby terroirs (peri-urban, urban, and other agricultural lands) built on equity and ecological performance </a:t>
            </a:r>
            <a:endParaRPr lang="en-US" sz="2000" kern="0" dirty="0">
              <a:solidFill>
                <a:srgbClr val="333333"/>
              </a:solidFill>
              <a:latin typeface="+mj-lt"/>
              <a:ea typeface="Times New Roman" panose="02020603050405020304" pitchFamily="18" charset="0"/>
            </a:endParaRPr>
          </a:p>
          <a:p>
            <a:r>
              <a:rPr lang="en-US" sz="2000" kern="0" dirty="0">
                <a:solidFill>
                  <a:srgbClr val="333333"/>
                </a:solidFill>
                <a:effectLst/>
                <a:latin typeface="+mj-lt"/>
                <a:ea typeface="Times New Roman" panose="02020603050405020304" pitchFamily="18" charset="0"/>
              </a:rPr>
              <a:t>Globally, food democracy is a concept with growing influence in food research</a:t>
            </a:r>
          </a:p>
          <a:p>
            <a:r>
              <a:rPr lang="en-US" sz="2000" kern="0" dirty="0">
                <a:solidFill>
                  <a:srgbClr val="333333"/>
                </a:solidFill>
                <a:effectLst/>
                <a:latin typeface="+mj-lt"/>
                <a:ea typeface="Times New Roman" panose="02020603050405020304" pitchFamily="18" charset="0"/>
              </a:rPr>
              <a:t>Food democracy deals with how actors may regain democratic control over the food system enabling its sustainable transformation</a:t>
            </a:r>
            <a:endParaRPr lang="en-IN" sz="2000" dirty="0">
              <a:latin typeface="+mj-lt"/>
            </a:endParaRPr>
          </a:p>
        </p:txBody>
      </p:sp>
      <p:sp>
        <p:nvSpPr>
          <p:cNvPr id="11" name="Date Placeholder 8">
            <a:extLst>
              <a:ext uri="{FF2B5EF4-FFF2-40B4-BE49-F238E27FC236}">
                <a16:creationId xmlns:a16="http://schemas.microsoft.com/office/drawing/2014/main" id="{57027C25-9E53-AB3B-4AF4-D77E2421D4A6}"/>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0F027C58-D5E0-AE25-5DE5-FA6393D302C3}"/>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E8B63AF9-63A1-ED04-8819-BD8FC95DA07B}"/>
              </a:ext>
            </a:extLst>
          </p:cNvPr>
          <p:cNvSpPr>
            <a:spLocks noGrp="1"/>
          </p:cNvSpPr>
          <p:nvPr>
            <p:ph type="sldNum" sz="quarter" idx="12"/>
          </p:nvPr>
        </p:nvSpPr>
        <p:spPr/>
        <p:txBody>
          <a:bodyPr/>
          <a:lstStyle/>
          <a:p>
            <a:fld id="{9F94004C-5A61-4BDA-9336-06EE8EA28B8B}" type="slidenum">
              <a:rPr lang="en-IN" smtClean="0"/>
              <a:t>14</a:t>
            </a:fld>
            <a:endParaRPr lang="en-IN"/>
          </a:p>
        </p:txBody>
      </p:sp>
    </p:spTree>
    <p:extLst>
      <p:ext uri="{BB962C8B-B14F-4D97-AF65-F5344CB8AC3E}">
        <p14:creationId xmlns:p14="http://schemas.microsoft.com/office/powerpoint/2010/main" val="27725228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dirty="0"/>
              <a:t>Local Food System Launch</a:t>
            </a:r>
            <a:endParaRPr lang="en-US" b="1" dirty="0"/>
          </a:p>
        </p:txBody>
      </p:sp>
      <p:sp>
        <p:nvSpPr>
          <p:cNvPr id="3" name="Content Placeholder 2"/>
          <p:cNvSpPr>
            <a:spLocks noGrp="1"/>
          </p:cNvSpPr>
          <p:nvPr>
            <p:ph idx="1"/>
          </p:nvPr>
        </p:nvSpPr>
        <p:spPr/>
        <p:txBody>
          <a:bodyPr/>
          <a:lstStyle/>
          <a:p>
            <a:pPr>
              <a:buNone/>
            </a:pPr>
            <a:r>
              <a:rPr lang="en-US" dirty="0"/>
              <a:t> </a:t>
            </a:r>
            <a:r>
              <a:rPr lang="en-US" sz="2000" dirty="0">
                <a:solidFill>
                  <a:srgbClr val="C00000"/>
                </a:solidFill>
              </a:rPr>
              <a:t>Madurai( 7</a:t>
            </a:r>
            <a:r>
              <a:rPr lang="en-US" sz="2000" baseline="30000" dirty="0">
                <a:solidFill>
                  <a:srgbClr val="C00000"/>
                </a:solidFill>
              </a:rPr>
              <a:t>th</a:t>
            </a:r>
            <a:r>
              <a:rPr lang="en-US" sz="2000" dirty="0">
                <a:solidFill>
                  <a:srgbClr val="C00000"/>
                </a:solidFill>
              </a:rPr>
              <a:t> Sep 2022) &amp; Jawadhu hills(11</a:t>
            </a:r>
            <a:r>
              <a:rPr lang="en-US" sz="2000" baseline="30000" dirty="0">
                <a:solidFill>
                  <a:srgbClr val="C00000"/>
                </a:solidFill>
              </a:rPr>
              <a:t>th</a:t>
            </a:r>
            <a:r>
              <a:rPr lang="en-US" sz="2000" dirty="0">
                <a:solidFill>
                  <a:srgbClr val="C00000"/>
                </a:solidFill>
              </a:rPr>
              <a:t> Sep 2022) with PATAMIL project partners.</a:t>
            </a:r>
          </a:p>
        </p:txBody>
      </p:sp>
      <p:grpSp>
        <p:nvGrpSpPr>
          <p:cNvPr id="6" name="Group 5"/>
          <p:cNvGrpSpPr/>
          <p:nvPr/>
        </p:nvGrpSpPr>
        <p:grpSpPr>
          <a:xfrm>
            <a:off x="2895600" y="2590800"/>
            <a:ext cx="6400800" cy="3487218"/>
            <a:chOff x="914400" y="3352800"/>
            <a:chExt cx="5562600" cy="2386338"/>
          </a:xfrm>
        </p:grpSpPr>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914400" y="3352800"/>
              <a:ext cx="2667000" cy="2133600"/>
            </a:xfrm>
            <a:prstGeom prst="rect">
              <a:avLst/>
            </a:prstGeom>
            <a:ln>
              <a:solidFill>
                <a:schemeClr val="tx1"/>
              </a:solidFill>
            </a:ln>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581400" y="3352800"/>
              <a:ext cx="2895600" cy="2133600"/>
            </a:xfrm>
            <a:prstGeom prst="rect">
              <a:avLst/>
            </a:prstGeom>
            <a:ln>
              <a:solidFill>
                <a:schemeClr val="tx1"/>
              </a:solidFill>
            </a:ln>
          </p:spPr>
        </p:pic>
        <p:sp>
          <p:nvSpPr>
            <p:cNvPr id="9" name="TextBox 17"/>
            <p:cNvSpPr txBox="1"/>
            <p:nvPr/>
          </p:nvSpPr>
          <p:spPr>
            <a:xfrm>
              <a:off x="914400" y="5486400"/>
              <a:ext cx="5562600" cy="252738"/>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dirty="0">
                  <a:solidFill>
                    <a:prstClr val="black"/>
                  </a:solidFill>
                  <a:latin typeface="Calibri"/>
                </a:rPr>
                <a:t>Local Food System- </a:t>
              </a:r>
              <a:r>
                <a:rPr lang="en-US" b="1" dirty="0" err="1">
                  <a:solidFill>
                    <a:prstClr val="black"/>
                  </a:solidFill>
                  <a:latin typeface="Calibri"/>
                </a:rPr>
                <a:t>Jawadhu</a:t>
              </a:r>
              <a:r>
                <a:rPr lang="en-US" b="1" dirty="0">
                  <a:solidFill>
                    <a:prstClr val="black"/>
                  </a:solidFill>
                  <a:latin typeface="Calibri"/>
                </a:rPr>
                <a:t> Hills &amp; Madurai</a:t>
              </a:r>
            </a:p>
          </p:txBody>
        </p:sp>
      </p:grpSp>
    </p:spTree>
    <p:extLst>
      <p:ext uri="{BB962C8B-B14F-4D97-AF65-F5344CB8AC3E}">
        <p14:creationId xmlns:p14="http://schemas.microsoft.com/office/powerpoint/2010/main" val="42866168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normAutofit/>
          </a:bodyPr>
          <a:lstStyle/>
          <a:p>
            <a:r>
              <a:rPr lang="en-US" dirty="0"/>
              <a:t>French Interns –</a:t>
            </a:r>
            <a:r>
              <a:rPr lang="en-US" dirty="0" err="1"/>
              <a:t>Jawadhumalai</a:t>
            </a:r>
            <a:r>
              <a:rPr lang="en-US" dirty="0"/>
              <a:t> study</a:t>
            </a:r>
          </a:p>
        </p:txBody>
      </p:sp>
      <p:sp>
        <p:nvSpPr>
          <p:cNvPr id="3" name="Content Placeholder 2"/>
          <p:cNvSpPr>
            <a:spLocks noGrp="1"/>
          </p:cNvSpPr>
          <p:nvPr>
            <p:ph idx="1"/>
          </p:nvPr>
        </p:nvSpPr>
        <p:spPr/>
        <p:txBody>
          <a:bodyPr/>
          <a:lstStyle/>
          <a:p>
            <a:r>
              <a:rPr lang="en-US" dirty="0" err="1"/>
              <a:t>Maeva</a:t>
            </a:r>
            <a:r>
              <a:rPr lang="en-US" dirty="0"/>
              <a:t> RZEGOCZAN- on </a:t>
            </a:r>
            <a:r>
              <a:rPr lang="en-US" dirty="0">
                <a:solidFill>
                  <a:schemeClr val="tx2">
                    <a:lumMod val="60000"/>
                    <a:lumOff val="40000"/>
                  </a:schemeClr>
                </a:solidFill>
              </a:rPr>
              <a:t>The Distribution of Millets in the </a:t>
            </a:r>
            <a:r>
              <a:rPr lang="en-US" dirty="0" err="1">
                <a:solidFill>
                  <a:schemeClr val="tx2">
                    <a:lumMod val="60000"/>
                    <a:lumOff val="40000"/>
                  </a:schemeClr>
                </a:solidFill>
              </a:rPr>
              <a:t>Jawadhu</a:t>
            </a:r>
            <a:r>
              <a:rPr lang="en-US" dirty="0">
                <a:solidFill>
                  <a:schemeClr val="tx2">
                    <a:lumMod val="60000"/>
                    <a:lumOff val="40000"/>
                  </a:schemeClr>
                </a:solidFill>
              </a:rPr>
              <a:t> Hills(Tamil Nadu, INDIA): Development Prospects of a Tribal Territory.</a:t>
            </a:r>
          </a:p>
          <a:p>
            <a:r>
              <a:rPr lang="en-US" dirty="0" err="1"/>
              <a:t>Noemie</a:t>
            </a:r>
            <a:r>
              <a:rPr lang="en-US" dirty="0"/>
              <a:t> ATEK- on </a:t>
            </a:r>
            <a:r>
              <a:rPr lang="en-US" dirty="0">
                <a:solidFill>
                  <a:schemeClr val="tx2">
                    <a:lumMod val="60000"/>
                    <a:lumOff val="40000"/>
                  </a:schemeClr>
                </a:solidFill>
              </a:rPr>
              <a:t>Climate change anticipation in </a:t>
            </a:r>
            <a:r>
              <a:rPr lang="en-US" dirty="0" err="1">
                <a:solidFill>
                  <a:schemeClr val="tx2">
                    <a:lumMod val="60000"/>
                    <a:lumOff val="40000"/>
                  </a:schemeClr>
                </a:solidFill>
              </a:rPr>
              <a:t>Jawadhu</a:t>
            </a:r>
            <a:r>
              <a:rPr lang="en-US" dirty="0">
                <a:solidFill>
                  <a:schemeClr val="tx2">
                    <a:lumMod val="60000"/>
                    <a:lumOff val="40000"/>
                  </a:schemeClr>
                </a:solidFill>
              </a:rPr>
              <a:t> Hills(Tamil Nadu, India: between farmers perceptions and strategies</a:t>
            </a:r>
          </a:p>
        </p:txBody>
      </p:sp>
    </p:spTree>
    <p:extLst>
      <p:ext uri="{BB962C8B-B14F-4D97-AF65-F5344CB8AC3E}">
        <p14:creationId xmlns:p14="http://schemas.microsoft.com/office/powerpoint/2010/main" val="27457581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325562"/>
          </a:xfrm>
          <a:solidFill>
            <a:schemeClr val="accent6">
              <a:lumMod val="40000"/>
              <a:lumOff val="60000"/>
            </a:schemeClr>
          </a:solidFill>
        </p:spPr>
        <p:txBody>
          <a:bodyPr>
            <a:normAutofit fontScale="90000"/>
          </a:bodyPr>
          <a:lstStyle/>
          <a:p>
            <a:pPr>
              <a:spcBef>
                <a:spcPts val="0"/>
              </a:spcBef>
            </a:pPr>
            <a:br>
              <a:rPr lang="en-US" sz="4000" b="1" dirty="0">
                <a:solidFill>
                  <a:prstClr val="black"/>
                </a:solidFill>
                <a:ea typeface="+mn-ea"/>
                <a:cs typeface="+mn-cs"/>
              </a:rPr>
            </a:br>
            <a:r>
              <a:rPr lang="en-US" sz="4000" b="1" dirty="0">
                <a:solidFill>
                  <a:prstClr val="black"/>
                </a:solidFill>
                <a:ea typeface="+mn-ea"/>
                <a:cs typeface="+mn-cs"/>
              </a:rPr>
              <a:t> Millet and Tribal Tourism in Jamunamarathur</a:t>
            </a:r>
            <a:br>
              <a:rPr lang="en-US" sz="1800" dirty="0">
                <a:solidFill>
                  <a:prstClr val="black"/>
                </a:solidFill>
                <a:ea typeface="+mn-ea"/>
                <a:cs typeface="+mn-cs"/>
              </a:rPr>
            </a:br>
            <a:endParaRPr lang="en-US" dirty="0"/>
          </a:p>
        </p:txBody>
      </p:sp>
      <p:sp>
        <p:nvSpPr>
          <p:cNvPr id="3" name="Content Placeholder 2"/>
          <p:cNvSpPr>
            <a:spLocks noGrp="1"/>
          </p:cNvSpPr>
          <p:nvPr>
            <p:ph idx="1"/>
          </p:nvPr>
        </p:nvSpPr>
        <p:spPr/>
        <p:txBody>
          <a:bodyPr>
            <a:normAutofit/>
          </a:bodyPr>
          <a:lstStyle/>
          <a:p>
            <a:r>
              <a:rPr lang="en-US" dirty="0"/>
              <a:t>Stakeholders Meeting on Eco-Tourism-</a:t>
            </a:r>
            <a:r>
              <a:rPr lang="en-US" dirty="0">
                <a:solidFill>
                  <a:schemeClr val="accent2">
                    <a:lumMod val="75000"/>
                  </a:schemeClr>
                </a:solidFill>
              </a:rPr>
              <a:t>Nov</a:t>
            </a:r>
            <a:r>
              <a:rPr lang="en-US" dirty="0"/>
              <a:t> </a:t>
            </a:r>
          </a:p>
          <a:p>
            <a:r>
              <a:rPr lang="en-US" dirty="0" err="1"/>
              <a:t>Kalanjium</a:t>
            </a:r>
            <a:r>
              <a:rPr lang="en-US" dirty="0"/>
              <a:t> Member’s &amp; Children Visit-</a:t>
            </a:r>
            <a:r>
              <a:rPr lang="en-US" dirty="0">
                <a:solidFill>
                  <a:schemeClr val="accent2">
                    <a:lumMod val="75000"/>
                  </a:schemeClr>
                </a:solidFill>
              </a:rPr>
              <a:t>Dec</a:t>
            </a:r>
          </a:p>
          <a:p>
            <a:r>
              <a:rPr lang="en-US" dirty="0" err="1"/>
              <a:t>Karunai</a:t>
            </a:r>
            <a:r>
              <a:rPr lang="en-US" dirty="0"/>
              <a:t> </a:t>
            </a:r>
            <a:r>
              <a:rPr lang="en-US" dirty="0" err="1"/>
              <a:t>Illam</a:t>
            </a:r>
            <a:r>
              <a:rPr lang="en-US" dirty="0"/>
              <a:t> Children’s visit-</a:t>
            </a:r>
            <a:r>
              <a:rPr lang="en-US" dirty="0">
                <a:solidFill>
                  <a:schemeClr val="accent2">
                    <a:lumMod val="75000"/>
                  </a:schemeClr>
                </a:solidFill>
              </a:rPr>
              <a:t>Jan</a:t>
            </a:r>
          </a:p>
          <a:p>
            <a:r>
              <a:rPr lang="en-US" dirty="0"/>
              <a:t>Virtual Heritage walk </a:t>
            </a:r>
            <a:r>
              <a:rPr lang="en-US" sz="3000" dirty="0" err="1"/>
              <a:t>programme</a:t>
            </a:r>
            <a:r>
              <a:rPr lang="en-US" sz="2200" dirty="0"/>
              <a:t>-</a:t>
            </a:r>
            <a:r>
              <a:rPr lang="en-US" sz="2200" dirty="0">
                <a:solidFill>
                  <a:schemeClr val="accent2">
                    <a:lumMod val="75000"/>
                  </a:schemeClr>
                </a:solidFill>
              </a:rPr>
              <a:t>With DHAN Tourism &amp; Jawadhu Hills Uzhavar Ma-</a:t>
            </a:r>
            <a:r>
              <a:rPr lang="en-US" sz="2200" dirty="0" err="1">
                <a:solidFill>
                  <a:schemeClr val="accent2">
                    <a:lumMod val="75000"/>
                  </a:schemeClr>
                </a:solidFill>
              </a:rPr>
              <a:t>Mandram</a:t>
            </a:r>
            <a:r>
              <a:rPr lang="en-US" sz="2200" dirty="0">
                <a:solidFill>
                  <a:schemeClr val="accent2">
                    <a:lumMod val="75000"/>
                  </a:schemeClr>
                </a:solidFill>
              </a:rPr>
              <a:t>- </a:t>
            </a:r>
            <a:r>
              <a:rPr lang="en-US" dirty="0">
                <a:solidFill>
                  <a:schemeClr val="accent2"/>
                </a:solidFill>
              </a:rPr>
              <a:t>Aug</a:t>
            </a:r>
          </a:p>
          <a:p>
            <a:r>
              <a:rPr lang="en-US" dirty="0"/>
              <a:t>Meetings with Forest Conservator, DFO &amp; Rangers-</a:t>
            </a:r>
            <a:r>
              <a:rPr lang="en-US" dirty="0">
                <a:solidFill>
                  <a:schemeClr val="accent2"/>
                </a:solidFill>
              </a:rPr>
              <a:t>Oct-Feb</a:t>
            </a:r>
          </a:p>
          <a:p>
            <a:r>
              <a:rPr lang="en-US" dirty="0"/>
              <a:t>Tourism promotion meeting and unveiling Jawadhumalai tourism map- </a:t>
            </a:r>
            <a:r>
              <a:rPr lang="en-US" dirty="0">
                <a:solidFill>
                  <a:schemeClr val="accent2"/>
                </a:solidFill>
              </a:rPr>
              <a:t>Nov</a:t>
            </a:r>
          </a:p>
          <a:p>
            <a:endParaRPr lang="en-US" dirty="0"/>
          </a:p>
        </p:txBody>
      </p:sp>
    </p:spTree>
    <p:extLst>
      <p:ext uri="{BB962C8B-B14F-4D97-AF65-F5344CB8AC3E}">
        <p14:creationId xmlns:p14="http://schemas.microsoft.com/office/powerpoint/2010/main" val="25518166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b="1" dirty="0"/>
              <a:t>Millet Recipe Demonstration</a:t>
            </a:r>
          </a:p>
        </p:txBody>
      </p:sp>
      <p:sp>
        <p:nvSpPr>
          <p:cNvPr id="5" name="Content Placeholder 4"/>
          <p:cNvSpPr>
            <a:spLocks noGrp="1"/>
          </p:cNvSpPr>
          <p:nvPr>
            <p:ph idx="1"/>
          </p:nvPr>
        </p:nvSpPr>
        <p:spPr/>
        <p:txBody>
          <a:bodyPr/>
          <a:lstStyle/>
          <a:p>
            <a:r>
              <a:rPr lang="en-US" dirty="0"/>
              <a:t>Millet recipe demonstrations were done in 11 Villages in </a:t>
            </a:r>
            <a:r>
              <a:rPr lang="en-US" dirty="0" err="1"/>
              <a:t>Jawadhu</a:t>
            </a:r>
            <a:r>
              <a:rPr lang="en-US" dirty="0"/>
              <a:t> Hills with the support of Health Associates.</a:t>
            </a:r>
          </a:p>
          <a:p>
            <a:r>
              <a:rPr lang="en-US" dirty="0"/>
              <a:t>Recipe Completions were also conducted and different </a:t>
            </a:r>
            <a:r>
              <a:rPr lang="en-US"/>
              <a:t>recipes were video </a:t>
            </a:r>
            <a:r>
              <a:rPr lang="en-US" dirty="0"/>
              <a:t>documented</a:t>
            </a:r>
            <a:r>
              <a:rPr lang="en-US"/>
              <a:t>. </a:t>
            </a:r>
            <a:endParaRPr lang="en-US" dirty="0"/>
          </a:p>
          <a:p>
            <a:r>
              <a:rPr lang="en-US" dirty="0"/>
              <a:t>Screening of Millet recipes making videos were done in Village group meetings. </a:t>
            </a:r>
          </a:p>
        </p:txBody>
      </p:sp>
    </p:spTree>
    <p:extLst>
      <p:ext uri="{BB962C8B-B14F-4D97-AF65-F5344CB8AC3E}">
        <p14:creationId xmlns:p14="http://schemas.microsoft.com/office/powerpoint/2010/main" val="2421098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b="1" dirty="0"/>
              <a:t>Local Food System Workshop</a:t>
            </a:r>
          </a:p>
        </p:txBody>
      </p:sp>
      <p:sp>
        <p:nvSpPr>
          <p:cNvPr id="3" name="Content Placeholder 2"/>
          <p:cNvSpPr>
            <a:spLocks noGrp="1"/>
          </p:cNvSpPr>
          <p:nvPr>
            <p:ph idx="1"/>
          </p:nvPr>
        </p:nvSpPr>
        <p:spPr/>
        <p:txBody>
          <a:bodyPr>
            <a:normAutofit/>
          </a:bodyPr>
          <a:lstStyle/>
          <a:p>
            <a:r>
              <a:rPr lang="en-US" dirty="0"/>
              <a:t>DHAN foundation, SMF-</a:t>
            </a:r>
            <a:r>
              <a:rPr lang="en-US" dirty="0" err="1"/>
              <a:t>Jawadhu</a:t>
            </a:r>
            <a:r>
              <a:rPr lang="en-US" dirty="0"/>
              <a:t> Hills and </a:t>
            </a:r>
            <a:r>
              <a:rPr lang="en-US" dirty="0" err="1"/>
              <a:t>Kalanjiam</a:t>
            </a:r>
            <a:r>
              <a:rPr lang="en-US" dirty="0"/>
              <a:t> Federation of Pondicherry team participated on 2</a:t>
            </a:r>
            <a:r>
              <a:rPr lang="en-US" baseline="30000" dirty="0"/>
              <a:t>nd</a:t>
            </a:r>
            <a:r>
              <a:rPr lang="en-US" dirty="0"/>
              <a:t> March 2022 at Pondicherry . </a:t>
            </a:r>
          </a:p>
          <a:p>
            <a:endParaRPr lang="en-US" dirty="0"/>
          </a:p>
          <a:p>
            <a:r>
              <a:rPr lang="en-US" dirty="0"/>
              <a:t>IFA and DHAN organized LFS workshop at </a:t>
            </a:r>
            <a:r>
              <a:rPr lang="en-US" dirty="0" err="1"/>
              <a:t>Jawadhu</a:t>
            </a:r>
            <a:r>
              <a:rPr lang="en-US" dirty="0"/>
              <a:t> Hills from 6</a:t>
            </a:r>
            <a:r>
              <a:rPr lang="en-US" baseline="30000" dirty="0"/>
              <a:t>th</a:t>
            </a:r>
            <a:r>
              <a:rPr lang="en-US" dirty="0"/>
              <a:t> to 9</a:t>
            </a:r>
            <a:r>
              <a:rPr lang="en-US" baseline="30000" dirty="0"/>
              <a:t>th</a:t>
            </a:r>
            <a:r>
              <a:rPr lang="en-US" dirty="0"/>
              <a:t> March 2023 with focus on Millet Cultivation &amp; Consumption, Livelihood enhancement through Honey Bee farming and Wild Honey collection. </a:t>
            </a:r>
          </a:p>
        </p:txBody>
      </p:sp>
    </p:spTree>
    <p:extLst>
      <p:ext uri="{BB962C8B-B14F-4D97-AF65-F5344CB8AC3E}">
        <p14:creationId xmlns:p14="http://schemas.microsoft.com/office/powerpoint/2010/main" val="1327524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normAutofit/>
          </a:bodyPr>
          <a:lstStyle/>
          <a:p>
            <a:r>
              <a:rPr lang="en-US" b="1" dirty="0"/>
              <a:t>Participation in Exhibitions</a:t>
            </a:r>
            <a:endParaRPr lang="en-US" dirty="0"/>
          </a:p>
        </p:txBody>
      </p:sp>
      <p:sp>
        <p:nvSpPr>
          <p:cNvPr id="3" name="Content Placeholder 2"/>
          <p:cNvSpPr>
            <a:spLocks noGrp="1"/>
          </p:cNvSpPr>
          <p:nvPr>
            <p:ph idx="1"/>
          </p:nvPr>
        </p:nvSpPr>
        <p:spPr/>
        <p:txBody>
          <a:bodyPr/>
          <a:lstStyle/>
          <a:p>
            <a:pPr marL="342900" lvl="1" indent="-342900"/>
            <a:r>
              <a:rPr lang="en-US" b="1" dirty="0"/>
              <a:t>Millet exhibition at Stella Maris College, Chennai- </a:t>
            </a:r>
            <a:r>
              <a:rPr lang="en-US" sz="2000" b="1" dirty="0">
                <a:solidFill>
                  <a:srgbClr val="C00000"/>
                </a:solidFill>
              </a:rPr>
              <a:t>Oct 21</a:t>
            </a:r>
            <a:r>
              <a:rPr lang="en-US" sz="2000" b="1" baseline="30000" dirty="0">
                <a:solidFill>
                  <a:srgbClr val="C00000"/>
                </a:solidFill>
              </a:rPr>
              <a:t>st</a:t>
            </a:r>
            <a:r>
              <a:rPr lang="en-US" sz="2000" b="1" dirty="0">
                <a:solidFill>
                  <a:srgbClr val="C00000"/>
                </a:solidFill>
              </a:rPr>
              <a:t>,2022</a:t>
            </a:r>
            <a:endParaRPr lang="en-US" sz="2000" dirty="0">
              <a:solidFill>
                <a:srgbClr val="C00000"/>
              </a:solidFill>
            </a:endParaRPr>
          </a:p>
          <a:p>
            <a:pPr marL="342900" lvl="1" indent="-342900"/>
            <a:r>
              <a:rPr lang="en-US" b="1" dirty="0"/>
              <a:t>Agricultural Exhibition at TNAU, Madurai- </a:t>
            </a:r>
            <a:r>
              <a:rPr lang="en-US" sz="2000" b="1" dirty="0">
                <a:solidFill>
                  <a:srgbClr val="C00000"/>
                </a:solidFill>
              </a:rPr>
              <a:t>Oct 14-16, 2022</a:t>
            </a:r>
            <a:endParaRPr lang="en-US" sz="2000" dirty="0">
              <a:solidFill>
                <a:srgbClr val="C00000"/>
              </a:solidFill>
            </a:endParaRPr>
          </a:p>
          <a:p>
            <a:pPr marL="342900" lvl="1" indent="-342900"/>
            <a:r>
              <a:rPr lang="en-US" b="1" dirty="0"/>
              <a:t>VIT </a:t>
            </a:r>
            <a:r>
              <a:rPr lang="en-US" b="1" dirty="0" err="1"/>
              <a:t>Agri</a:t>
            </a:r>
            <a:r>
              <a:rPr lang="en-US" b="1" dirty="0"/>
              <a:t> Expo 2022, VIT, Vellore – </a:t>
            </a:r>
            <a:r>
              <a:rPr lang="en-US" sz="2000" b="1" dirty="0">
                <a:solidFill>
                  <a:srgbClr val="C00000"/>
                </a:solidFill>
              </a:rPr>
              <a:t>Dec 14-15,2022</a:t>
            </a:r>
            <a:endParaRPr lang="en-US" sz="2000" dirty="0">
              <a:solidFill>
                <a:srgbClr val="C00000"/>
              </a:solidFill>
            </a:endParaRPr>
          </a:p>
          <a:p>
            <a:pPr marL="342900" lvl="1" indent="-342900"/>
            <a:r>
              <a:rPr lang="en-US" b="1" dirty="0"/>
              <a:t>Millets and Organics International Trade fair, Bangalore -</a:t>
            </a:r>
            <a:r>
              <a:rPr lang="en-US" sz="2000" b="1" dirty="0">
                <a:solidFill>
                  <a:srgbClr val="C00000"/>
                </a:solidFill>
              </a:rPr>
              <a:t>Jan 19-21,2023</a:t>
            </a:r>
            <a:endParaRPr lang="en-US" sz="2000" dirty="0">
              <a:solidFill>
                <a:srgbClr val="C00000"/>
              </a:solidFill>
            </a:endParaRPr>
          </a:p>
          <a:p>
            <a:pPr marL="342900" lvl="1" indent="-342900"/>
            <a:r>
              <a:rPr lang="en-US" b="1" dirty="0"/>
              <a:t>Millet Fair at Dharmapuri- </a:t>
            </a:r>
            <a:r>
              <a:rPr lang="en-US" sz="2000" b="1" dirty="0">
                <a:solidFill>
                  <a:srgbClr val="C00000"/>
                </a:solidFill>
              </a:rPr>
              <a:t>Feb 28, 2022</a:t>
            </a:r>
            <a:endParaRPr lang="en-US" sz="2000" dirty="0">
              <a:solidFill>
                <a:srgbClr val="C00000"/>
              </a:solidFill>
            </a:endParaRPr>
          </a:p>
          <a:p>
            <a:pPr marL="342900" lvl="1" indent="-342900"/>
            <a:r>
              <a:rPr lang="en-US" b="1" dirty="0"/>
              <a:t>Krishi Darshan Expo, Hissar – </a:t>
            </a:r>
            <a:r>
              <a:rPr lang="en-US" sz="2000" b="1" dirty="0">
                <a:solidFill>
                  <a:srgbClr val="C00000"/>
                </a:solidFill>
              </a:rPr>
              <a:t>Feb 18-20, 2022</a:t>
            </a:r>
            <a:endParaRPr lang="en-US" sz="2000" dirty="0">
              <a:solidFill>
                <a:srgbClr val="C00000"/>
              </a:solidFill>
            </a:endParaRPr>
          </a:p>
          <a:p>
            <a:endParaRPr lang="en-US" dirty="0"/>
          </a:p>
        </p:txBody>
      </p:sp>
    </p:spTree>
    <p:extLst>
      <p:ext uri="{BB962C8B-B14F-4D97-AF65-F5344CB8AC3E}">
        <p14:creationId xmlns:p14="http://schemas.microsoft.com/office/powerpoint/2010/main" val="30277686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normAutofit fontScale="90000"/>
          </a:bodyPr>
          <a:lstStyle/>
          <a:p>
            <a:br>
              <a:rPr lang="en-US" b="1" dirty="0"/>
            </a:br>
            <a:br>
              <a:rPr lang="en-US" b="1" dirty="0"/>
            </a:br>
            <a:r>
              <a:rPr lang="en-US" b="1" dirty="0"/>
              <a:t> Participation in National Seminar/workshops</a:t>
            </a:r>
            <a:br>
              <a:rPr lang="en-US" dirty="0"/>
            </a:br>
            <a:br>
              <a:rPr lang="en-US" dirty="0"/>
            </a:br>
            <a:endParaRPr lang="en-US" dirty="0"/>
          </a:p>
        </p:txBody>
      </p:sp>
      <p:sp>
        <p:nvSpPr>
          <p:cNvPr id="3" name="Content Placeholder 2"/>
          <p:cNvSpPr>
            <a:spLocks noGrp="1"/>
          </p:cNvSpPr>
          <p:nvPr>
            <p:ph idx="1"/>
          </p:nvPr>
        </p:nvSpPr>
        <p:spPr/>
        <p:txBody>
          <a:bodyPr>
            <a:normAutofit/>
          </a:bodyPr>
          <a:lstStyle/>
          <a:p>
            <a:r>
              <a:rPr lang="en-US" dirty="0"/>
              <a:t>National seminar on “Engineering Interventions for Millet production and its Value Addition”- </a:t>
            </a:r>
            <a:r>
              <a:rPr lang="en-US" sz="2200" dirty="0">
                <a:solidFill>
                  <a:srgbClr val="75BA06"/>
                </a:solidFill>
              </a:rPr>
              <a:t>19 Feb 2023,NRFMTTI, Hissar, Haryana</a:t>
            </a:r>
          </a:p>
          <a:p>
            <a:pPr>
              <a:buFont typeface="Wingdings" pitchFamily="2" charset="2"/>
              <a:buChar char="Ø"/>
            </a:pPr>
            <a:r>
              <a:rPr lang="en-US" sz="2400" dirty="0">
                <a:solidFill>
                  <a:srgbClr val="C00000"/>
                </a:solidFill>
              </a:rPr>
              <a:t>"Technical Improvements in Small Millet Primary Processing by DHAN Foundation." </a:t>
            </a:r>
            <a:endParaRPr lang="en-US" sz="2200" dirty="0">
              <a:solidFill>
                <a:srgbClr val="C00000"/>
              </a:solidFill>
            </a:endParaRPr>
          </a:p>
          <a:p>
            <a:r>
              <a:rPr lang="en-US" dirty="0" err="1"/>
              <a:t>Bhubaneshwar</a:t>
            </a:r>
            <a:r>
              <a:rPr lang="en-US" dirty="0"/>
              <a:t> Symposium- Workshop </a:t>
            </a:r>
            <a:r>
              <a:rPr lang="en-US" dirty="0" err="1"/>
              <a:t>on"Tribal</a:t>
            </a:r>
            <a:r>
              <a:rPr lang="en-US" dirty="0"/>
              <a:t> Livelihood Advancement through Small Millets" – </a:t>
            </a:r>
            <a:r>
              <a:rPr lang="en-US" sz="2000" dirty="0">
                <a:solidFill>
                  <a:srgbClr val="75BA06"/>
                </a:solidFill>
              </a:rPr>
              <a:t>23 Aug 2022, Bhubaneswar, Odisha</a:t>
            </a:r>
          </a:p>
          <a:p>
            <a:pPr>
              <a:buFont typeface="Wingdings" pitchFamily="2" charset="2"/>
              <a:buChar char="Ø"/>
            </a:pPr>
            <a:r>
              <a:rPr lang="en-US" sz="2000" dirty="0">
                <a:solidFill>
                  <a:srgbClr val="C00000"/>
                </a:solidFill>
              </a:rPr>
              <a:t>Showcasing Millet Products</a:t>
            </a:r>
          </a:p>
          <a:p>
            <a:pPr>
              <a:buFont typeface="Wingdings" pitchFamily="2" charset="2"/>
              <a:buChar char="Ø"/>
            </a:pPr>
            <a:r>
              <a:rPr lang="en-US" sz="2000" dirty="0">
                <a:solidFill>
                  <a:srgbClr val="C00000"/>
                </a:solidFill>
              </a:rPr>
              <a:t>Building Connections with Buyers</a:t>
            </a:r>
          </a:p>
        </p:txBody>
      </p:sp>
    </p:spTree>
    <p:extLst>
      <p:ext uri="{BB962C8B-B14F-4D97-AF65-F5344CB8AC3E}">
        <p14:creationId xmlns:p14="http://schemas.microsoft.com/office/powerpoint/2010/main" val="40165685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b="1" dirty="0"/>
              <a:t>Other Events</a:t>
            </a:r>
          </a:p>
        </p:txBody>
      </p:sp>
      <p:sp>
        <p:nvSpPr>
          <p:cNvPr id="3" name="Content Placeholder 2"/>
          <p:cNvSpPr>
            <a:spLocks noGrp="1"/>
          </p:cNvSpPr>
          <p:nvPr>
            <p:ph idx="1"/>
          </p:nvPr>
        </p:nvSpPr>
        <p:spPr/>
        <p:txBody>
          <a:bodyPr>
            <a:normAutofit/>
          </a:bodyPr>
          <a:lstStyle/>
          <a:p>
            <a:r>
              <a:rPr lang="en-US" dirty="0" err="1"/>
              <a:t>Cookathon</a:t>
            </a:r>
            <a:r>
              <a:rPr lang="en-US" dirty="0"/>
              <a:t> Competition(</a:t>
            </a:r>
            <a:r>
              <a:rPr lang="en-US" dirty="0" err="1"/>
              <a:t>organsied</a:t>
            </a:r>
            <a:r>
              <a:rPr lang="en-US" dirty="0"/>
              <a:t> by IIT, Chennai and </a:t>
            </a:r>
            <a:r>
              <a:rPr lang="en-US" dirty="0" err="1"/>
              <a:t>Sanunathi</a:t>
            </a:r>
            <a:r>
              <a:rPr lang="en-US" dirty="0"/>
              <a:t>)-</a:t>
            </a:r>
            <a:r>
              <a:rPr lang="en-US" dirty="0" err="1">
                <a:solidFill>
                  <a:schemeClr val="accent2">
                    <a:lumMod val="60000"/>
                    <a:lumOff val="40000"/>
                  </a:schemeClr>
                </a:solidFill>
              </a:rPr>
              <a:t>Mrs.Vidhya</a:t>
            </a:r>
            <a:r>
              <a:rPr lang="en-US" dirty="0">
                <a:solidFill>
                  <a:schemeClr val="accent2">
                    <a:lumMod val="60000"/>
                    <a:lumOff val="40000"/>
                  </a:schemeClr>
                </a:solidFill>
              </a:rPr>
              <a:t> from </a:t>
            </a:r>
            <a:r>
              <a:rPr lang="en-US" dirty="0" err="1">
                <a:solidFill>
                  <a:schemeClr val="accent2">
                    <a:lumMod val="60000"/>
                    <a:lumOff val="40000"/>
                  </a:schemeClr>
                </a:solidFill>
              </a:rPr>
              <a:t>Jawadhu</a:t>
            </a:r>
            <a:r>
              <a:rPr lang="en-US" dirty="0">
                <a:solidFill>
                  <a:schemeClr val="accent2">
                    <a:lumMod val="60000"/>
                    <a:lumOff val="40000"/>
                  </a:schemeClr>
                </a:solidFill>
              </a:rPr>
              <a:t> Hills </a:t>
            </a:r>
            <a:r>
              <a:rPr lang="en-US" dirty="0" err="1">
                <a:solidFill>
                  <a:schemeClr val="accent2">
                    <a:lumMod val="60000"/>
                    <a:lumOff val="40000"/>
                  </a:schemeClr>
                </a:solidFill>
              </a:rPr>
              <a:t>Uzhavar</a:t>
            </a:r>
            <a:r>
              <a:rPr lang="en-US" dirty="0">
                <a:solidFill>
                  <a:schemeClr val="accent2">
                    <a:lumMod val="60000"/>
                    <a:lumOff val="40000"/>
                  </a:schemeClr>
                </a:solidFill>
              </a:rPr>
              <a:t> </a:t>
            </a:r>
            <a:r>
              <a:rPr lang="en-US" dirty="0" err="1">
                <a:solidFill>
                  <a:schemeClr val="accent2">
                    <a:lumMod val="60000"/>
                    <a:lumOff val="40000"/>
                  </a:schemeClr>
                </a:solidFill>
              </a:rPr>
              <a:t>Mamandram</a:t>
            </a:r>
            <a:r>
              <a:rPr lang="en-US" dirty="0">
                <a:solidFill>
                  <a:schemeClr val="accent2">
                    <a:lumMod val="60000"/>
                    <a:lumOff val="40000"/>
                  </a:schemeClr>
                </a:solidFill>
              </a:rPr>
              <a:t> reached the finals</a:t>
            </a:r>
            <a:r>
              <a:rPr lang="en-US" dirty="0"/>
              <a:t>.</a:t>
            </a:r>
          </a:p>
          <a:p>
            <a:r>
              <a:rPr lang="en-US" dirty="0"/>
              <a:t>Heritage walk – DHAN Tourism and </a:t>
            </a:r>
            <a:r>
              <a:rPr lang="en-US" dirty="0" err="1"/>
              <a:t>Jawadhu</a:t>
            </a:r>
            <a:r>
              <a:rPr lang="en-US" dirty="0"/>
              <a:t> Hills </a:t>
            </a:r>
            <a:r>
              <a:rPr lang="en-US" dirty="0" err="1"/>
              <a:t>Uzhavar</a:t>
            </a:r>
            <a:r>
              <a:rPr lang="en-US" dirty="0"/>
              <a:t> </a:t>
            </a:r>
            <a:r>
              <a:rPr lang="en-US" dirty="0" err="1"/>
              <a:t>Mamandram</a:t>
            </a:r>
            <a:r>
              <a:rPr lang="en-US" dirty="0"/>
              <a:t> jointly organized a Virtual Heritage walk on 14</a:t>
            </a:r>
            <a:r>
              <a:rPr lang="en-US" baseline="30000" dirty="0"/>
              <a:t>th</a:t>
            </a:r>
            <a:r>
              <a:rPr lang="en-US" dirty="0"/>
              <a:t> Aug 2023 </a:t>
            </a:r>
            <a:r>
              <a:rPr lang="en-US" dirty="0">
                <a:solidFill>
                  <a:schemeClr val="accent2">
                    <a:lumMod val="60000"/>
                    <a:lumOff val="40000"/>
                  </a:schemeClr>
                </a:solidFill>
              </a:rPr>
              <a:t>to give awareness on Traditional food and festivals of </a:t>
            </a:r>
            <a:r>
              <a:rPr lang="en-US" dirty="0" err="1">
                <a:solidFill>
                  <a:schemeClr val="accent2">
                    <a:lumMod val="60000"/>
                    <a:lumOff val="40000"/>
                  </a:schemeClr>
                </a:solidFill>
              </a:rPr>
              <a:t>Jawadhu</a:t>
            </a:r>
            <a:r>
              <a:rPr lang="en-US" dirty="0">
                <a:solidFill>
                  <a:schemeClr val="accent2">
                    <a:lumMod val="60000"/>
                    <a:lumOff val="40000"/>
                  </a:schemeClr>
                </a:solidFill>
              </a:rPr>
              <a:t> Hills to indigenous people.</a:t>
            </a:r>
          </a:p>
          <a:p>
            <a:r>
              <a:rPr lang="en-US" dirty="0"/>
              <a:t>International Mountain Day 2022 was celebrated on 11</a:t>
            </a:r>
            <a:r>
              <a:rPr lang="en-US" baseline="30000" dirty="0"/>
              <a:t>th</a:t>
            </a:r>
            <a:r>
              <a:rPr lang="en-US" dirty="0"/>
              <a:t> Dec 2022 – </a:t>
            </a:r>
            <a:r>
              <a:rPr lang="en-US" dirty="0">
                <a:solidFill>
                  <a:schemeClr val="accent2">
                    <a:lumMod val="60000"/>
                    <a:lumOff val="40000"/>
                  </a:schemeClr>
                </a:solidFill>
              </a:rPr>
              <a:t>focusing the importance of Non-Timber Forest produces</a:t>
            </a:r>
            <a:r>
              <a:rPr lang="en-US" dirty="0"/>
              <a:t>.</a:t>
            </a:r>
          </a:p>
        </p:txBody>
      </p:sp>
    </p:spTree>
    <p:extLst>
      <p:ext uri="{BB962C8B-B14F-4D97-AF65-F5344CB8AC3E}">
        <p14:creationId xmlns:p14="http://schemas.microsoft.com/office/powerpoint/2010/main" val="8669208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b="1" dirty="0"/>
              <a:t>Case Studies</a:t>
            </a:r>
          </a:p>
        </p:txBody>
      </p:sp>
      <p:sp>
        <p:nvSpPr>
          <p:cNvPr id="3" name="Content Placeholder 2"/>
          <p:cNvSpPr>
            <a:spLocks noGrp="1"/>
          </p:cNvSpPr>
          <p:nvPr>
            <p:ph idx="1"/>
          </p:nvPr>
        </p:nvSpPr>
        <p:spPr/>
        <p:txBody>
          <a:bodyPr/>
          <a:lstStyle/>
          <a:p>
            <a:r>
              <a:rPr lang="en-US" dirty="0"/>
              <a:t>Story of </a:t>
            </a:r>
            <a:r>
              <a:rPr lang="en-US" b="1" dirty="0" err="1"/>
              <a:t>Kannamal</a:t>
            </a:r>
            <a:r>
              <a:rPr lang="en-US" b="1" dirty="0"/>
              <a:t> – Women Small millet farmer</a:t>
            </a:r>
            <a:r>
              <a:rPr lang="en-US" dirty="0"/>
              <a:t> – a model of courage, sacrifice, and women empowerment</a:t>
            </a:r>
          </a:p>
          <a:p>
            <a:pPr lvl="0"/>
            <a:r>
              <a:rPr lang="en-US" dirty="0" err="1"/>
              <a:t>Perunchamai</a:t>
            </a:r>
            <a:r>
              <a:rPr lang="en-US" dirty="0"/>
              <a:t> (</a:t>
            </a:r>
            <a:r>
              <a:rPr lang="en-US" dirty="0" err="1"/>
              <a:t>Vellaisamai</a:t>
            </a:r>
            <a:r>
              <a:rPr lang="en-US" dirty="0"/>
              <a:t>) – A study on trending variety of Little millet in Jawadhu Hills- </a:t>
            </a:r>
            <a:r>
              <a:rPr lang="en-US" dirty="0" err="1"/>
              <a:t>Mr.J.Ganesh</a:t>
            </a:r>
            <a:r>
              <a:rPr lang="en-US" dirty="0"/>
              <a:t> Kumar</a:t>
            </a:r>
          </a:p>
          <a:p>
            <a:pPr lvl="0"/>
            <a:r>
              <a:rPr lang="en-US" dirty="0"/>
              <a:t>Story of DHAN promoted Farmer Producer Organisations in Jawadhu Hills- </a:t>
            </a:r>
          </a:p>
          <a:p>
            <a:pPr lvl="0">
              <a:buNone/>
            </a:pPr>
            <a:r>
              <a:rPr lang="en-US" b="1" dirty="0"/>
              <a:t>   Mr. </a:t>
            </a:r>
            <a:r>
              <a:rPr lang="en-US" b="1" dirty="0" err="1"/>
              <a:t>Selvaraj</a:t>
            </a:r>
            <a:endParaRPr lang="en-US" b="1" dirty="0"/>
          </a:p>
          <a:p>
            <a:pPr>
              <a:buNone/>
            </a:pPr>
            <a:endParaRPr lang="en-US" dirty="0"/>
          </a:p>
        </p:txBody>
      </p:sp>
      <p:pic>
        <p:nvPicPr>
          <p:cNvPr id="4" name="Picture 3" descr="Description: E:\TAFE Tractor\Photos and Videos\Batch 2\Vijayakumar\J3001455 Kannamal 10.20.jpeg"/>
          <p:cNvPicPr/>
          <p:nvPr/>
        </p:nvPicPr>
        <p:blipFill>
          <a:blip r:embed="rId2" cstate="print"/>
          <a:srcRect/>
          <a:stretch>
            <a:fillRect/>
          </a:stretch>
        </p:blipFill>
        <p:spPr bwMode="auto">
          <a:xfrm>
            <a:off x="7391400" y="4876800"/>
            <a:ext cx="2893802" cy="1680358"/>
          </a:xfrm>
          <a:prstGeom prst="rect">
            <a:avLst/>
          </a:prstGeom>
          <a:noFill/>
          <a:ln w="9525">
            <a:noFill/>
            <a:miter lim="800000"/>
            <a:headEnd/>
            <a:tailEnd/>
          </a:ln>
        </p:spPr>
      </p:pic>
    </p:spTree>
    <p:extLst>
      <p:ext uri="{BB962C8B-B14F-4D97-AF65-F5344CB8AC3E}">
        <p14:creationId xmlns:p14="http://schemas.microsoft.com/office/powerpoint/2010/main" val="18518545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b="1" dirty="0"/>
              <a:t>Research &amp; Development</a:t>
            </a:r>
          </a:p>
        </p:txBody>
      </p:sp>
      <p:sp>
        <p:nvSpPr>
          <p:cNvPr id="3" name="Content Placeholder 2"/>
          <p:cNvSpPr>
            <a:spLocks noGrp="1"/>
          </p:cNvSpPr>
          <p:nvPr>
            <p:ph idx="1"/>
          </p:nvPr>
        </p:nvSpPr>
        <p:spPr>
          <a:xfrm>
            <a:off x="1981200" y="1295401"/>
            <a:ext cx="8229600" cy="4525963"/>
          </a:xfrm>
        </p:spPr>
        <p:txBody>
          <a:bodyPr>
            <a:normAutofit/>
          </a:bodyPr>
          <a:lstStyle/>
          <a:p>
            <a:r>
              <a:rPr lang="en-US" dirty="0"/>
              <a:t>Tested Manual Grader and Introduced Table top huller at </a:t>
            </a:r>
            <a:r>
              <a:rPr lang="en-US" dirty="0" err="1"/>
              <a:t>Jawadhu</a:t>
            </a:r>
            <a:r>
              <a:rPr lang="en-US" dirty="0"/>
              <a:t> Hills.</a:t>
            </a:r>
          </a:p>
          <a:p>
            <a:r>
              <a:rPr lang="en-US" dirty="0" err="1"/>
              <a:t>Kaduka</a:t>
            </a:r>
            <a:r>
              <a:rPr lang="en-US" dirty="0"/>
              <a:t> seeds </a:t>
            </a:r>
            <a:r>
              <a:rPr lang="en-US" dirty="0" err="1"/>
              <a:t>pulverising</a:t>
            </a:r>
            <a:r>
              <a:rPr lang="en-US" dirty="0"/>
              <a:t>.</a:t>
            </a:r>
          </a:p>
          <a:p>
            <a:r>
              <a:rPr lang="en-US" dirty="0"/>
              <a:t>Manual harvester with blade for small millet.</a:t>
            </a:r>
          </a:p>
          <a:p>
            <a:r>
              <a:rPr lang="en-US" dirty="0"/>
              <a:t>Ragi polishing in rice huller m/</a:t>
            </a:r>
            <a:r>
              <a:rPr lang="en-US" dirty="0" err="1"/>
              <a:t>c’s</a:t>
            </a:r>
            <a:r>
              <a:rPr lang="en-US" dirty="0"/>
              <a:t>.</a:t>
            </a:r>
          </a:p>
          <a:p>
            <a:pPr>
              <a:buNone/>
            </a:pPr>
            <a:endParaRPr lang="en-US" dirty="0"/>
          </a:p>
        </p:txBody>
      </p:sp>
      <p:grpSp>
        <p:nvGrpSpPr>
          <p:cNvPr id="4" name="Group 9"/>
          <p:cNvGrpSpPr/>
          <p:nvPr/>
        </p:nvGrpSpPr>
        <p:grpSpPr>
          <a:xfrm>
            <a:off x="6781800" y="3810000"/>
            <a:ext cx="2667000" cy="2558436"/>
            <a:chOff x="228600" y="228600"/>
            <a:chExt cx="2895600" cy="2765764"/>
          </a:xfrm>
        </p:grpSpPr>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228600" y="228600"/>
              <a:ext cx="2895600" cy="2133600"/>
            </a:xfrm>
            <a:prstGeom prst="rect">
              <a:avLst/>
            </a:prstGeom>
            <a:ln>
              <a:solidFill>
                <a:sysClr val="windowText" lastClr="000000"/>
              </a:solidFill>
            </a:ln>
          </p:spPr>
        </p:pic>
        <p:sp>
          <p:nvSpPr>
            <p:cNvPr id="12" name="TextBox 2"/>
            <p:cNvSpPr txBox="1"/>
            <p:nvPr/>
          </p:nvSpPr>
          <p:spPr>
            <a:xfrm>
              <a:off x="228600" y="2362200"/>
              <a:ext cx="2895600" cy="632164"/>
            </a:xfrm>
            <a:prstGeom prst="rect">
              <a:avLst/>
            </a:prstGeom>
            <a:noFill/>
            <a:ln>
              <a:solidFill>
                <a:sysClr val="windowText" lastClr="00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a:solidFill>
                    <a:sysClr val="windowText" lastClr="000000"/>
                  </a:solidFill>
                  <a:latin typeface="Cambria"/>
                </a:rPr>
                <a:t>Crop Cutting Experiments- </a:t>
              </a:r>
              <a:r>
                <a:rPr lang="en-US" sz="1600" b="1" dirty="0" err="1">
                  <a:solidFill>
                    <a:sysClr val="windowText" lastClr="000000"/>
                  </a:solidFill>
                  <a:latin typeface="Cambria"/>
                </a:rPr>
                <a:t>Odisha</a:t>
              </a:r>
              <a:r>
                <a:rPr lang="en-US" sz="1600" b="1" dirty="0">
                  <a:solidFill>
                    <a:sysClr val="windowText" lastClr="000000"/>
                  </a:solidFill>
                  <a:latin typeface="Cambria"/>
                </a:rPr>
                <a:t> </a:t>
              </a:r>
              <a:endParaRPr lang="en-US" sz="1600" dirty="0">
                <a:solidFill>
                  <a:sysClr val="windowText" lastClr="000000"/>
                </a:solidFill>
                <a:latin typeface="Cambria"/>
              </a:endParaRPr>
            </a:p>
          </p:txBody>
        </p:sp>
      </p:grpSp>
      <p:grpSp>
        <p:nvGrpSpPr>
          <p:cNvPr id="5" name="Group 18"/>
          <p:cNvGrpSpPr/>
          <p:nvPr/>
        </p:nvGrpSpPr>
        <p:grpSpPr>
          <a:xfrm>
            <a:off x="4191000" y="3810001"/>
            <a:ext cx="2362200" cy="2544079"/>
            <a:chOff x="3276600" y="228600"/>
            <a:chExt cx="2590800" cy="2860257"/>
          </a:xfrm>
        </p:grpSpPr>
        <p:pic>
          <p:nvPicPr>
            <p:cNvPr id="20" name="Picture 19" descr="C:\Users\mohan\Downloads\IMG_20220513_11024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8600"/>
              <a:ext cx="2590800" cy="2133600"/>
            </a:xfrm>
            <a:prstGeom prst="rect">
              <a:avLst/>
            </a:prstGeom>
            <a:noFill/>
            <a:ln>
              <a:solidFill>
                <a:sysClr val="windowText" lastClr="000000"/>
              </a:solidFill>
            </a:ln>
          </p:spPr>
        </p:pic>
        <p:sp>
          <p:nvSpPr>
            <p:cNvPr id="21" name="TextBox 5"/>
            <p:cNvSpPr txBox="1"/>
            <p:nvPr/>
          </p:nvSpPr>
          <p:spPr>
            <a:xfrm>
              <a:off x="3276600" y="2362200"/>
              <a:ext cx="2590800" cy="726657"/>
            </a:xfrm>
            <a:prstGeom prst="rect">
              <a:avLst/>
            </a:prstGeom>
            <a:noFill/>
            <a:ln>
              <a:solidFill>
                <a:sysClr val="windowText" lastClr="00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dirty="0">
                  <a:solidFill>
                    <a:sysClr val="windowText" lastClr="000000"/>
                  </a:solidFill>
                  <a:latin typeface="Cambria"/>
                </a:rPr>
                <a:t>Manual harvester with blade</a:t>
              </a:r>
              <a:endParaRPr lang="en-US" dirty="0">
                <a:solidFill>
                  <a:sysClr val="windowText" lastClr="000000"/>
                </a:solidFill>
                <a:latin typeface="Cambria"/>
              </a:endParaRPr>
            </a:p>
          </p:txBody>
        </p:sp>
      </p:grpSp>
    </p:spTree>
    <p:extLst>
      <p:ext uri="{BB962C8B-B14F-4D97-AF65-F5344CB8AC3E}">
        <p14:creationId xmlns:p14="http://schemas.microsoft.com/office/powerpoint/2010/main" val="1575494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EF2A-0311-E69E-7BC3-E80AAEFCF3F9}"/>
              </a:ext>
            </a:extLst>
          </p:cNvPr>
          <p:cNvSpPr>
            <a:spLocks noGrp="1"/>
          </p:cNvSpPr>
          <p:nvPr>
            <p:ph type="title"/>
          </p:nvPr>
        </p:nvSpPr>
        <p:spPr/>
        <p:txBody>
          <a:bodyPr/>
          <a:lstStyle/>
          <a:p>
            <a:r>
              <a:rPr lang="en-US" b="1" dirty="0"/>
              <a:t>Theoretical Background </a:t>
            </a:r>
            <a:endParaRPr lang="en-IN" b="1" dirty="0"/>
          </a:p>
        </p:txBody>
      </p:sp>
      <p:sp>
        <p:nvSpPr>
          <p:cNvPr id="3" name="Content Placeholder 2">
            <a:extLst>
              <a:ext uri="{FF2B5EF4-FFF2-40B4-BE49-F238E27FC236}">
                <a16:creationId xmlns:a16="http://schemas.microsoft.com/office/drawing/2014/main" id="{71FD1C17-3953-0516-4792-57CE2C364718}"/>
              </a:ext>
            </a:extLst>
          </p:cNvPr>
          <p:cNvSpPr>
            <a:spLocks noGrp="1"/>
          </p:cNvSpPr>
          <p:nvPr>
            <p:ph idx="1"/>
          </p:nvPr>
        </p:nvSpPr>
        <p:spPr>
          <a:xfrm>
            <a:off x="677333" y="1280160"/>
            <a:ext cx="9119809" cy="5425440"/>
          </a:xfrm>
        </p:spPr>
        <p:txBody>
          <a:bodyPr>
            <a:normAutofit lnSpcReduction="10000"/>
          </a:bodyPr>
          <a:lstStyle/>
          <a:p>
            <a:r>
              <a:rPr lang="en-US" dirty="0"/>
              <a:t>FOOD ‘Sovereignty’ and Food ‘Democracy’ </a:t>
            </a:r>
          </a:p>
          <a:p>
            <a:r>
              <a:rPr lang="en-US" sz="1800" kern="0" dirty="0">
                <a:solidFill>
                  <a:srgbClr val="222222"/>
                </a:solidFill>
                <a:effectLst/>
                <a:latin typeface="+mj-lt"/>
                <a:ea typeface="Times New Roman" panose="02020603050405020304" pitchFamily="18" charset="0"/>
              </a:rPr>
              <a:t>The International Peasant Movement La Via </a:t>
            </a:r>
            <a:r>
              <a:rPr lang="en-US" sz="1800" kern="0" dirty="0" err="1">
                <a:solidFill>
                  <a:srgbClr val="222222"/>
                </a:solidFill>
                <a:effectLst/>
                <a:latin typeface="+mj-lt"/>
                <a:ea typeface="Times New Roman" panose="02020603050405020304" pitchFamily="18" charset="0"/>
              </a:rPr>
              <a:t>Campesina</a:t>
            </a:r>
            <a:r>
              <a:rPr lang="en-US" sz="1800" kern="0" dirty="0">
                <a:solidFill>
                  <a:srgbClr val="222222"/>
                </a:solidFill>
                <a:effectLst/>
                <a:latin typeface="+mj-lt"/>
                <a:ea typeface="Times New Roman" panose="02020603050405020304" pitchFamily="18" charset="0"/>
              </a:rPr>
              <a:t> coined the phrase "food sovereignty" for the first time in 1996 at the World Food Summit</a:t>
            </a:r>
            <a:r>
              <a:rPr lang="en-US" dirty="0">
                <a:latin typeface="+mj-lt"/>
              </a:rPr>
              <a:t> </a:t>
            </a:r>
          </a:p>
          <a:p>
            <a:r>
              <a:rPr lang="en-US" kern="0" dirty="0">
                <a:solidFill>
                  <a:srgbClr val="222222"/>
                </a:solidFill>
                <a:latin typeface="+mj-lt"/>
                <a:ea typeface="Times New Roman" panose="02020603050405020304" pitchFamily="18" charset="0"/>
              </a:rPr>
              <a:t>T</a:t>
            </a:r>
            <a:r>
              <a:rPr lang="en-US" sz="1800" kern="0" dirty="0">
                <a:solidFill>
                  <a:srgbClr val="222222"/>
                </a:solidFill>
                <a:effectLst/>
                <a:latin typeface="+mj-lt"/>
                <a:ea typeface="Times New Roman" panose="02020603050405020304" pitchFamily="18" charset="0"/>
              </a:rPr>
              <a:t>he right of the people, nations, states, and unions to choose their own agricultural and food policies</a:t>
            </a:r>
          </a:p>
          <a:p>
            <a:r>
              <a:rPr lang="en-US" kern="0" dirty="0">
                <a:solidFill>
                  <a:srgbClr val="222222"/>
                </a:solidFill>
                <a:latin typeface="+mj-lt"/>
                <a:ea typeface="Times New Roman" panose="02020603050405020304" pitchFamily="18" charset="0"/>
              </a:rPr>
              <a:t>T</a:t>
            </a:r>
            <a:r>
              <a:rPr lang="en-US" sz="1800" kern="0" dirty="0">
                <a:solidFill>
                  <a:srgbClr val="222222"/>
                </a:solidFill>
                <a:effectLst/>
                <a:latin typeface="+mj-lt"/>
                <a:ea typeface="Times New Roman" panose="02020603050405020304" pitchFamily="18" charset="0"/>
              </a:rPr>
              <a:t>o develop a food system that benefits both people and the environment rather than maximizing profits for international corporations</a:t>
            </a:r>
          </a:p>
          <a:p>
            <a:r>
              <a:rPr lang="en-US" kern="0" dirty="0">
                <a:solidFill>
                  <a:srgbClr val="222222"/>
                </a:solidFill>
                <a:latin typeface="+mj-lt"/>
                <a:ea typeface="Times New Roman" panose="02020603050405020304" pitchFamily="18" charset="0"/>
              </a:rPr>
              <a:t>T</a:t>
            </a:r>
            <a:r>
              <a:rPr lang="en-US" sz="1800" kern="0" dirty="0">
                <a:solidFill>
                  <a:srgbClr val="222222"/>
                </a:solidFill>
                <a:effectLst/>
                <a:latin typeface="+mj-lt"/>
                <a:ea typeface="Times New Roman" panose="02020603050405020304" pitchFamily="18" charset="0"/>
              </a:rPr>
              <a:t>o people's rights to wholesome, culturally acceptable food produced using sustainable, ecologically friendly practices as well as their freedom to design their own food and agricultural systems</a:t>
            </a:r>
          </a:p>
          <a:p>
            <a:r>
              <a:rPr lang="en-US" kern="0" dirty="0">
                <a:solidFill>
                  <a:srgbClr val="222222"/>
                </a:solidFill>
                <a:latin typeface="+mj-lt"/>
                <a:ea typeface="Times New Roman" panose="02020603050405020304" pitchFamily="18" charset="0"/>
              </a:rPr>
              <a:t>M</a:t>
            </a:r>
            <a:r>
              <a:rPr lang="en-US" sz="1800" kern="0" dirty="0">
                <a:solidFill>
                  <a:srgbClr val="222222"/>
                </a:solidFill>
                <a:effectLst/>
                <a:latin typeface="+mj-lt"/>
                <a:ea typeface="Times New Roman" panose="02020603050405020304" pitchFamily="18" charset="0"/>
              </a:rPr>
              <a:t>ovement that addresses the inequities in the food system </a:t>
            </a:r>
          </a:p>
          <a:p>
            <a:r>
              <a:rPr lang="en-US" sz="1800" kern="0" dirty="0">
                <a:solidFill>
                  <a:srgbClr val="222222"/>
                </a:solidFill>
                <a:effectLst/>
                <a:latin typeface="+mj-lt"/>
                <a:ea typeface="Times New Roman" panose="02020603050405020304" pitchFamily="18" charset="0"/>
              </a:rPr>
              <a:t>Fighting for women's rights, against land grabs, and against the spread of genetically modified organisms (GMOs) is how it defined food sovereignty</a:t>
            </a:r>
          </a:p>
          <a:p>
            <a:r>
              <a:rPr lang="en-US" sz="1800" kern="0" dirty="0">
                <a:solidFill>
                  <a:srgbClr val="222222"/>
                </a:solidFill>
                <a:effectLst/>
                <a:latin typeface="+mj-lt"/>
                <a:ea typeface="Times New Roman" panose="02020603050405020304" pitchFamily="18" charset="0"/>
              </a:rPr>
              <a:t>Instead of placing profits for the markets and businesses at the center of the food systems, food sovereignty places those who produce, distribute, and consume food first</a:t>
            </a:r>
            <a:endParaRPr lang="en-IN" dirty="0">
              <a:latin typeface="+mj-lt"/>
            </a:endParaRPr>
          </a:p>
        </p:txBody>
      </p:sp>
      <p:sp>
        <p:nvSpPr>
          <p:cNvPr id="9" name="Date Placeholder 8">
            <a:extLst>
              <a:ext uri="{FF2B5EF4-FFF2-40B4-BE49-F238E27FC236}">
                <a16:creationId xmlns:a16="http://schemas.microsoft.com/office/drawing/2014/main" id="{E0154C08-A503-336D-C0DF-A7EC8910E861}"/>
              </a:ext>
            </a:extLst>
          </p:cNvPr>
          <p:cNvSpPr>
            <a:spLocks noGrp="1"/>
          </p:cNvSpPr>
          <p:nvPr>
            <p:ph type="dt" sz="half" idx="10"/>
          </p:nvPr>
        </p:nvSpPr>
        <p:spPr/>
        <p:txBody>
          <a:bodyPr/>
          <a:lstStyle/>
          <a:p>
            <a:fld id="{726885C3-6139-49E4-BE49-AFE2520FC1FB}" type="datetime1">
              <a:rPr lang="en-IN" smtClean="0"/>
              <a:t>29/10/23</a:t>
            </a:fld>
            <a:endParaRPr lang="en-IN"/>
          </a:p>
        </p:txBody>
      </p:sp>
      <p:sp>
        <p:nvSpPr>
          <p:cNvPr id="8" name="Footer Placeholder 4">
            <a:extLst>
              <a:ext uri="{FF2B5EF4-FFF2-40B4-BE49-F238E27FC236}">
                <a16:creationId xmlns:a16="http://schemas.microsoft.com/office/drawing/2014/main" id="{5924186A-18D0-0D84-D0CF-FE25E7359CA6}"/>
              </a:ext>
            </a:extLst>
          </p:cNvPr>
          <p:cNvSpPr>
            <a:spLocks noGrp="1"/>
          </p:cNvSpPr>
          <p:nvPr>
            <p:ph type="ftr" sz="quarter" idx="11"/>
          </p:nvPr>
        </p:nvSpPr>
        <p:spPr>
          <a:xfrm>
            <a:off x="2054445" y="6378770"/>
            <a:ext cx="6297612" cy="418640"/>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C8ADBD47-69E4-8A1C-0D48-0BD8B9DA8A0E}"/>
              </a:ext>
            </a:extLst>
          </p:cNvPr>
          <p:cNvSpPr>
            <a:spLocks noGrp="1"/>
          </p:cNvSpPr>
          <p:nvPr>
            <p:ph type="sldNum" sz="quarter" idx="12"/>
          </p:nvPr>
        </p:nvSpPr>
        <p:spPr/>
        <p:txBody>
          <a:bodyPr/>
          <a:lstStyle/>
          <a:p>
            <a:fld id="{9F94004C-5A61-4BDA-9336-06EE8EA28B8B}" type="slidenum">
              <a:rPr lang="en-IN" smtClean="0"/>
              <a:t>15</a:t>
            </a:fld>
            <a:endParaRPr lang="en-IN"/>
          </a:p>
        </p:txBody>
      </p:sp>
      <p:sp>
        <p:nvSpPr>
          <p:cNvPr id="11" name="Date Placeholder 8">
            <a:extLst>
              <a:ext uri="{FF2B5EF4-FFF2-40B4-BE49-F238E27FC236}">
                <a16:creationId xmlns:a16="http://schemas.microsoft.com/office/drawing/2014/main" id="{EFBA398E-1B0C-C56C-84BB-4E216AD4CC65}"/>
              </a:ext>
            </a:extLst>
          </p:cNvPr>
          <p:cNvSpPr txBox="1">
            <a:spLocks/>
          </p:cNvSpPr>
          <p:nvPr/>
        </p:nvSpPr>
        <p:spPr>
          <a:xfrm>
            <a:off x="1278041" y="6400800"/>
            <a:ext cx="911939" cy="40762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965BFD-75CE-4F2D-9299-ED5E6117DECB}" type="datetime1">
              <a:rPr lang="en-IN" smtClean="0"/>
              <a:pPr/>
              <a:t>29/10/23</a:t>
            </a:fld>
            <a:endParaRPr lang="en-IN" dirty="0"/>
          </a:p>
        </p:txBody>
      </p:sp>
    </p:spTree>
    <p:extLst>
      <p:ext uri="{BB962C8B-B14F-4D97-AF65-F5344CB8AC3E}">
        <p14:creationId xmlns:p14="http://schemas.microsoft.com/office/powerpoint/2010/main" val="29224649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2931914"/>
            <a:ext cx="9144000" cy="994172"/>
          </a:xfrm>
        </p:spPr>
        <p:txBody>
          <a:bodyPr/>
          <a:lstStyle/>
          <a:p>
            <a:pPr algn="ctr"/>
            <a:r>
              <a:rPr lang="en-US" dirty="0"/>
              <a:t>Thank you</a:t>
            </a:r>
          </a:p>
        </p:txBody>
      </p:sp>
      <p:sp>
        <p:nvSpPr>
          <p:cNvPr id="3" name="Title 1">
            <a:extLst>
              <a:ext uri="{FF2B5EF4-FFF2-40B4-BE49-F238E27FC236}">
                <a16:creationId xmlns:a16="http://schemas.microsoft.com/office/drawing/2014/main" id="{A373B4EF-F1E7-40B9-9493-4516F195040B}"/>
              </a:ext>
            </a:extLst>
          </p:cNvPr>
          <p:cNvSpPr txBox="1">
            <a:spLocks/>
          </p:cNvSpPr>
          <p:nvPr/>
        </p:nvSpPr>
        <p:spPr>
          <a:xfrm>
            <a:off x="4455423" y="4161719"/>
            <a:ext cx="3802960" cy="177194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accent5">
                    <a:lumMod val="75000"/>
                  </a:schemeClr>
                </a:solidFill>
                <a:latin typeface="Arial" panose="020B0604020202020204" pitchFamily="34" charset="0"/>
                <a:ea typeface="+mj-ea"/>
                <a:cs typeface="Arial" panose="020B0604020202020204" pitchFamily="34" charset="0"/>
              </a:defRPr>
            </a:lvl1pPr>
          </a:lstStyle>
          <a:p>
            <a:pPr algn="ctr" defTabSz="685800">
              <a:lnSpc>
                <a:spcPct val="120000"/>
              </a:lnSpc>
            </a:pPr>
            <a:r>
              <a:rPr lang="en-US" sz="1350" b="1" dirty="0">
                <a:solidFill>
                  <a:prstClr val="black"/>
                </a:solidFill>
              </a:rPr>
              <a:t>For More information and Contact:</a:t>
            </a:r>
          </a:p>
          <a:p>
            <a:pPr defTabSz="685800">
              <a:lnSpc>
                <a:spcPct val="120000"/>
              </a:lnSpc>
            </a:pPr>
            <a:endParaRPr lang="en-US" sz="1050" b="1" dirty="0">
              <a:solidFill>
                <a:prstClr val="black"/>
              </a:solidFill>
            </a:endParaRPr>
          </a:p>
          <a:p>
            <a:pPr marL="128588" indent="-128588" defTabSz="685800">
              <a:lnSpc>
                <a:spcPct val="120000"/>
              </a:lnSpc>
              <a:buFont typeface="Arial" panose="020B0604020202020204" pitchFamily="34" charset="0"/>
              <a:buChar char="•"/>
            </a:pPr>
            <a:r>
              <a:rPr lang="en-IN" sz="1050" b="1" dirty="0">
                <a:solidFill>
                  <a:prstClr val="black"/>
                </a:solidFill>
              </a:rPr>
              <a:t>WEBSITE	: http://dhan.org/index.php</a:t>
            </a:r>
          </a:p>
          <a:p>
            <a:pPr marL="128588" indent="-128588" defTabSz="685800">
              <a:lnSpc>
                <a:spcPct val="120000"/>
              </a:lnSpc>
              <a:buFont typeface="Arial" panose="020B0604020202020204" pitchFamily="34" charset="0"/>
              <a:buChar char="•"/>
            </a:pPr>
            <a:r>
              <a:rPr lang="en-IN" sz="1050" b="1" dirty="0">
                <a:solidFill>
                  <a:prstClr val="black"/>
                </a:solidFill>
              </a:rPr>
              <a:t>ADDRESS	: 1A, Vaidyanathapuram East, </a:t>
            </a:r>
          </a:p>
          <a:p>
            <a:pPr defTabSz="685800">
              <a:lnSpc>
                <a:spcPct val="120000"/>
              </a:lnSpc>
            </a:pPr>
            <a:r>
              <a:rPr lang="en-IN" sz="1050" b="1" dirty="0">
                <a:solidFill>
                  <a:prstClr val="black"/>
                </a:solidFill>
              </a:rPr>
              <a:t>		Kennet Cross Road</a:t>
            </a:r>
            <a:r>
              <a:rPr lang="en-IN" sz="1050" dirty="0">
                <a:solidFill>
                  <a:prstClr val="black"/>
                </a:solidFill>
              </a:rPr>
              <a:t>, </a:t>
            </a:r>
          </a:p>
          <a:p>
            <a:pPr defTabSz="685800">
              <a:lnSpc>
                <a:spcPct val="120000"/>
              </a:lnSpc>
            </a:pPr>
            <a:r>
              <a:rPr lang="en-IN" sz="1050" b="1" dirty="0">
                <a:solidFill>
                  <a:prstClr val="black"/>
                </a:solidFill>
              </a:rPr>
              <a:t>		Madurai 625 016, Tamil Nadu, India</a:t>
            </a:r>
            <a:endParaRPr lang="en-IN" sz="1050" dirty="0">
              <a:solidFill>
                <a:prstClr val="black"/>
              </a:solidFill>
            </a:endParaRPr>
          </a:p>
          <a:p>
            <a:pPr marL="128588" indent="-128588" defTabSz="685800">
              <a:lnSpc>
                <a:spcPct val="120000"/>
              </a:lnSpc>
              <a:buFont typeface="Arial" panose="020B0604020202020204" pitchFamily="34" charset="0"/>
              <a:buChar char="•"/>
            </a:pPr>
            <a:r>
              <a:rPr lang="en-IN" sz="1050" b="1" dirty="0">
                <a:solidFill>
                  <a:prstClr val="black"/>
                </a:solidFill>
              </a:rPr>
              <a:t>EMAIL		: dhanfoundation@dhan.org</a:t>
            </a:r>
            <a:endParaRPr lang="en-IN" sz="1050" dirty="0">
              <a:solidFill>
                <a:prstClr val="black"/>
              </a:solidFill>
            </a:endParaRPr>
          </a:p>
          <a:p>
            <a:pPr marL="128588" indent="-128588" defTabSz="685800">
              <a:lnSpc>
                <a:spcPct val="120000"/>
              </a:lnSpc>
              <a:buFont typeface="Arial" panose="020B0604020202020204" pitchFamily="34" charset="0"/>
              <a:buChar char="•"/>
            </a:pPr>
            <a:r>
              <a:rPr lang="en-IN" sz="1050" b="1" dirty="0">
                <a:solidFill>
                  <a:prstClr val="black"/>
                </a:solidFill>
              </a:rPr>
              <a:t>TELEPHONE	: +91-452-2302500 , 2302598</a:t>
            </a:r>
            <a:endParaRPr lang="en-IN" sz="1050" dirty="0">
              <a:solidFill>
                <a:prstClr val="black"/>
              </a:solidFill>
            </a:endParaRPr>
          </a:p>
          <a:p>
            <a:pPr marL="128588" indent="-128588" defTabSz="685800">
              <a:lnSpc>
                <a:spcPct val="120000"/>
              </a:lnSpc>
              <a:buFont typeface="Arial" panose="020B0604020202020204" pitchFamily="34" charset="0"/>
              <a:buChar char="•"/>
            </a:pPr>
            <a:r>
              <a:rPr lang="en-IN" sz="1050" b="1" dirty="0">
                <a:solidFill>
                  <a:prstClr val="black"/>
                </a:solidFill>
              </a:rPr>
              <a:t>FAX		: +91-452-2602247</a:t>
            </a:r>
            <a:endParaRPr lang="en-US" sz="1050" b="1" dirty="0">
              <a:solidFill>
                <a:prstClr val="black"/>
              </a:solidFill>
            </a:endParaRPr>
          </a:p>
        </p:txBody>
      </p:sp>
    </p:spTree>
    <p:extLst>
      <p:ext uri="{BB962C8B-B14F-4D97-AF65-F5344CB8AC3E}">
        <p14:creationId xmlns:p14="http://schemas.microsoft.com/office/powerpoint/2010/main" val="3858323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422"/>
            <a:lum/>
          </a:blip>
          <a:srcRect/>
          <a:stretch>
            <a:fillRect t="-9000" b="-9000"/>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AD45C6-C687-BA47-870D-083839A370CF}"/>
              </a:ext>
            </a:extLst>
          </p:cNvPr>
          <p:cNvPicPr>
            <a:picLocks noChangeAspect="1"/>
          </p:cNvPicPr>
          <p:nvPr/>
        </p:nvPicPr>
        <p:blipFill>
          <a:blip r:embed="rId4"/>
          <a:stretch>
            <a:fillRect/>
          </a:stretch>
        </p:blipFill>
        <p:spPr>
          <a:xfrm>
            <a:off x="5031474" y="5099704"/>
            <a:ext cx="1812741" cy="1416204"/>
          </a:xfrm>
          <a:prstGeom prst="rect">
            <a:avLst/>
          </a:prstGeom>
        </p:spPr>
      </p:pic>
      <p:pic>
        <p:nvPicPr>
          <p:cNvPr id="9" name="Image 8">
            <a:extLst>
              <a:ext uri="{FF2B5EF4-FFF2-40B4-BE49-F238E27FC236}">
                <a16:creationId xmlns:a16="http://schemas.microsoft.com/office/drawing/2014/main" id="{1D5D36C2-42B7-5443-8327-A23CC808FDFE}"/>
              </a:ext>
            </a:extLst>
          </p:cNvPr>
          <p:cNvPicPr>
            <a:picLocks noChangeAspect="1"/>
          </p:cNvPicPr>
          <p:nvPr/>
        </p:nvPicPr>
        <p:blipFill>
          <a:blip r:embed="rId5"/>
          <a:stretch>
            <a:fillRect/>
          </a:stretch>
        </p:blipFill>
        <p:spPr>
          <a:xfrm>
            <a:off x="381800" y="5099703"/>
            <a:ext cx="1416205" cy="1416205"/>
          </a:xfrm>
          <a:prstGeom prst="rect">
            <a:avLst/>
          </a:prstGeom>
        </p:spPr>
      </p:pic>
      <p:pic>
        <p:nvPicPr>
          <p:cNvPr id="11" name="Image 10">
            <a:extLst>
              <a:ext uri="{FF2B5EF4-FFF2-40B4-BE49-F238E27FC236}">
                <a16:creationId xmlns:a16="http://schemas.microsoft.com/office/drawing/2014/main" id="{6296832D-FC65-9F4A-994C-61AFBD103E93}"/>
              </a:ext>
            </a:extLst>
          </p:cNvPr>
          <p:cNvPicPr>
            <a:picLocks noChangeAspect="1"/>
          </p:cNvPicPr>
          <p:nvPr/>
        </p:nvPicPr>
        <p:blipFill>
          <a:blip r:embed="rId6"/>
          <a:stretch>
            <a:fillRect/>
          </a:stretch>
        </p:blipFill>
        <p:spPr>
          <a:xfrm>
            <a:off x="8954429" y="5807806"/>
            <a:ext cx="2868186" cy="938679"/>
          </a:xfrm>
          <a:prstGeom prst="rect">
            <a:avLst/>
          </a:prstGeom>
        </p:spPr>
      </p:pic>
      <p:pic>
        <p:nvPicPr>
          <p:cNvPr id="13" name="Image 12">
            <a:extLst>
              <a:ext uri="{FF2B5EF4-FFF2-40B4-BE49-F238E27FC236}">
                <a16:creationId xmlns:a16="http://schemas.microsoft.com/office/drawing/2014/main" id="{14642B25-2D87-DB4B-A5D2-9B4DB10211F0}"/>
              </a:ext>
            </a:extLst>
          </p:cNvPr>
          <p:cNvPicPr>
            <a:picLocks noChangeAspect="1"/>
          </p:cNvPicPr>
          <p:nvPr/>
        </p:nvPicPr>
        <p:blipFill>
          <a:blip r:embed="rId7"/>
          <a:stretch>
            <a:fillRect/>
          </a:stretch>
        </p:blipFill>
        <p:spPr>
          <a:xfrm>
            <a:off x="381800" y="503147"/>
            <a:ext cx="1066800" cy="3213100"/>
          </a:xfrm>
          <a:prstGeom prst="rect">
            <a:avLst/>
          </a:prstGeom>
        </p:spPr>
      </p:pic>
      <p:pic>
        <p:nvPicPr>
          <p:cNvPr id="10" name="Image 9">
            <a:extLst>
              <a:ext uri="{FF2B5EF4-FFF2-40B4-BE49-F238E27FC236}">
                <a16:creationId xmlns:a16="http://schemas.microsoft.com/office/drawing/2014/main" id="{F6A64527-D046-9845-BA40-693738E3F748}"/>
              </a:ext>
            </a:extLst>
          </p:cNvPr>
          <p:cNvPicPr>
            <a:picLocks noChangeAspect="1"/>
          </p:cNvPicPr>
          <p:nvPr/>
        </p:nvPicPr>
        <p:blipFill>
          <a:blip r:embed="rId8"/>
          <a:stretch>
            <a:fillRect/>
          </a:stretch>
        </p:blipFill>
        <p:spPr>
          <a:xfrm>
            <a:off x="10388522" y="99360"/>
            <a:ext cx="1664785" cy="1664785"/>
          </a:xfrm>
          <a:prstGeom prst="rect">
            <a:avLst/>
          </a:prstGeom>
        </p:spPr>
      </p:pic>
      <p:sp>
        <p:nvSpPr>
          <p:cNvPr id="12" name="Titre 1">
            <a:extLst>
              <a:ext uri="{FF2B5EF4-FFF2-40B4-BE49-F238E27FC236}">
                <a16:creationId xmlns:a16="http://schemas.microsoft.com/office/drawing/2014/main" id="{826B9509-C4F2-7544-982C-6543A9291BAE}"/>
              </a:ext>
            </a:extLst>
          </p:cNvPr>
          <p:cNvSpPr>
            <a:spLocks noGrp="1"/>
          </p:cNvSpPr>
          <p:nvPr>
            <p:ph type="ctrTitle"/>
          </p:nvPr>
        </p:nvSpPr>
        <p:spPr>
          <a:xfrm>
            <a:off x="1928179" y="3606747"/>
            <a:ext cx="9144000" cy="1181450"/>
          </a:xfrm>
        </p:spPr>
        <p:txBody>
          <a:bodyPr>
            <a:noAutofit/>
          </a:bodyPr>
          <a:lstStyle/>
          <a:p>
            <a:r>
              <a:rPr lang="fr-FR" sz="3600" b="1" dirty="0">
                <a:ln>
                  <a:solidFill>
                    <a:sysClr val="windowText" lastClr="000000"/>
                  </a:solidFill>
                </a:ln>
                <a:solidFill>
                  <a:srgbClr val="FFC000"/>
                </a:solidFill>
                <a:latin typeface="Arial" panose="020B0604020202020204" pitchFamily="34" charset="0"/>
                <a:cs typeface="Arial" panose="020B0604020202020204" pitchFamily="34" charset="0"/>
              </a:rPr>
              <a:t>Participation </a:t>
            </a:r>
            <a:br>
              <a:rPr lang="fr-FR" sz="3600" b="1" dirty="0">
                <a:ln>
                  <a:solidFill>
                    <a:sysClr val="windowText" lastClr="000000"/>
                  </a:solidFill>
                </a:ln>
                <a:solidFill>
                  <a:srgbClr val="FFC000"/>
                </a:solidFill>
                <a:latin typeface="Arial" panose="020B0604020202020204" pitchFamily="34" charset="0"/>
                <a:cs typeface="Arial" panose="020B0604020202020204" pitchFamily="34" charset="0"/>
              </a:rPr>
            </a:br>
            <a:r>
              <a:rPr lang="fr-FR" sz="3600" b="1" dirty="0">
                <a:ln>
                  <a:solidFill>
                    <a:sysClr val="windowText" lastClr="000000"/>
                  </a:solidFill>
                </a:ln>
                <a:solidFill>
                  <a:srgbClr val="FFC000"/>
                </a:solidFill>
                <a:latin typeface="Arial" panose="020B0604020202020204" pitchFamily="34" charset="0"/>
                <a:cs typeface="Arial" panose="020B0604020202020204" pitchFamily="34" charset="0"/>
              </a:rPr>
              <a:t>du Lycée en Forêt de Montargis</a:t>
            </a:r>
            <a:br>
              <a:rPr lang="fr-FR" sz="3600" b="1" dirty="0">
                <a:ln>
                  <a:solidFill>
                    <a:sysClr val="windowText" lastClr="000000"/>
                  </a:solidFill>
                </a:ln>
                <a:solidFill>
                  <a:srgbClr val="FFC000"/>
                </a:solidFill>
                <a:latin typeface="Arial" panose="020B0604020202020204" pitchFamily="34" charset="0"/>
                <a:cs typeface="Arial" panose="020B0604020202020204" pitchFamily="34" charset="0"/>
              </a:rPr>
            </a:br>
            <a:r>
              <a:rPr lang="fr-FR" sz="3600" b="1" dirty="0">
                <a:ln>
                  <a:solidFill>
                    <a:sysClr val="windowText" lastClr="000000"/>
                  </a:solidFill>
                </a:ln>
                <a:solidFill>
                  <a:srgbClr val="FFC000"/>
                </a:solidFill>
                <a:latin typeface="Arial" panose="020B0604020202020204" pitchFamily="34" charset="0"/>
                <a:cs typeface="Arial" panose="020B0604020202020204" pitchFamily="34" charset="0"/>
              </a:rPr>
              <a:t>à l’APR PATAMIL</a:t>
            </a:r>
            <a:br>
              <a:rPr lang="fr-FR" sz="3600" b="1" dirty="0">
                <a:ln>
                  <a:solidFill>
                    <a:sysClr val="windowText" lastClr="000000"/>
                  </a:solidFill>
                </a:ln>
                <a:solidFill>
                  <a:srgbClr val="FFC000"/>
                </a:solidFill>
                <a:latin typeface="Arial" panose="020B0604020202020204" pitchFamily="34" charset="0"/>
                <a:cs typeface="Arial" panose="020B0604020202020204" pitchFamily="34" charset="0"/>
              </a:rPr>
            </a:br>
            <a:br>
              <a:rPr lang="fr-FR" sz="3600" b="1" dirty="0">
                <a:ln>
                  <a:solidFill>
                    <a:sysClr val="windowText" lastClr="000000"/>
                  </a:solidFill>
                </a:ln>
                <a:solidFill>
                  <a:srgbClr val="FFC000"/>
                </a:solidFill>
                <a:latin typeface="Arial" panose="020B0604020202020204" pitchFamily="34" charset="0"/>
                <a:cs typeface="Arial" panose="020B0604020202020204" pitchFamily="34" charset="0"/>
              </a:rPr>
            </a:br>
            <a:r>
              <a:rPr lang="fr-FR" sz="3600" b="1" i="1" dirty="0">
                <a:ln>
                  <a:solidFill>
                    <a:sysClr val="windowText" lastClr="000000"/>
                  </a:solidFill>
                </a:ln>
                <a:solidFill>
                  <a:srgbClr val="FFC000"/>
                </a:solidFill>
                <a:latin typeface="Arial" panose="020B0604020202020204" pitchFamily="34" charset="0"/>
                <a:cs typeface="Arial" panose="020B0604020202020204" pitchFamily="34" charset="0"/>
              </a:rPr>
              <a:t>Participation of the Lycée En Forêt of Montargis in the APR PATAMIL</a:t>
            </a:r>
          </a:p>
        </p:txBody>
      </p:sp>
      <p:pic>
        <p:nvPicPr>
          <p:cNvPr id="14" name="Image 13" descr="logo lef.jpg">
            <a:extLst>
              <a:ext uri="{FF2B5EF4-FFF2-40B4-BE49-F238E27FC236}">
                <a16:creationId xmlns:a16="http://schemas.microsoft.com/office/drawing/2014/main" id="{36351780-EE21-6942-8820-95F547FA0B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354" y="2003566"/>
            <a:ext cx="1362338" cy="1363760"/>
          </a:xfrm>
          <a:prstGeom prst="rect">
            <a:avLst/>
          </a:prstGeom>
        </p:spPr>
      </p:pic>
    </p:spTree>
    <p:extLst>
      <p:ext uri="{BB962C8B-B14F-4D97-AF65-F5344CB8AC3E}">
        <p14:creationId xmlns:p14="http://schemas.microsoft.com/office/powerpoint/2010/main" val="38378215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droite à entaille 3">
            <a:extLst>
              <a:ext uri="{FF2B5EF4-FFF2-40B4-BE49-F238E27FC236}">
                <a16:creationId xmlns:a16="http://schemas.microsoft.com/office/drawing/2014/main" id="{8384D8F2-AF6A-6D59-CEE4-FA8AF87EEADF}"/>
              </a:ext>
            </a:extLst>
          </p:cNvPr>
          <p:cNvSpPr/>
          <p:nvPr/>
        </p:nvSpPr>
        <p:spPr>
          <a:xfrm>
            <a:off x="0" y="577021"/>
            <a:ext cx="12072730" cy="1520456"/>
          </a:xfrm>
          <a:prstGeom prst="notchedRightArrow">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233D3225-57E8-3CF7-711E-992F0D63A6CD}"/>
              </a:ext>
            </a:extLst>
          </p:cNvPr>
          <p:cNvSpPr txBox="1"/>
          <p:nvPr/>
        </p:nvSpPr>
        <p:spPr>
          <a:xfrm>
            <a:off x="-1" y="1137194"/>
            <a:ext cx="4280451" cy="400110"/>
          </a:xfrm>
          <a:prstGeom prst="rect">
            <a:avLst/>
          </a:prstGeom>
          <a:solidFill>
            <a:schemeClr val="accent1">
              <a:lumMod val="40000"/>
              <a:lumOff val="60000"/>
            </a:schemeClr>
          </a:solidFill>
        </p:spPr>
        <p:txBody>
          <a:bodyPr wrap="square" rtlCol="0">
            <a:spAutoFit/>
          </a:bodyPr>
          <a:lstStyle/>
          <a:p>
            <a:pPr algn="ctr"/>
            <a:r>
              <a:rPr lang="en-GB" sz="2000" b="1"/>
              <a:t>Year 1: Food and Farming Practices</a:t>
            </a:r>
            <a:endParaRPr lang="en-GB" sz="2000"/>
          </a:p>
        </p:txBody>
      </p:sp>
      <p:sp>
        <p:nvSpPr>
          <p:cNvPr id="15" name="ZoneTexte 14">
            <a:extLst>
              <a:ext uri="{FF2B5EF4-FFF2-40B4-BE49-F238E27FC236}">
                <a16:creationId xmlns:a16="http://schemas.microsoft.com/office/drawing/2014/main" id="{AC0B590A-2195-CC62-0AB5-5209A9F205D5}"/>
              </a:ext>
            </a:extLst>
          </p:cNvPr>
          <p:cNvSpPr txBox="1"/>
          <p:nvPr/>
        </p:nvSpPr>
        <p:spPr>
          <a:xfrm>
            <a:off x="985069" y="243279"/>
            <a:ext cx="9376537" cy="523220"/>
          </a:xfrm>
          <a:prstGeom prst="rect">
            <a:avLst/>
          </a:prstGeom>
          <a:noFill/>
        </p:spPr>
        <p:txBody>
          <a:bodyPr wrap="square" rtlCol="0">
            <a:spAutoFit/>
          </a:bodyPr>
          <a:lstStyle/>
          <a:p>
            <a:r>
              <a:rPr lang="en-GB" sz="2800" b="1" dirty="0"/>
              <a:t>Participation of the Lycée </a:t>
            </a:r>
            <a:r>
              <a:rPr lang="en-GB" sz="2800" b="1" dirty="0" err="1"/>
              <a:t>en</a:t>
            </a:r>
            <a:r>
              <a:rPr lang="en-GB" sz="2800" b="1" dirty="0"/>
              <a:t> </a:t>
            </a:r>
            <a:r>
              <a:rPr lang="en-GB" sz="2800" b="1" dirty="0" err="1"/>
              <a:t>Forêt</a:t>
            </a:r>
            <a:r>
              <a:rPr lang="en-GB" sz="2800" b="1" dirty="0"/>
              <a:t> in the PATAMIL project</a:t>
            </a:r>
          </a:p>
        </p:txBody>
      </p:sp>
      <p:sp>
        <p:nvSpPr>
          <p:cNvPr id="2" name="ZoneTexte 1">
            <a:extLst>
              <a:ext uri="{FF2B5EF4-FFF2-40B4-BE49-F238E27FC236}">
                <a16:creationId xmlns:a16="http://schemas.microsoft.com/office/drawing/2014/main" id="{E7BF74B0-C9B5-D388-54F0-6A962D7E9FD6}"/>
              </a:ext>
            </a:extLst>
          </p:cNvPr>
          <p:cNvSpPr txBox="1"/>
          <p:nvPr/>
        </p:nvSpPr>
        <p:spPr>
          <a:xfrm>
            <a:off x="4724931" y="1187457"/>
            <a:ext cx="3834940" cy="707886"/>
          </a:xfrm>
          <a:prstGeom prst="rect">
            <a:avLst/>
          </a:prstGeom>
          <a:solidFill>
            <a:schemeClr val="accent1">
              <a:lumMod val="40000"/>
              <a:lumOff val="60000"/>
            </a:schemeClr>
          </a:solidFill>
        </p:spPr>
        <p:txBody>
          <a:bodyPr wrap="square" rtlCol="0">
            <a:spAutoFit/>
          </a:bodyPr>
          <a:lstStyle/>
          <a:p>
            <a:pPr algn="ctr"/>
            <a:r>
              <a:rPr lang="en-GB" sz="2000" b="1"/>
              <a:t>Year 2: Food Equity &amp; the Gaze</a:t>
            </a:r>
            <a:r>
              <a:rPr lang="en-GB" sz="2000"/>
              <a:t>croisé entre l’Inde et la France </a:t>
            </a:r>
          </a:p>
        </p:txBody>
      </p:sp>
      <p:sp>
        <p:nvSpPr>
          <p:cNvPr id="3" name="ZoneTexte 2">
            <a:extLst>
              <a:ext uri="{FF2B5EF4-FFF2-40B4-BE49-F238E27FC236}">
                <a16:creationId xmlns:a16="http://schemas.microsoft.com/office/drawing/2014/main" id="{16694305-66FD-C4D5-43D1-D29407BEBD87}"/>
              </a:ext>
            </a:extLst>
          </p:cNvPr>
          <p:cNvSpPr txBox="1"/>
          <p:nvPr/>
        </p:nvSpPr>
        <p:spPr>
          <a:xfrm>
            <a:off x="-16395" y="2062159"/>
            <a:ext cx="4280451" cy="1015663"/>
          </a:xfrm>
          <a:prstGeom prst="rect">
            <a:avLst/>
          </a:prstGeom>
          <a:solidFill>
            <a:schemeClr val="accent4">
              <a:lumMod val="20000"/>
              <a:lumOff val="80000"/>
              <a:alpha val="62000"/>
            </a:schemeClr>
          </a:solidFill>
        </p:spPr>
        <p:txBody>
          <a:bodyPr wrap="square" rtlCol="0">
            <a:spAutoFit/>
          </a:bodyPr>
          <a:lstStyle/>
          <a:p>
            <a:pPr algn="ctr"/>
            <a:r>
              <a:rPr lang="en-GB" sz="2000" b="1"/>
              <a:t>ProIssue 1: 
What are the eating practices of the young people of the Lycée en Forêt</a:t>
            </a:r>
            <a:endParaRPr lang="en-GB" sz="2000"/>
          </a:p>
        </p:txBody>
      </p:sp>
      <p:sp>
        <p:nvSpPr>
          <p:cNvPr id="6" name="ZoneTexte 5">
            <a:extLst>
              <a:ext uri="{FF2B5EF4-FFF2-40B4-BE49-F238E27FC236}">
                <a16:creationId xmlns:a16="http://schemas.microsoft.com/office/drawing/2014/main" id="{621A8923-E02D-6F3F-F87C-9EDFB3BB4CC9}"/>
              </a:ext>
            </a:extLst>
          </p:cNvPr>
          <p:cNvSpPr txBox="1"/>
          <p:nvPr/>
        </p:nvSpPr>
        <p:spPr>
          <a:xfrm>
            <a:off x="0" y="4801473"/>
            <a:ext cx="4346713" cy="1015663"/>
          </a:xfrm>
          <a:prstGeom prst="rect">
            <a:avLst/>
          </a:prstGeom>
          <a:solidFill>
            <a:schemeClr val="accent4">
              <a:lumMod val="20000"/>
              <a:lumOff val="80000"/>
              <a:alpha val="62000"/>
            </a:schemeClr>
          </a:solidFill>
        </p:spPr>
        <p:txBody>
          <a:bodyPr wrap="square" rtlCol="0">
            <a:spAutoFit/>
          </a:bodyPr>
          <a:lstStyle/>
          <a:p>
            <a:pPr algn="ctr"/>
            <a:r>
              <a:rPr lang="en-GB" sz="2000" b="1"/>
              <a:t>Issue 2: 
What kind of agriculture should we envisage for the future?</a:t>
            </a:r>
            <a:endParaRPr lang="en-GB" sz="2000"/>
          </a:p>
        </p:txBody>
      </p:sp>
      <p:sp>
        <p:nvSpPr>
          <p:cNvPr id="7" name="ZoneTexte 6">
            <a:extLst>
              <a:ext uri="{FF2B5EF4-FFF2-40B4-BE49-F238E27FC236}">
                <a16:creationId xmlns:a16="http://schemas.microsoft.com/office/drawing/2014/main" id="{571E7BCE-21B7-8240-E068-DF82C9EE0974}"/>
              </a:ext>
            </a:extLst>
          </p:cNvPr>
          <p:cNvSpPr txBox="1"/>
          <p:nvPr/>
        </p:nvSpPr>
        <p:spPr>
          <a:xfrm>
            <a:off x="4646982" y="2368610"/>
            <a:ext cx="4280451" cy="707886"/>
          </a:xfrm>
          <a:prstGeom prst="rect">
            <a:avLst/>
          </a:prstGeom>
          <a:solidFill>
            <a:schemeClr val="accent4">
              <a:lumMod val="20000"/>
              <a:lumOff val="80000"/>
              <a:alpha val="62000"/>
            </a:schemeClr>
          </a:solidFill>
        </p:spPr>
        <p:txBody>
          <a:bodyPr wrap="square" rtlCol="0">
            <a:spAutoFit/>
          </a:bodyPr>
          <a:lstStyle/>
          <a:p>
            <a:pPr algn="ctr"/>
            <a:r>
              <a:rPr lang="en-GB" sz="2000" b="1"/>
              <a:t>Issue 1: 
Is there food equity in Montargis?</a:t>
            </a:r>
            <a:endParaRPr lang="en-GB" sz="2000"/>
          </a:p>
        </p:txBody>
      </p:sp>
      <p:sp>
        <p:nvSpPr>
          <p:cNvPr id="8" name="ZoneTexte 7">
            <a:extLst>
              <a:ext uri="{FF2B5EF4-FFF2-40B4-BE49-F238E27FC236}">
                <a16:creationId xmlns:a16="http://schemas.microsoft.com/office/drawing/2014/main" id="{568A2D15-24E2-D922-9281-2FFEFDFDE508}"/>
              </a:ext>
            </a:extLst>
          </p:cNvPr>
          <p:cNvSpPr txBox="1"/>
          <p:nvPr/>
        </p:nvSpPr>
        <p:spPr>
          <a:xfrm>
            <a:off x="495076" y="3834155"/>
            <a:ext cx="3356560" cy="830997"/>
          </a:xfrm>
          <a:prstGeom prst="rect">
            <a:avLst/>
          </a:prstGeom>
          <a:noFill/>
          <a:ln w="15875">
            <a:solidFill>
              <a:schemeClr val="tx1"/>
            </a:solidFill>
          </a:ln>
        </p:spPr>
        <p:txBody>
          <a:bodyPr wrap="none" rtlCol="0">
            <a:spAutoFit/>
          </a:bodyPr>
          <a:lstStyle/>
          <a:p>
            <a:r>
              <a:rPr lang="en-GB" sz="2400" b="1">
                <a:solidFill>
                  <a:srgbClr val="C00000"/>
                </a:solidFill>
              </a:rPr>
              <a:t>EnSociological Quest N°1
  Poster Design*</a:t>
            </a:r>
          </a:p>
        </p:txBody>
      </p:sp>
      <p:sp>
        <p:nvSpPr>
          <p:cNvPr id="9" name="ZoneTexte 8">
            <a:extLst>
              <a:ext uri="{FF2B5EF4-FFF2-40B4-BE49-F238E27FC236}">
                <a16:creationId xmlns:a16="http://schemas.microsoft.com/office/drawing/2014/main" id="{3898AFF9-DFBB-EBB9-EF00-D36DE44A007C}"/>
              </a:ext>
            </a:extLst>
          </p:cNvPr>
          <p:cNvSpPr txBox="1"/>
          <p:nvPr/>
        </p:nvSpPr>
        <p:spPr>
          <a:xfrm>
            <a:off x="4703914" y="3333255"/>
            <a:ext cx="4280451" cy="830997"/>
          </a:xfrm>
          <a:prstGeom prst="rect">
            <a:avLst/>
          </a:prstGeom>
          <a:noFill/>
          <a:ln w="15875">
            <a:solidFill>
              <a:schemeClr val="tx1"/>
            </a:solidFill>
          </a:ln>
        </p:spPr>
        <p:txBody>
          <a:bodyPr wrap="square" rtlCol="0">
            <a:spAutoFit/>
          </a:bodyPr>
          <a:lstStyle/>
          <a:p>
            <a:r>
              <a:rPr lang="en-GB" sz="2400" b="1">
                <a:solidFill>
                  <a:srgbClr val="C00000"/>
                </a:solidFill>
              </a:rPr>
              <a:t>Sociological survey n°2 
  Poster Designs*</a:t>
            </a:r>
          </a:p>
        </p:txBody>
      </p:sp>
      <p:sp>
        <p:nvSpPr>
          <p:cNvPr id="10" name="ZoneTexte 9">
            <a:extLst>
              <a:ext uri="{FF2B5EF4-FFF2-40B4-BE49-F238E27FC236}">
                <a16:creationId xmlns:a16="http://schemas.microsoft.com/office/drawing/2014/main" id="{1AF8624D-E2EC-00F1-96D0-7E4DED854946}"/>
              </a:ext>
            </a:extLst>
          </p:cNvPr>
          <p:cNvSpPr txBox="1"/>
          <p:nvPr/>
        </p:nvSpPr>
        <p:spPr>
          <a:xfrm>
            <a:off x="4703915" y="4425232"/>
            <a:ext cx="4280451" cy="1015663"/>
          </a:xfrm>
          <a:prstGeom prst="rect">
            <a:avLst/>
          </a:prstGeom>
          <a:solidFill>
            <a:schemeClr val="accent4">
              <a:lumMod val="20000"/>
              <a:lumOff val="80000"/>
              <a:alpha val="62000"/>
            </a:schemeClr>
          </a:solidFill>
        </p:spPr>
        <p:txBody>
          <a:bodyPr wrap="square" rtlCol="0">
            <a:spAutoFit/>
          </a:bodyPr>
          <a:lstStyle/>
          <a:p>
            <a:pPr algn="ctr"/>
            <a:r>
              <a:rPr lang="en-GB" sz="2000" b="1"/>
              <a:t>Issue 2: What are the differences in eating practices between us and Indian students?</a:t>
            </a:r>
            <a:endParaRPr lang="en-GB" sz="2000"/>
          </a:p>
        </p:txBody>
      </p:sp>
      <p:sp>
        <p:nvSpPr>
          <p:cNvPr id="11" name="ZoneTexte 10">
            <a:extLst>
              <a:ext uri="{FF2B5EF4-FFF2-40B4-BE49-F238E27FC236}">
                <a16:creationId xmlns:a16="http://schemas.microsoft.com/office/drawing/2014/main" id="{1901E7D0-08BF-3D42-FB1E-BA9ACF380B7A}"/>
              </a:ext>
            </a:extLst>
          </p:cNvPr>
          <p:cNvSpPr txBox="1"/>
          <p:nvPr/>
        </p:nvSpPr>
        <p:spPr>
          <a:xfrm>
            <a:off x="4589458" y="5653753"/>
            <a:ext cx="4288520" cy="923330"/>
          </a:xfrm>
          <a:prstGeom prst="rect">
            <a:avLst/>
          </a:prstGeom>
          <a:noFill/>
          <a:ln w="15875">
            <a:solidFill>
              <a:schemeClr val="tx1"/>
            </a:solidFill>
          </a:ln>
        </p:spPr>
        <p:txBody>
          <a:bodyPr wrap="square" rtlCol="0">
            <a:spAutoFit/>
          </a:bodyPr>
          <a:lstStyle/>
          <a:p>
            <a:r>
              <a:rPr lang="en-GB" b="1">
                <a:solidFill>
                  <a:srgbClr val="C00000"/>
                </a:solidFill>
              </a:rPr>
              <a:t>Videoconference between French students from the Faculty of Pondicherry and students from the Lycée en forêt</a:t>
            </a:r>
            <a:endParaRPr lang="en-GB" b="1">
              <a:solidFill>
                <a:schemeClr val="accent6">
                  <a:lumMod val="75000"/>
                </a:schemeClr>
              </a:solidFill>
            </a:endParaRPr>
          </a:p>
        </p:txBody>
      </p:sp>
      <p:sp>
        <p:nvSpPr>
          <p:cNvPr id="12" name="ZoneTexte 11">
            <a:extLst>
              <a:ext uri="{FF2B5EF4-FFF2-40B4-BE49-F238E27FC236}">
                <a16:creationId xmlns:a16="http://schemas.microsoft.com/office/drawing/2014/main" id="{B9A8297E-ED9F-2DBA-17ED-3757CEB54BB0}"/>
              </a:ext>
            </a:extLst>
          </p:cNvPr>
          <p:cNvSpPr txBox="1"/>
          <p:nvPr/>
        </p:nvSpPr>
        <p:spPr>
          <a:xfrm>
            <a:off x="9174695" y="1146727"/>
            <a:ext cx="1927216" cy="1323439"/>
          </a:xfrm>
          <a:prstGeom prst="rect">
            <a:avLst/>
          </a:prstGeom>
          <a:solidFill>
            <a:schemeClr val="accent1">
              <a:lumMod val="40000"/>
              <a:lumOff val="60000"/>
            </a:schemeClr>
          </a:solidFill>
        </p:spPr>
        <p:txBody>
          <a:bodyPr wrap="square" rtlCol="0">
            <a:spAutoFit/>
          </a:bodyPr>
          <a:lstStyle/>
          <a:p>
            <a:pPr algn="ctr"/>
            <a:r>
              <a:rPr lang="en-GB" sz="2000" b="1"/>
              <a:t>Year 3: Presentation of Year 1 and Year 2 results</a:t>
            </a:r>
            <a:endParaRPr lang="en-GB" sz="2000"/>
          </a:p>
        </p:txBody>
      </p:sp>
      <p:pic>
        <p:nvPicPr>
          <p:cNvPr id="13" name="Image 12">
            <a:extLst>
              <a:ext uri="{FF2B5EF4-FFF2-40B4-BE49-F238E27FC236}">
                <a16:creationId xmlns:a16="http://schemas.microsoft.com/office/drawing/2014/main" id="{0F3261D0-59BD-E888-2550-941D4ADFEE7E}"/>
              </a:ext>
            </a:extLst>
          </p:cNvPr>
          <p:cNvPicPr>
            <a:picLocks noChangeAspect="1"/>
          </p:cNvPicPr>
          <p:nvPr/>
        </p:nvPicPr>
        <p:blipFill>
          <a:blip r:embed="rId2"/>
          <a:stretch>
            <a:fillRect/>
          </a:stretch>
        </p:blipFill>
        <p:spPr>
          <a:xfrm>
            <a:off x="72413" y="25753"/>
            <a:ext cx="845325" cy="849099"/>
          </a:xfrm>
          <a:prstGeom prst="rect">
            <a:avLst/>
          </a:prstGeom>
        </p:spPr>
      </p:pic>
      <p:pic>
        <p:nvPicPr>
          <p:cNvPr id="14" name="Image 13">
            <a:extLst>
              <a:ext uri="{FF2B5EF4-FFF2-40B4-BE49-F238E27FC236}">
                <a16:creationId xmlns:a16="http://schemas.microsoft.com/office/drawing/2014/main" id="{18319C75-B139-0879-6DCE-CAE70201D178}"/>
              </a:ext>
            </a:extLst>
          </p:cNvPr>
          <p:cNvPicPr>
            <a:picLocks noChangeAspect="1"/>
          </p:cNvPicPr>
          <p:nvPr/>
        </p:nvPicPr>
        <p:blipFill>
          <a:blip r:embed="rId2"/>
          <a:stretch>
            <a:fillRect/>
          </a:stretch>
        </p:blipFill>
        <p:spPr>
          <a:xfrm>
            <a:off x="10361606" y="42367"/>
            <a:ext cx="845325" cy="849099"/>
          </a:xfrm>
          <a:prstGeom prst="rect">
            <a:avLst/>
          </a:prstGeom>
        </p:spPr>
      </p:pic>
      <p:sp>
        <p:nvSpPr>
          <p:cNvPr id="16" name="ZoneTexte 15">
            <a:extLst>
              <a:ext uri="{FF2B5EF4-FFF2-40B4-BE49-F238E27FC236}">
                <a16:creationId xmlns:a16="http://schemas.microsoft.com/office/drawing/2014/main" id="{6A9EF931-0271-9E04-2F9C-30EC9B858823}"/>
              </a:ext>
            </a:extLst>
          </p:cNvPr>
          <p:cNvSpPr txBox="1"/>
          <p:nvPr/>
        </p:nvSpPr>
        <p:spPr>
          <a:xfrm>
            <a:off x="-130852" y="6081018"/>
            <a:ext cx="4346713" cy="646331"/>
          </a:xfrm>
          <a:prstGeom prst="rect">
            <a:avLst/>
          </a:prstGeom>
          <a:noFill/>
          <a:ln w="15875">
            <a:solidFill>
              <a:schemeClr val="tx1"/>
            </a:solidFill>
          </a:ln>
        </p:spPr>
        <p:txBody>
          <a:bodyPr wrap="square" rtlCol="0">
            <a:spAutoFit/>
          </a:bodyPr>
          <a:lstStyle/>
          <a:p>
            <a:pPr algn="ctr"/>
            <a:r>
              <a:rPr lang="en-GB" b="1">
                <a:solidFill>
                  <a:srgbClr val="C00000"/>
                </a:solidFill>
              </a:rPr>
              <a:t>Realization of a large public debate in an amphitheater within the Lycée en forêt</a:t>
            </a:r>
          </a:p>
        </p:txBody>
      </p:sp>
      <p:sp>
        <p:nvSpPr>
          <p:cNvPr id="17" name="ZoneTexte 16">
            <a:extLst>
              <a:ext uri="{FF2B5EF4-FFF2-40B4-BE49-F238E27FC236}">
                <a16:creationId xmlns:a16="http://schemas.microsoft.com/office/drawing/2014/main" id="{7D91B85C-4EF4-A1C2-D5A3-549C4674A271}"/>
              </a:ext>
            </a:extLst>
          </p:cNvPr>
          <p:cNvSpPr txBox="1"/>
          <p:nvPr/>
        </p:nvSpPr>
        <p:spPr>
          <a:xfrm>
            <a:off x="9007328" y="4249654"/>
            <a:ext cx="3070215" cy="2031325"/>
          </a:xfrm>
          <a:prstGeom prst="rect">
            <a:avLst/>
          </a:prstGeom>
          <a:noFill/>
          <a:ln w="15875">
            <a:solidFill>
              <a:schemeClr val="tx1"/>
            </a:solidFill>
          </a:ln>
        </p:spPr>
        <p:txBody>
          <a:bodyPr wrap="square" rtlCol="0">
            <a:spAutoFit/>
          </a:bodyPr>
          <a:lstStyle/>
          <a:p>
            <a:r>
              <a:rPr lang="en-GB" b="1">
                <a:solidFill>
                  <a:srgbClr val="C00000"/>
                </a:solidFill>
              </a:rPr>
              <a:t>Presentation of the results: 
 - At the Science Festival at the MOBE 
- At the high school of Montargis on November 17, 2023
  + Other Potential Dates</a:t>
            </a:r>
          </a:p>
        </p:txBody>
      </p:sp>
      <p:sp>
        <p:nvSpPr>
          <p:cNvPr id="18" name="ZoneTexte 17">
            <a:extLst>
              <a:ext uri="{FF2B5EF4-FFF2-40B4-BE49-F238E27FC236}">
                <a16:creationId xmlns:a16="http://schemas.microsoft.com/office/drawing/2014/main" id="{9124B912-CE27-5E50-EC73-D8CC28C4448C}"/>
              </a:ext>
            </a:extLst>
          </p:cNvPr>
          <p:cNvSpPr txBox="1"/>
          <p:nvPr/>
        </p:nvSpPr>
        <p:spPr>
          <a:xfrm>
            <a:off x="9693284" y="2660609"/>
            <a:ext cx="1927215" cy="1323439"/>
          </a:xfrm>
          <a:prstGeom prst="rect">
            <a:avLst/>
          </a:prstGeom>
          <a:solidFill>
            <a:schemeClr val="accent4">
              <a:lumMod val="20000"/>
              <a:lumOff val="80000"/>
              <a:alpha val="62000"/>
            </a:schemeClr>
          </a:solidFill>
        </p:spPr>
        <p:txBody>
          <a:bodyPr wrap="square" rtlCol="0">
            <a:spAutoFit/>
          </a:bodyPr>
          <a:lstStyle/>
          <a:p>
            <a:pPr algn="ctr"/>
            <a:r>
              <a:rPr lang="en-GB" sz="2000" b="1"/>
              <a:t>Communication and dissemination of survey results</a:t>
            </a:r>
            <a:endParaRPr lang="en-GB" sz="2000"/>
          </a:p>
        </p:txBody>
      </p:sp>
    </p:spTree>
    <p:extLst>
      <p:ext uri="{BB962C8B-B14F-4D97-AF65-F5344CB8AC3E}">
        <p14:creationId xmlns:p14="http://schemas.microsoft.com/office/powerpoint/2010/main" val="17715226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BEDB72-40CD-FE43-A73D-CD08E8F29B1D}"/>
              </a:ext>
            </a:extLst>
          </p:cNvPr>
          <p:cNvSpPr txBox="1"/>
          <p:nvPr/>
        </p:nvSpPr>
        <p:spPr>
          <a:xfrm>
            <a:off x="163295" y="271621"/>
            <a:ext cx="11697629" cy="5632311"/>
          </a:xfrm>
          <a:prstGeom prst="rect">
            <a:avLst/>
          </a:prstGeom>
          <a:noFill/>
        </p:spPr>
        <p:txBody>
          <a:bodyPr wrap="square" rtlCol="0">
            <a:spAutoFit/>
          </a:bodyPr>
          <a:lstStyle/>
          <a:p>
            <a:pPr algn="ctr"/>
            <a:r>
              <a:rPr lang="en-GB" sz="3200" b="1" i="1" dirty="0"/>
              <a:t>The Balance Sheet</a:t>
            </a:r>
          </a:p>
          <a:p>
            <a:pPr algn="ctr"/>
            <a:endParaRPr lang="en-GB" sz="3200" b="1" i="1" dirty="0"/>
          </a:p>
          <a:p>
            <a:pPr algn="ctr"/>
            <a:endParaRPr lang="en-GB" sz="3200" b="1" i="1" dirty="0"/>
          </a:p>
          <a:p>
            <a:pPr algn="ctr"/>
            <a:r>
              <a:rPr lang="en-GB" sz="2400" b="1" i="1" dirty="0"/>
              <a:t>Students prepared for higher education: 
Practice of a scientific approach 
Collaborative work between peers, high school and higher education teachers 
Collection and processing of raw data 
Use of digital tools
Presentation of the oral work 
Participation in a research project
Valued students: Driving a project approach 
Students who have opened up to the outside world: 
Dissemination and communication of the results of sociological surveys to several actors 
Exchange with Indian students</a:t>
            </a:r>
            <a:endParaRPr lang="en-GB" sz="2400" i="1" dirty="0"/>
          </a:p>
        </p:txBody>
      </p:sp>
    </p:spTree>
    <p:extLst>
      <p:ext uri="{BB962C8B-B14F-4D97-AF65-F5344CB8AC3E}">
        <p14:creationId xmlns:p14="http://schemas.microsoft.com/office/powerpoint/2010/main" val="31120550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E97443B-DA1B-EE16-AFF1-48D6F51506FB}"/>
              </a:ext>
            </a:extLst>
          </p:cNvPr>
          <p:cNvSpPr txBox="1"/>
          <p:nvPr/>
        </p:nvSpPr>
        <p:spPr>
          <a:xfrm>
            <a:off x="121920" y="740587"/>
            <a:ext cx="11411712" cy="646331"/>
          </a:xfrm>
          <a:prstGeom prst="rect">
            <a:avLst/>
          </a:prstGeom>
          <a:noFill/>
        </p:spPr>
        <p:txBody>
          <a:bodyPr wrap="square">
            <a:spAutoFit/>
          </a:bodyPr>
          <a:lstStyle/>
          <a:p>
            <a:pPr algn="ctr"/>
            <a:r>
              <a:rPr lang="en-GB" sz="1800" b="1" dirty="0">
                <a:solidFill>
                  <a:srgbClr val="444444"/>
                </a:solidFill>
                <a:cs typeface="Arial" panose="020B0604020202020204" pitchFamily="34" charset="0"/>
              </a:rPr>
              <a:t>4. Perspectives and timetable of research to be carried out during the 2023-2024 academic year,</a:t>
            </a:r>
          </a:p>
          <a:p>
            <a:pPr algn="ctr"/>
            <a:r>
              <a:rPr lang="en-GB" b="1" dirty="0">
                <a:solidFill>
                  <a:srgbClr val="444444"/>
                </a:solidFill>
                <a:cs typeface="Arial" panose="020B0604020202020204" pitchFamily="34" charset="0"/>
              </a:rPr>
              <a:t>COMMON DEBATE</a:t>
            </a:r>
            <a:endParaRPr lang="en-GB" sz="1800" b="1" dirty="0">
              <a:solidFill>
                <a:srgbClr val="444444"/>
              </a:solidFill>
              <a:cs typeface="Arial" panose="020B0604020202020204" pitchFamily="34" charset="0"/>
            </a:endParaRPr>
          </a:p>
        </p:txBody>
      </p:sp>
      <p:pic>
        <p:nvPicPr>
          <p:cNvPr id="7" name="Image 6">
            <a:extLst>
              <a:ext uri="{FF2B5EF4-FFF2-40B4-BE49-F238E27FC236}">
                <a16:creationId xmlns:a16="http://schemas.microsoft.com/office/drawing/2014/main" id="{1A41CBA9-F5CE-FC22-6822-6E423902DB72}"/>
              </a:ext>
            </a:extLst>
          </p:cNvPr>
          <p:cNvPicPr>
            <a:picLocks noChangeAspect="1"/>
          </p:cNvPicPr>
          <p:nvPr/>
        </p:nvPicPr>
        <p:blipFill>
          <a:blip r:embed="rId2"/>
          <a:stretch>
            <a:fillRect/>
          </a:stretch>
        </p:blipFill>
        <p:spPr>
          <a:xfrm>
            <a:off x="2022856" y="1680464"/>
            <a:ext cx="7772400" cy="4369100"/>
          </a:xfrm>
          <a:prstGeom prst="rect">
            <a:avLst/>
          </a:prstGeom>
        </p:spPr>
      </p:pic>
    </p:spTree>
    <p:extLst>
      <p:ext uri="{BB962C8B-B14F-4D97-AF65-F5344CB8AC3E}">
        <p14:creationId xmlns:p14="http://schemas.microsoft.com/office/powerpoint/2010/main" val="646766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9000" b="-9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443EFC8-5F41-7F4A-BAA6-FF66F7123819}"/>
              </a:ext>
            </a:extLst>
          </p:cNvPr>
          <p:cNvSpPr txBox="1"/>
          <p:nvPr/>
        </p:nvSpPr>
        <p:spPr>
          <a:xfrm>
            <a:off x="3442582" y="133815"/>
            <a:ext cx="5306837" cy="954107"/>
          </a:xfrm>
          <a:prstGeom prst="rect">
            <a:avLst/>
          </a:prstGeom>
          <a:noFill/>
        </p:spPr>
        <p:txBody>
          <a:bodyPr wrap="none" rtlCol="0">
            <a:spAutoFit/>
          </a:bodyPr>
          <a:lstStyle/>
          <a:p>
            <a:pPr algn="ctr"/>
            <a:r>
              <a:rPr lang="fr-FR" sz="2800" b="1" dirty="0">
                <a:ln>
                  <a:solidFill>
                    <a:sysClr val="windowText" lastClr="000000"/>
                  </a:solidFill>
                </a:ln>
                <a:solidFill>
                  <a:schemeClr val="bg1"/>
                </a:solidFill>
              </a:rPr>
              <a:t>Programme de recherche PATAMIL</a:t>
            </a:r>
          </a:p>
          <a:p>
            <a:pPr algn="ctr"/>
            <a:r>
              <a:rPr lang="fr-FR" sz="2800" b="1" dirty="0">
                <a:ln>
                  <a:solidFill>
                    <a:sysClr val="windowText" lastClr="000000"/>
                  </a:solidFill>
                </a:ln>
                <a:solidFill>
                  <a:schemeClr val="bg1"/>
                </a:solidFill>
              </a:rPr>
              <a:t>UFR LLH Orléans, 18 octobre 2023</a:t>
            </a:r>
          </a:p>
        </p:txBody>
      </p:sp>
      <p:sp>
        <p:nvSpPr>
          <p:cNvPr id="5" name="Rectangle 4">
            <a:extLst>
              <a:ext uri="{FF2B5EF4-FFF2-40B4-BE49-F238E27FC236}">
                <a16:creationId xmlns:a16="http://schemas.microsoft.com/office/drawing/2014/main" id="{2FCE2253-8442-2E4A-AB41-0A9755FB909C}"/>
              </a:ext>
            </a:extLst>
          </p:cNvPr>
          <p:cNvSpPr/>
          <p:nvPr/>
        </p:nvSpPr>
        <p:spPr>
          <a:xfrm>
            <a:off x="2006263" y="2109697"/>
            <a:ext cx="8709628" cy="2308324"/>
          </a:xfrm>
          <a:prstGeom prst="rect">
            <a:avLst/>
          </a:prstGeom>
        </p:spPr>
        <p:txBody>
          <a:bodyPr wrap="none">
            <a:spAutoFit/>
          </a:bodyPr>
          <a:lstStyle/>
          <a:p>
            <a:pPr algn="ctr"/>
            <a:r>
              <a:rPr lang="fr-FR" sz="4800" b="1" dirty="0">
                <a:ln>
                  <a:solidFill>
                    <a:sysClr val="windowText" lastClr="000000"/>
                  </a:solidFill>
                </a:ln>
                <a:solidFill>
                  <a:schemeClr val="bg1"/>
                </a:solidFill>
                <a:effectLst/>
              </a:rPr>
              <a:t>Merci de votre attention</a:t>
            </a:r>
          </a:p>
          <a:p>
            <a:pPr algn="ctr"/>
            <a:endParaRPr lang="fr-FR" sz="4800" b="1" dirty="0">
              <a:ln>
                <a:solidFill>
                  <a:sysClr val="windowText" lastClr="000000"/>
                </a:solidFill>
              </a:ln>
              <a:solidFill>
                <a:schemeClr val="bg1"/>
              </a:solidFill>
            </a:endParaRPr>
          </a:p>
          <a:p>
            <a:pPr algn="ctr"/>
            <a:r>
              <a:rPr lang="fr-FR" sz="4800" b="1" dirty="0">
                <a:ln>
                  <a:solidFill>
                    <a:sysClr val="windowText" lastClr="000000"/>
                  </a:solidFill>
                </a:ln>
                <a:solidFill>
                  <a:schemeClr val="bg1"/>
                </a:solidFill>
                <a:effectLst/>
              </a:rPr>
              <a:t>Laura Verdelli et Bertrand Sajaloli</a:t>
            </a:r>
          </a:p>
        </p:txBody>
      </p:sp>
      <p:pic>
        <p:nvPicPr>
          <p:cNvPr id="7" name="Image 6">
            <a:extLst>
              <a:ext uri="{FF2B5EF4-FFF2-40B4-BE49-F238E27FC236}">
                <a16:creationId xmlns:a16="http://schemas.microsoft.com/office/drawing/2014/main" id="{BFAD45C6-C687-BA47-870D-083839A370CF}"/>
              </a:ext>
            </a:extLst>
          </p:cNvPr>
          <p:cNvPicPr>
            <a:picLocks noChangeAspect="1"/>
          </p:cNvPicPr>
          <p:nvPr/>
        </p:nvPicPr>
        <p:blipFill>
          <a:blip r:embed="rId3"/>
          <a:stretch>
            <a:fillRect/>
          </a:stretch>
        </p:blipFill>
        <p:spPr>
          <a:xfrm>
            <a:off x="10009874" y="503147"/>
            <a:ext cx="1812741" cy="1416204"/>
          </a:xfrm>
          <a:prstGeom prst="rect">
            <a:avLst/>
          </a:prstGeom>
        </p:spPr>
      </p:pic>
      <p:pic>
        <p:nvPicPr>
          <p:cNvPr id="9" name="Image 8">
            <a:extLst>
              <a:ext uri="{FF2B5EF4-FFF2-40B4-BE49-F238E27FC236}">
                <a16:creationId xmlns:a16="http://schemas.microsoft.com/office/drawing/2014/main" id="{1D5D36C2-42B7-5443-8327-A23CC808FDFE}"/>
              </a:ext>
            </a:extLst>
          </p:cNvPr>
          <p:cNvPicPr>
            <a:picLocks noChangeAspect="1"/>
          </p:cNvPicPr>
          <p:nvPr/>
        </p:nvPicPr>
        <p:blipFill>
          <a:blip r:embed="rId4"/>
          <a:stretch>
            <a:fillRect/>
          </a:stretch>
        </p:blipFill>
        <p:spPr>
          <a:xfrm>
            <a:off x="5387897" y="5330280"/>
            <a:ext cx="1416205" cy="1416205"/>
          </a:xfrm>
          <a:prstGeom prst="rect">
            <a:avLst/>
          </a:prstGeom>
        </p:spPr>
      </p:pic>
      <p:pic>
        <p:nvPicPr>
          <p:cNvPr id="11" name="Image 10">
            <a:extLst>
              <a:ext uri="{FF2B5EF4-FFF2-40B4-BE49-F238E27FC236}">
                <a16:creationId xmlns:a16="http://schemas.microsoft.com/office/drawing/2014/main" id="{6296832D-FC65-9F4A-994C-61AFBD103E93}"/>
              </a:ext>
            </a:extLst>
          </p:cNvPr>
          <p:cNvPicPr>
            <a:picLocks noChangeAspect="1"/>
          </p:cNvPicPr>
          <p:nvPr/>
        </p:nvPicPr>
        <p:blipFill>
          <a:blip r:embed="rId5"/>
          <a:stretch>
            <a:fillRect/>
          </a:stretch>
        </p:blipFill>
        <p:spPr>
          <a:xfrm>
            <a:off x="8954429" y="5807806"/>
            <a:ext cx="2868186" cy="938679"/>
          </a:xfrm>
          <a:prstGeom prst="rect">
            <a:avLst/>
          </a:prstGeom>
        </p:spPr>
      </p:pic>
      <p:pic>
        <p:nvPicPr>
          <p:cNvPr id="13" name="Image 12">
            <a:extLst>
              <a:ext uri="{FF2B5EF4-FFF2-40B4-BE49-F238E27FC236}">
                <a16:creationId xmlns:a16="http://schemas.microsoft.com/office/drawing/2014/main" id="{14642B25-2D87-DB4B-A5D2-9B4DB10211F0}"/>
              </a:ext>
            </a:extLst>
          </p:cNvPr>
          <p:cNvPicPr>
            <a:picLocks noChangeAspect="1"/>
          </p:cNvPicPr>
          <p:nvPr/>
        </p:nvPicPr>
        <p:blipFill>
          <a:blip r:embed="rId6"/>
          <a:stretch>
            <a:fillRect/>
          </a:stretch>
        </p:blipFill>
        <p:spPr>
          <a:xfrm>
            <a:off x="381800" y="503147"/>
            <a:ext cx="1066800" cy="3213100"/>
          </a:xfrm>
          <a:prstGeom prst="rect">
            <a:avLst/>
          </a:prstGeom>
        </p:spPr>
      </p:pic>
      <p:pic>
        <p:nvPicPr>
          <p:cNvPr id="3" name="Image 2">
            <a:extLst>
              <a:ext uri="{FF2B5EF4-FFF2-40B4-BE49-F238E27FC236}">
                <a16:creationId xmlns:a16="http://schemas.microsoft.com/office/drawing/2014/main" id="{9974D367-13B0-CC45-87F0-12DC0CE02235}"/>
              </a:ext>
            </a:extLst>
          </p:cNvPr>
          <p:cNvPicPr>
            <a:picLocks noChangeAspect="1"/>
          </p:cNvPicPr>
          <p:nvPr/>
        </p:nvPicPr>
        <p:blipFill>
          <a:blip r:embed="rId7"/>
          <a:stretch>
            <a:fillRect/>
          </a:stretch>
        </p:blipFill>
        <p:spPr>
          <a:xfrm>
            <a:off x="381800" y="5330279"/>
            <a:ext cx="1712814" cy="1416205"/>
          </a:xfrm>
          <a:prstGeom prst="rect">
            <a:avLst/>
          </a:prstGeom>
        </p:spPr>
      </p:pic>
    </p:spTree>
    <p:extLst>
      <p:ext uri="{BB962C8B-B14F-4D97-AF65-F5344CB8AC3E}">
        <p14:creationId xmlns:p14="http://schemas.microsoft.com/office/powerpoint/2010/main" val="3213545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EAC7-3FC2-89F9-75E6-E859465D36E6}"/>
              </a:ext>
            </a:extLst>
          </p:cNvPr>
          <p:cNvSpPr>
            <a:spLocks noGrp="1"/>
          </p:cNvSpPr>
          <p:nvPr>
            <p:ph type="title"/>
          </p:nvPr>
        </p:nvSpPr>
        <p:spPr/>
        <p:txBody>
          <a:bodyPr/>
          <a:lstStyle/>
          <a:p>
            <a:r>
              <a:rPr lang="en-US" dirty="0"/>
              <a:t>Food ‘Democracy’ </a:t>
            </a:r>
            <a:endParaRPr lang="en-IN" dirty="0"/>
          </a:p>
        </p:txBody>
      </p:sp>
      <p:sp>
        <p:nvSpPr>
          <p:cNvPr id="3" name="Content Placeholder 2">
            <a:extLst>
              <a:ext uri="{FF2B5EF4-FFF2-40B4-BE49-F238E27FC236}">
                <a16:creationId xmlns:a16="http://schemas.microsoft.com/office/drawing/2014/main" id="{6CA6FAC3-06A9-1C67-529A-87B7D8F3E802}"/>
              </a:ext>
            </a:extLst>
          </p:cNvPr>
          <p:cNvSpPr>
            <a:spLocks noGrp="1"/>
          </p:cNvSpPr>
          <p:nvPr>
            <p:ph idx="1"/>
          </p:nvPr>
        </p:nvSpPr>
        <p:spPr>
          <a:xfrm>
            <a:off x="677334" y="1323703"/>
            <a:ext cx="9111100" cy="5129348"/>
          </a:xfrm>
        </p:spPr>
        <p:txBody>
          <a:bodyPr>
            <a:normAutofit/>
          </a:bodyPr>
          <a:lstStyle/>
          <a:p>
            <a:r>
              <a:rPr lang="en-US" kern="0" dirty="0">
                <a:solidFill>
                  <a:srgbClr val="222222"/>
                </a:solidFill>
                <a:latin typeface="+mj-lt"/>
                <a:ea typeface="Times New Roman" panose="02020603050405020304" pitchFamily="18" charset="0"/>
              </a:rPr>
              <a:t>A</a:t>
            </a:r>
            <a:r>
              <a:rPr lang="en-US" sz="1800" kern="0" dirty="0">
                <a:solidFill>
                  <a:srgbClr val="222222"/>
                </a:solidFill>
                <a:effectLst/>
                <a:latin typeface="+mj-lt"/>
                <a:ea typeface="Times New Roman" panose="02020603050405020304" pitchFamily="18" charset="0"/>
              </a:rPr>
              <a:t> professor at London City University and former farmer, is credited with popularizing the term "food democracy" in the late 1990s</a:t>
            </a:r>
          </a:p>
          <a:p>
            <a:r>
              <a:rPr lang="en-US" sz="1800" kern="0" dirty="0">
                <a:solidFill>
                  <a:srgbClr val="222222"/>
                </a:solidFill>
                <a:effectLst/>
                <a:latin typeface="+mj-lt"/>
                <a:ea typeface="Times New Roman" panose="02020603050405020304" pitchFamily="18" charset="0"/>
              </a:rPr>
              <a:t>Concerned with the problematization and transformation of existing structures, processes, and practices of food governance</a:t>
            </a:r>
          </a:p>
          <a:p>
            <a:r>
              <a:rPr lang="en-US" kern="0" dirty="0">
                <a:solidFill>
                  <a:srgbClr val="222222"/>
                </a:solidFill>
                <a:latin typeface="+mj-lt"/>
                <a:ea typeface="Times New Roman" panose="02020603050405020304" pitchFamily="18" charset="0"/>
              </a:rPr>
              <a:t>H</a:t>
            </a:r>
            <a:r>
              <a:rPr lang="en-US" sz="1800" kern="0" dirty="0">
                <a:solidFill>
                  <a:srgbClr val="222222"/>
                </a:solidFill>
                <a:effectLst/>
                <a:latin typeface="+mj-lt"/>
                <a:ea typeface="Times New Roman" panose="02020603050405020304" pitchFamily="18" charset="0"/>
              </a:rPr>
              <a:t>ow common and collectively binding goals are formed, accepted, and carried out</a:t>
            </a:r>
          </a:p>
          <a:p>
            <a:r>
              <a:rPr lang="en-US" sz="1800" kern="0" dirty="0">
                <a:solidFill>
                  <a:srgbClr val="222222"/>
                </a:solidFill>
                <a:effectLst/>
                <a:latin typeface="+mj-lt"/>
                <a:ea typeface="Times New Roman" panose="02020603050405020304" pitchFamily="18" charset="0"/>
              </a:rPr>
              <a:t>According to a food democracy perspective, implementing democratic values and procedures in food governance is essential to reconstructing the food system</a:t>
            </a:r>
          </a:p>
          <a:p>
            <a:pPr algn="just"/>
            <a:r>
              <a:rPr lang="en-US" kern="0" dirty="0">
                <a:solidFill>
                  <a:srgbClr val="222222"/>
                </a:solidFill>
                <a:latin typeface="+mj-lt"/>
                <a:ea typeface="Times New Roman" panose="02020603050405020304" pitchFamily="18" charset="0"/>
              </a:rPr>
              <a:t>A</a:t>
            </a:r>
            <a:r>
              <a:rPr lang="en-US" sz="1800" kern="0" dirty="0">
                <a:solidFill>
                  <a:srgbClr val="222222"/>
                </a:solidFill>
                <a:effectLst/>
                <a:latin typeface="+mj-lt"/>
                <a:ea typeface="Times New Roman" panose="02020603050405020304" pitchFamily="18" charset="0"/>
              </a:rPr>
              <a:t>ccording to Lang (1999, p. 218), stretches back to the industrialization of the 19th century in England and other nations, when demands for adequate, inexpensive, and safe food were made as part of early welfare measures</a:t>
            </a:r>
          </a:p>
          <a:p>
            <a:pPr algn="just"/>
            <a:r>
              <a:rPr lang="en-US" kern="0" dirty="0">
                <a:solidFill>
                  <a:srgbClr val="222222"/>
                </a:solidFill>
                <a:latin typeface="+mj-lt"/>
                <a:ea typeface="Times New Roman" panose="02020603050405020304" pitchFamily="18" charset="0"/>
              </a:rPr>
              <a:t>C</a:t>
            </a:r>
            <a:r>
              <a:rPr lang="en-US" sz="1800" kern="0" dirty="0">
                <a:solidFill>
                  <a:srgbClr val="222222"/>
                </a:solidFill>
                <a:effectLst/>
                <a:latin typeface="+mj-lt"/>
                <a:ea typeface="Times New Roman" panose="02020603050405020304" pitchFamily="18" charset="0"/>
              </a:rPr>
              <a:t>haracterizes as involving various forms of "food control</a:t>
            </a:r>
          </a:p>
          <a:p>
            <a:pPr algn="just"/>
            <a:r>
              <a:rPr lang="en-US" sz="1800" kern="0" dirty="0">
                <a:solidFill>
                  <a:srgbClr val="222222"/>
                </a:solidFill>
                <a:effectLst/>
                <a:latin typeface="+mj-lt"/>
                <a:ea typeface="Times New Roman" panose="02020603050405020304" pitchFamily="18" charset="0"/>
              </a:rPr>
              <a:t>Centralization and concentration in the food industry, </a:t>
            </a:r>
          </a:p>
          <a:p>
            <a:pPr algn="just"/>
            <a:r>
              <a:rPr lang="en-US" kern="0" dirty="0">
                <a:solidFill>
                  <a:srgbClr val="222222"/>
                </a:solidFill>
                <a:latin typeface="+mj-lt"/>
                <a:ea typeface="Times New Roman" panose="02020603050405020304" pitchFamily="18" charset="0"/>
              </a:rPr>
              <a:t>W</a:t>
            </a:r>
            <a:r>
              <a:rPr lang="en-US" sz="1800" kern="0" dirty="0">
                <a:solidFill>
                  <a:srgbClr val="222222"/>
                </a:solidFill>
                <a:effectLst/>
                <a:latin typeface="+mj-lt"/>
                <a:ea typeface="Times New Roman" panose="02020603050405020304" pitchFamily="18" charset="0"/>
              </a:rPr>
              <a:t>here a few large multinational corporations dominate the food markets at the expense of smaller businesses and small farmers </a:t>
            </a:r>
            <a:endParaRPr lang="en-IN" dirty="0">
              <a:latin typeface="+mj-lt"/>
            </a:endParaRPr>
          </a:p>
        </p:txBody>
      </p:sp>
      <p:sp>
        <p:nvSpPr>
          <p:cNvPr id="11" name="Date Placeholder 8">
            <a:extLst>
              <a:ext uri="{FF2B5EF4-FFF2-40B4-BE49-F238E27FC236}">
                <a16:creationId xmlns:a16="http://schemas.microsoft.com/office/drawing/2014/main" id="{35AA26FE-7830-2E62-0EBA-61AAA6AA5A94}"/>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144966D0-9D9E-4478-918A-1DCC327B90EC}"/>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AF19B51D-EF02-7D44-905D-1D1B969F6C63}"/>
              </a:ext>
            </a:extLst>
          </p:cNvPr>
          <p:cNvSpPr>
            <a:spLocks noGrp="1"/>
          </p:cNvSpPr>
          <p:nvPr>
            <p:ph type="sldNum" sz="quarter" idx="12"/>
          </p:nvPr>
        </p:nvSpPr>
        <p:spPr/>
        <p:txBody>
          <a:bodyPr/>
          <a:lstStyle/>
          <a:p>
            <a:fld id="{9F94004C-5A61-4BDA-9336-06EE8EA28B8B}" type="slidenum">
              <a:rPr lang="en-IN" smtClean="0"/>
              <a:t>16</a:t>
            </a:fld>
            <a:endParaRPr lang="en-IN"/>
          </a:p>
        </p:txBody>
      </p:sp>
    </p:spTree>
    <p:extLst>
      <p:ext uri="{BB962C8B-B14F-4D97-AF65-F5344CB8AC3E}">
        <p14:creationId xmlns:p14="http://schemas.microsoft.com/office/powerpoint/2010/main" val="2402522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6C54-F3CA-2B8B-EC46-B35302CB4262}"/>
              </a:ext>
            </a:extLst>
          </p:cNvPr>
          <p:cNvSpPr>
            <a:spLocks noGrp="1"/>
          </p:cNvSpPr>
          <p:nvPr>
            <p:ph type="title"/>
          </p:nvPr>
        </p:nvSpPr>
        <p:spPr/>
        <p:txBody>
          <a:bodyPr/>
          <a:lstStyle/>
          <a:p>
            <a:r>
              <a:rPr lang="en-US" dirty="0"/>
              <a:t>Key points to highlights </a:t>
            </a:r>
            <a:endParaRPr lang="en-IN" dirty="0"/>
          </a:p>
        </p:txBody>
      </p:sp>
      <p:sp>
        <p:nvSpPr>
          <p:cNvPr id="3" name="Content Placeholder 2">
            <a:extLst>
              <a:ext uri="{FF2B5EF4-FFF2-40B4-BE49-F238E27FC236}">
                <a16:creationId xmlns:a16="http://schemas.microsoft.com/office/drawing/2014/main" id="{52304B76-453A-6D0F-7564-8A0D6D0CCFC3}"/>
              </a:ext>
            </a:extLst>
          </p:cNvPr>
          <p:cNvSpPr>
            <a:spLocks noGrp="1"/>
          </p:cNvSpPr>
          <p:nvPr>
            <p:ph idx="1"/>
          </p:nvPr>
        </p:nvSpPr>
        <p:spPr>
          <a:xfrm>
            <a:off x="677334" y="1846217"/>
            <a:ext cx="8797592" cy="4632960"/>
          </a:xfrm>
        </p:spPr>
        <p:txBody>
          <a:bodyPr>
            <a:normAutofit/>
          </a:bodyPr>
          <a:lstStyle/>
          <a:p>
            <a:pPr algn="just"/>
            <a:r>
              <a:rPr lang="en-US" sz="1800" kern="0" dirty="0">
                <a:solidFill>
                  <a:srgbClr val="222222"/>
                </a:solidFill>
                <a:effectLst/>
                <a:latin typeface="+mj-lt"/>
                <a:ea typeface="Times New Roman" panose="02020603050405020304" pitchFamily="18" charset="0"/>
              </a:rPr>
              <a:t>To ensuring food security and reducing hunger around the world</a:t>
            </a:r>
          </a:p>
          <a:p>
            <a:pPr algn="just"/>
            <a:r>
              <a:rPr lang="en-US" sz="1800" kern="0" dirty="0">
                <a:solidFill>
                  <a:srgbClr val="222222"/>
                </a:solidFill>
                <a:effectLst/>
                <a:latin typeface="+mj-lt"/>
                <a:ea typeface="Times New Roman" panose="02020603050405020304" pitchFamily="18" charset="0"/>
              </a:rPr>
              <a:t>To significant detrimental social and ecological effects. </a:t>
            </a:r>
          </a:p>
          <a:p>
            <a:pPr algn="just"/>
            <a:r>
              <a:rPr lang="en-US" sz="1800" kern="0" dirty="0">
                <a:solidFill>
                  <a:srgbClr val="222222"/>
                </a:solidFill>
                <a:effectLst/>
                <a:latin typeface="+mj-lt"/>
                <a:ea typeface="Times New Roman" panose="02020603050405020304" pitchFamily="18" charset="0"/>
              </a:rPr>
              <a:t>It is believed that current methods of food production, distribution, and consumption are not only unfair but also harmful to the environment and human livelihoods</a:t>
            </a:r>
          </a:p>
          <a:p>
            <a:pPr algn="just"/>
            <a:r>
              <a:rPr lang="en-US" sz="1800" kern="0" dirty="0">
                <a:solidFill>
                  <a:srgbClr val="222222"/>
                </a:solidFill>
                <a:effectLst/>
                <a:latin typeface="+mj-lt"/>
                <a:ea typeface="Times New Roman" panose="02020603050405020304" pitchFamily="18" charset="0"/>
              </a:rPr>
              <a:t>Millions of people suffer from food insecurity and malnutrition, livelihood crises, environmental destruction brought on by resource- and fossil-fuel-intensive production and distribution, as well as degenerative diseases linked to the Western lifestyle's diet being high in fat, sugar, and processed foods</a:t>
            </a:r>
          </a:p>
          <a:p>
            <a:pPr algn="just"/>
            <a:r>
              <a:rPr lang="en-US" kern="0" dirty="0">
                <a:solidFill>
                  <a:srgbClr val="222222"/>
                </a:solidFill>
                <a:latin typeface="+mj-lt"/>
                <a:ea typeface="Times New Roman" panose="02020603050405020304" pitchFamily="18" charset="0"/>
              </a:rPr>
              <a:t>T</a:t>
            </a:r>
            <a:r>
              <a:rPr lang="en-US" sz="1800" kern="0" dirty="0">
                <a:solidFill>
                  <a:srgbClr val="222222"/>
                </a:solidFill>
                <a:effectLst/>
                <a:latin typeface="+mj-lt"/>
                <a:ea typeface="Times New Roman" panose="02020603050405020304" pitchFamily="18" charset="0"/>
              </a:rPr>
              <a:t>hese issues are exacerbated by the current exploitative economic relations.</a:t>
            </a:r>
          </a:p>
          <a:p>
            <a:pPr algn="just"/>
            <a:r>
              <a:rPr lang="en-US" kern="0" dirty="0">
                <a:solidFill>
                  <a:srgbClr val="222222"/>
                </a:solidFill>
                <a:latin typeface="+mj-lt"/>
                <a:ea typeface="Times New Roman" panose="02020603050405020304" pitchFamily="18" charset="0"/>
              </a:rPr>
              <a:t>A</a:t>
            </a:r>
            <a:r>
              <a:rPr lang="en-US" sz="1800" kern="0" dirty="0">
                <a:solidFill>
                  <a:srgbClr val="222222"/>
                </a:solidFill>
                <a:effectLst/>
                <a:latin typeface="+mj-lt"/>
                <a:ea typeface="Times New Roman" panose="02020603050405020304" pitchFamily="18" charset="0"/>
              </a:rPr>
              <a:t>lternative food system visions articulate these critical viewpoints on the current food system </a:t>
            </a:r>
            <a:endParaRPr lang="en-IN" dirty="0">
              <a:latin typeface="+mj-lt"/>
            </a:endParaRPr>
          </a:p>
        </p:txBody>
      </p:sp>
      <p:sp>
        <p:nvSpPr>
          <p:cNvPr id="11" name="Date Placeholder 8">
            <a:extLst>
              <a:ext uri="{FF2B5EF4-FFF2-40B4-BE49-F238E27FC236}">
                <a16:creationId xmlns:a16="http://schemas.microsoft.com/office/drawing/2014/main" id="{5631E54A-33E1-4B7C-E756-32F26AB19A76}"/>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4C918108-1832-8216-B875-6DEC952ACA15}"/>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E85538E7-2787-5CC7-E8DF-7DED4350A0AA}"/>
              </a:ext>
            </a:extLst>
          </p:cNvPr>
          <p:cNvSpPr>
            <a:spLocks noGrp="1"/>
          </p:cNvSpPr>
          <p:nvPr>
            <p:ph type="sldNum" sz="quarter" idx="12"/>
          </p:nvPr>
        </p:nvSpPr>
        <p:spPr/>
        <p:txBody>
          <a:bodyPr/>
          <a:lstStyle/>
          <a:p>
            <a:fld id="{9F94004C-5A61-4BDA-9336-06EE8EA28B8B}" type="slidenum">
              <a:rPr lang="en-IN" smtClean="0"/>
              <a:t>17</a:t>
            </a:fld>
            <a:endParaRPr lang="en-IN"/>
          </a:p>
        </p:txBody>
      </p:sp>
    </p:spTree>
    <p:extLst>
      <p:ext uri="{BB962C8B-B14F-4D97-AF65-F5344CB8AC3E}">
        <p14:creationId xmlns:p14="http://schemas.microsoft.com/office/powerpoint/2010/main" val="3228632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EB3D-A8D5-CFCE-33BC-B786F291C793}"/>
              </a:ext>
            </a:extLst>
          </p:cNvPr>
          <p:cNvSpPr>
            <a:spLocks noGrp="1"/>
          </p:cNvSpPr>
          <p:nvPr>
            <p:ph type="title"/>
          </p:nvPr>
        </p:nvSpPr>
        <p:spPr/>
        <p:txBody>
          <a:bodyPr/>
          <a:lstStyle/>
          <a:p>
            <a:r>
              <a:rPr lang="en-US" dirty="0"/>
              <a:t>Conceptual Framework: Tribal Agriculture </a:t>
            </a:r>
            <a:endParaRPr lang="en-IN" dirty="0"/>
          </a:p>
        </p:txBody>
      </p:sp>
      <p:sp>
        <p:nvSpPr>
          <p:cNvPr id="3" name="Content Placeholder 2">
            <a:extLst>
              <a:ext uri="{FF2B5EF4-FFF2-40B4-BE49-F238E27FC236}">
                <a16:creationId xmlns:a16="http://schemas.microsoft.com/office/drawing/2014/main" id="{108EFD3D-C181-B7E9-2CD2-7BDD56F426FA}"/>
              </a:ext>
            </a:extLst>
          </p:cNvPr>
          <p:cNvSpPr>
            <a:spLocks noGrp="1"/>
          </p:cNvSpPr>
          <p:nvPr>
            <p:ph idx="1"/>
          </p:nvPr>
        </p:nvSpPr>
        <p:spPr/>
        <p:txBody>
          <a:bodyPr/>
          <a:lstStyle/>
          <a:p>
            <a:r>
              <a:rPr lang="en-US" kern="0" dirty="0">
                <a:latin typeface="+mj-lt"/>
                <a:ea typeface="Times New Roman" panose="02020603050405020304" pitchFamily="18" charset="0"/>
              </a:rPr>
              <a:t>T</a:t>
            </a:r>
            <a:r>
              <a:rPr lang="en-US" sz="1800" kern="0" dirty="0">
                <a:effectLst/>
                <a:latin typeface="+mj-lt"/>
                <a:ea typeface="Times New Roman" panose="02020603050405020304" pitchFamily="18" charset="0"/>
              </a:rPr>
              <a:t>he application of the indigenous knowledge of the tribes plays a significant role</a:t>
            </a:r>
          </a:p>
          <a:p>
            <a:r>
              <a:rPr lang="en-US" sz="1800" kern="0" dirty="0">
                <a:effectLst/>
                <a:latin typeface="+mj-lt"/>
                <a:ea typeface="Times New Roman" panose="02020603050405020304" pitchFamily="18" charset="0"/>
              </a:rPr>
              <a:t>Small landholding and low yields hence it is being practiced mostly in undulated high land that suffers from problems such as soil erosion and lack of soil fertility</a:t>
            </a:r>
          </a:p>
          <a:p>
            <a:pPr algn="just"/>
            <a:r>
              <a:rPr lang="en-US" sz="1800" kern="0" dirty="0">
                <a:effectLst/>
                <a:latin typeface="+mj-lt"/>
                <a:ea typeface="Times New Roman" panose="02020603050405020304" pitchFamily="18" charset="0"/>
              </a:rPr>
              <a:t>Lack of practices of soil and water conservation, lack of exposure and knowledge of improved agricultural techniques, and low investments along with crippling indebtedness have rendered tribal agriculture to remain mostly precarious at the subsistence level</a:t>
            </a:r>
          </a:p>
          <a:p>
            <a:pPr algn="just"/>
            <a:r>
              <a:rPr lang="en-US" sz="1800" kern="0" dirty="0">
                <a:solidFill>
                  <a:srgbClr val="222222"/>
                </a:solidFill>
                <a:effectLst/>
                <a:latin typeface="+mj-lt"/>
                <a:ea typeface="Times New Roman" panose="02020603050405020304" pitchFamily="18" charset="0"/>
              </a:rPr>
              <a:t>Indigenous Tribal Agricultural Practices have long supported intensive farming without significantly degrading the land or reducing crop productivity</a:t>
            </a:r>
            <a:endParaRPr lang="en-US" sz="1800" kern="0" dirty="0">
              <a:effectLst/>
              <a:latin typeface="+mj-lt"/>
              <a:ea typeface="Times New Roman" panose="02020603050405020304" pitchFamily="18" charset="0"/>
            </a:endParaRPr>
          </a:p>
          <a:p>
            <a:endParaRPr lang="en-IN" dirty="0">
              <a:latin typeface="+mj-lt"/>
            </a:endParaRPr>
          </a:p>
        </p:txBody>
      </p:sp>
      <p:sp>
        <p:nvSpPr>
          <p:cNvPr id="11" name="Date Placeholder 8">
            <a:extLst>
              <a:ext uri="{FF2B5EF4-FFF2-40B4-BE49-F238E27FC236}">
                <a16:creationId xmlns:a16="http://schemas.microsoft.com/office/drawing/2014/main" id="{79406048-77CC-CB61-CA60-CF147230EC91}"/>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EE928033-99D1-4C17-15DC-CA5CF56492A7}"/>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69867A74-4760-235B-8DD1-FD76D09B311C}"/>
              </a:ext>
            </a:extLst>
          </p:cNvPr>
          <p:cNvSpPr>
            <a:spLocks noGrp="1"/>
          </p:cNvSpPr>
          <p:nvPr>
            <p:ph type="sldNum" sz="quarter" idx="12"/>
          </p:nvPr>
        </p:nvSpPr>
        <p:spPr/>
        <p:txBody>
          <a:bodyPr/>
          <a:lstStyle/>
          <a:p>
            <a:fld id="{9F94004C-5A61-4BDA-9336-06EE8EA28B8B}" type="slidenum">
              <a:rPr lang="en-IN" smtClean="0"/>
              <a:t>18</a:t>
            </a:fld>
            <a:endParaRPr lang="en-IN"/>
          </a:p>
        </p:txBody>
      </p:sp>
    </p:spTree>
    <p:extLst>
      <p:ext uri="{BB962C8B-B14F-4D97-AF65-F5344CB8AC3E}">
        <p14:creationId xmlns:p14="http://schemas.microsoft.com/office/powerpoint/2010/main" val="1887474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D479-776C-BF89-CD63-AF03511D7C6A}"/>
              </a:ext>
            </a:extLst>
          </p:cNvPr>
          <p:cNvSpPr>
            <a:spLocks noGrp="1"/>
          </p:cNvSpPr>
          <p:nvPr>
            <p:ph type="title"/>
          </p:nvPr>
        </p:nvSpPr>
        <p:spPr>
          <a:xfrm>
            <a:off x="677334" y="609599"/>
            <a:ext cx="8596668" cy="1541417"/>
          </a:xfrm>
        </p:spPr>
        <p:txBody>
          <a:bodyPr/>
          <a:lstStyle/>
          <a:p>
            <a:r>
              <a:rPr lang="en-US" dirty="0"/>
              <a:t>The study population: Malayali Tribe  </a:t>
            </a:r>
            <a:endParaRPr lang="en-IN" dirty="0"/>
          </a:p>
        </p:txBody>
      </p:sp>
      <p:sp>
        <p:nvSpPr>
          <p:cNvPr id="3" name="Content Placeholder 2">
            <a:extLst>
              <a:ext uri="{FF2B5EF4-FFF2-40B4-BE49-F238E27FC236}">
                <a16:creationId xmlns:a16="http://schemas.microsoft.com/office/drawing/2014/main" id="{04CE13CA-9BB6-5A66-AD87-A24DAC3E0434}"/>
              </a:ext>
            </a:extLst>
          </p:cNvPr>
          <p:cNvSpPr>
            <a:spLocks noGrp="1"/>
          </p:cNvSpPr>
          <p:nvPr>
            <p:ph idx="1"/>
          </p:nvPr>
        </p:nvSpPr>
        <p:spPr>
          <a:xfrm>
            <a:off x="677334" y="1680755"/>
            <a:ext cx="8954346" cy="4567646"/>
          </a:xfrm>
        </p:spPr>
        <p:txBody>
          <a:bodyPr>
            <a:normAutofit/>
          </a:bodyPr>
          <a:lstStyle/>
          <a:p>
            <a:pPr algn="just"/>
            <a:r>
              <a:rPr lang="en-US" sz="1800" kern="0" dirty="0">
                <a:solidFill>
                  <a:srgbClr val="222222"/>
                </a:solidFill>
                <a:effectLst/>
                <a:latin typeface="+mj-lt"/>
                <a:ea typeface="Times New Roman" panose="02020603050405020304" pitchFamily="18" charset="0"/>
              </a:rPr>
              <a:t>Rich knowledge in Millet cultivation </a:t>
            </a:r>
          </a:p>
          <a:p>
            <a:pPr algn="just"/>
            <a:r>
              <a:rPr lang="en-US" sz="1800" kern="0" dirty="0">
                <a:solidFill>
                  <a:srgbClr val="222222"/>
                </a:solidFill>
                <a:effectLst/>
                <a:latin typeface="+mj-lt"/>
                <a:ea typeface="Times New Roman" panose="02020603050405020304" pitchFamily="18" charset="0"/>
              </a:rPr>
              <a:t>The Malayali tribes of Tamil Nadu's had a strong agricultural legacy and tradition (Venkatesan, et al. 2016).</a:t>
            </a:r>
          </a:p>
          <a:p>
            <a:pPr algn="just"/>
            <a:r>
              <a:rPr lang="en-US" sz="1800" kern="0" dirty="0">
                <a:solidFill>
                  <a:srgbClr val="222222"/>
                </a:solidFill>
                <a:effectLst/>
                <a:latin typeface="+mj-lt"/>
                <a:ea typeface="Times New Roman" panose="02020603050405020304" pitchFamily="18" charset="0"/>
              </a:rPr>
              <a:t>In particular, they are well-versed in the post-harvest and cultivation processes for tapioca (Manihot esculenta </a:t>
            </a:r>
            <a:r>
              <a:rPr lang="en-US" sz="1800" kern="0" dirty="0" err="1">
                <a:solidFill>
                  <a:srgbClr val="222222"/>
                </a:solidFill>
                <a:effectLst/>
                <a:latin typeface="+mj-lt"/>
                <a:ea typeface="Times New Roman" panose="02020603050405020304" pitchFamily="18" charset="0"/>
              </a:rPr>
              <a:t>Crantz</a:t>
            </a:r>
            <a:r>
              <a:rPr lang="en-US" sz="1800" kern="0" dirty="0">
                <a:solidFill>
                  <a:srgbClr val="222222"/>
                </a:solidFill>
                <a:effectLst/>
                <a:latin typeface="+mj-lt"/>
                <a:ea typeface="Times New Roman" panose="02020603050405020304" pitchFamily="18" charset="0"/>
              </a:rPr>
              <a:t>) and paddy (Oryza sativa Linn.)  </a:t>
            </a:r>
          </a:p>
          <a:p>
            <a:pPr algn="just"/>
            <a:r>
              <a:rPr lang="en-US" sz="1800" kern="0" dirty="0">
                <a:solidFill>
                  <a:srgbClr val="222222"/>
                </a:solidFill>
                <a:effectLst/>
                <a:latin typeface="+mj-lt"/>
                <a:ea typeface="Times New Roman" panose="02020603050405020304" pitchFamily="18" charset="0"/>
              </a:rPr>
              <a:t>Within the community, indigenous wisdom has developed and been passed down from one generation to the next. Scientific communities are starting to acknowledge the contribution that indigenous knowledge makes to the production of sustainable agriculture.  </a:t>
            </a:r>
          </a:p>
          <a:p>
            <a:pPr algn="just"/>
            <a:r>
              <a:rPr lang="en-US" sz="1800" kern="0" dirty="0">
                <a:solidFill>
                  <a:srgbClr val="222222"/>
                </a:solidFill>
                <a:effectLst/>
                <a:latin typeface="+mj-lt"/>
                <a:ea typeface="Times New Roman" panose="02020603050405020304" pitchFamily="18" charset="0"/>
              </a:rPr>
              <a:t>However, tribal women are renowned for having a richness of local knowledge. </a:t>
            </a:r>
          </a:p>
          <a:p>
            <a:pPr algn="just"/>
            <a:r>
              <a:rPr lang="en-US" sz="1800" kern="0" dirty="0">
                <a:solidFill>
                  <a:srgbClr val="222222"/>
                </a:solidFill>
                <a:effectLst/>
                <a:latin typeface="+mj-lt"/>
                <a:ea typeface="Times New Roman" panose="02020603050405020304" pitchFamily="18" charset="0"/>
              </a:rPr>
              <a:t>To determine the level of the adoption of specified indigenous farm practices in paddy and tapioca (Natarajan &amp; Govind 2006).</a:t>
            </a:r>
          </a:p>
          <a:p>
            <a:pPr algn="just"/>
            <a:r>
              <a:rPr lang="en-US" sz="1800" kern="0" dirty="0">
                <a:solidFill>
                  <a:srgbClr val="222222"/>
                </a:solidFill>
                <a:effectLst/>
                <a:latin typeface="+mj-lt"/>
                <a:ea typeface="Times New Roman" panose="02020603050405020304" pitchFamily="18" charset="0"/>
              </a:rPr>
              <a:t>Crop production or pest control among the Malayali tribe has analyzed the </a:t>
            </a:r>
            <a:r>
              <a:rPr lang="en-US" sz="1800" kern="0" dirty="0">
                <a:solidFill>
                  <a:srgbClr val="333333"/>
                </a:solidFill>
                <a:effectLst/>
                <a:latin typeface="+mj-lt"/>
                <a:ea typeface="Times New Roman" panose="02020603050405020304" pitchFamily="18" charset="0"/>
              </a:rPr>
              <a:t>pest control activities adopted by the tribals envisioned pursuing organic agriculture in the light of the hazards of chemical pesticides posing serious threats to human, animal, and environmental life (</a:t>
            </a:r>
            <a:r>
              <a:rPr lang="en-US" sz="1800" kern="0" dirty="0" err="1">
                <a:solidFill>
                  <a:srgbClr val="222222"/>
                </a:solidFill>
                <a:effectLst/>
                <a:latin typeface="+mj-lt"/>
                <a:ea typeface="Times New Roman" panose="02020603050405020304" pitchFamily="18" charset="0"/>
              </a:rPr>
              <a:t>Narayanasamy</a:t>
            </a:r>
            <a:r>
              <a:rPr lang="en-US" sz="1800" kern="0" dirty="0">
                <a:solidFill>
                  <a:srgbClr val="222222"/>
                </a:solidFill>
                <a:effectLst/>
                <a:latin typeface="+mj-lt"/>
                <a:ea typeface="Times New Roman" panose="02020603050405020304" pitchFamily="18" charset="0"/>
              </a:rPr>
              <a:t>, 2006).</a:t>
            </a:r>
            <a:endParaRPr lang="en-IN" dirty="0">
              <a:latin typeface="+mj-lt"/>
            </a:endParaRPr>
          </a:p>
        </p:txBody>
      </p:sp>
      <p:sp>
        <p:nvSpPr>
          <p:cNvPr id="11" name="Date Placeholder 8">
            <a:extLst>
              <a:ext uri="{FF2B5EF4-FFF2-40B4-BE49-F238E27FC236}">
                <a16:creationId xmlns:a16="http://schemas.microsoft.com/office/drawing/2014/main" id="{6C0992E2-842A-3D97-560A-BB447578D886}"/>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F318FD58-FB03-0AA8-A619-AE763CC73E3B}"/>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95941866-23C4-145D-86A4-4849BEB76FD5}"/>
              </a:ext>
            </a:extLst>
          </p:cNvPr>
          <p:cNvSpPr>
            <a:spLocks noGrp="1"/>
          </p:cNvSpPr>
          <p:nvPr>
            <p:ph type="sldNum" sz="quarter" idx="12"/>
          </p:nvPr>
        </p:nvSpPr>
        <p:spPr/>
        <p:txBody>
          <a:bodyPr/>
          <a:lstStyle/>
          <a:p>
            <a:fld id="{9F94004C-5A61-4BDA-9336-06EE8EA28B8B}" type="slidenum">
              <a:rPr lang="en-IN" smtClean="0"/>
              <a:t>19</a:t>
            </a:fld>
            <a:endParaRPr lang="en-IN"/>
          </a:p>
        </p:txBody>
      </p:sp>
    </p:spTree>
    <p:extLst>
      <p:ext uri="{BB962C8B-B14F-4D97-AF65-F5344CB8AC3E}">
        <p14:creationId xmlns:p14="http://schemas.microsoft.com/office/powerpoint/2010/main" val="822350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C7732F-A512-314E-A594-5276C4118D84}"/>
              </a:ext>
            </a:extLst>
          </p:cNvPr>
          <p:cNvSpPr/>
          <p:nvPr/>
        </p:nvSpPr>
        <p:spPr>
          <a:xfrm>
            <a:off x="209191" y="88491"/>
            <a:ext cx="11773617" cy="5232202"/>
          </a:xfrm>
          <a:prstGeom prst="rect">
            <a:avLst/>
          </a:prstGeom>
        </p:spPr>
        <p:txBody>
          <a:bodyPr wrap="square">
            <a:spAutoFit/>
          </a:bodyPr>
          <a:lstStyle/>
          <a:p>
            <a:pPr algn="ctr"/>
            <a:r>
              <a:rPr lang="en-GB" sz="3200" b="1" dirty="0">
                <a:solidFill>
                  <a:srgbClr val="444444"/>
                </a:solidFill>
                <a:cs typeface="Arial" panose="020B0604020202020204" pitchFamily="34" charset="0"/>
              </a:rPr>
              <a:t>The detailed schedule is as follows </a:t>
            </a:r>
            <a:r>
              <a:rPr lang="fr-FR" sz="3200" b="1" dirty="0">
                <a:solidFill>
                  <a:srgbClr val="444444"/>
                </a:solidFill>
                <a:cs typeface="Arial" panose="020B0604020202020204" pitchFamily="34" charset="0"/>
              </a:rPr>
              <a:t>(Ordre du jour)</a:t>
            </a:r>
          </a:p>
          <a:p>
            <a:pPr algn="ctr"/>
            <a:endParaRPr lang="fr-FR" sz="3200" b="1" dirty="0">
              <a:solidFill>
                <a:srgbClr val="444444"/>
              </a:solidFill>
              <a:cs typeface="Arial" panose="020B0604020202020204" pitchFamily="34" charset="0"/>
            </a:endParaRPr>
          </a:p>
          <a:p>
            <a:pPr algn="ctr"/>
            <a:endParaRPr lang="fr-FR" sz="3200" b="1" dirty="0">
              <a:solidFill>
                <a:srgbClr val="444444"/>
              </a:solidFill>
              <a:cs typeface="Arial" panose="020B0604020202020204" pitchFamily="34" charset="0"/>
            </a:endParaRPr>
          </a:p>
          <a:p>
            <a:pPr marL="457200" indent="-457200" algn="ctr">
              <a:buAutoNum type="arabicPeriod"/>
            </a:pPr>
            <a:r>
              <a:rPr lang="en-GB" sz="2400" b="1" dirty="0">
                <a:solidFill>
                  <a:srgbClr val="444444"/>
                </a:solidFill>
                <a:cs typeface="Arial" panose="020B0604020202020204" pitchFamily="34" charset="0"/>
              </a:rPr>
              <a:t>Review of 18 months of research by B. </a:t>
            </a:r>
            <a:r>
              <a:rPr lang="en-GB" sz="2400" b="1" dirty="0" err="1">
                <a:solidFill>
                  <a:srgbClr val="444444"/>
                </a:solidFill>
                <a:cs typeface="Arial" panose="020B0604020202020204" pitchFamily="34" charset="0"/>
              </a:rPr>
              <a:t>Sajaloli</a:t>
            </a:r>
            <a:r>
              <a:rPr lang="en-GB" sz="2400" b="1" dirty="0">
                <a:solidFill>
                  <a:srgbClr val="444444"/>
                </a:solidFill>
                <a:cs typeface="Arial" panose="020B0604020202020204" pitchFamily="34" charset="0"/>
              </a:rPr>
              <a:t> and L. </a:t>
            </a:r>
            <a:r>
              <a:rPr lang="en-GB" sz="2400" b="1" dirty="0" err="1">
                <a:solidFill>
                  <a:srgbClr val="444444"/>
                </a:solidFill>
                <a:cs typeface="Arial" panose="020B0604020202020204" pitchFamily="34" charset="0"/>
              </a:rPr>
              <a:t>Verdelli</a:t>
            </a:r>
            <a:endParaRPr lang="en-GB" sz="2400" b="1" dirty="0">
              <a:solidFill>
                <a:srgbClr val="444444"/>
              </a:solidFill>
              <a:cs typeface="Arial" panose="020B0604020202020204" pitchFamily="34" charset="0"/>
            </a:endParaRPr>
          </a:p>
          <a:p>
            <a:pPr algn="ctr"/>
            <a:r>
              <a:rPr lang="en-GB" sz="2400" b="1" dirty="0">
                <a:solidFill>
                  <a:srgbClr val="444444"/>
                </a:solidFill>
                <a:cs typeface="Arial" panose="020B0604020202020204" pitchFamily="34" charset="0"/>
              </a:rPr>
              <a:t>
2. Presentation of the PATAMIL website (https://</a:t>
            </a:r>
            <a:r>
              <a:rPr lang="en-GB" sz="2400" b="1" dirty="0" err="1">
                <a:solidFill>
                  <a:srgbClr val="444444"/>
                </a:solidFill>
                <a:cs typeface="Arial" panose="020B0604020202020204" pitchFamily="34" charset="0"/>
              </a:rPr>
              <a:t>patamil.centraider.org</a:t>
            </a:r>
            <a:r>
              <a:rPr lang="en-GB" sz="2400" b="1" dirty="0">
                <a:solidFill>
                  <a:srgbClr val="444444"/>
                </a:solidFill>
                <a:cs typeface="Arial" panose="020B0604020202020204" pitchFamily="34" charset="0"/>
              </a:rPr>
              <a:t>) and validation by all partners before it goes online for the general public</a:t>
            </a:r>
          </a:p>
          <a:p>
            <a:pPr algn="ctr"/>
            <a:r>
              <a:rPr lang="en-GB" sz="2400" b="1" dirty="0">
                <a:solidFill>
                  <a:srgbClr val="444444"/>
                </a:solidFill>
                <a:cs typeface="Arial" panose="020B0604020202020204" pitchFamily="34" charset="0"/>
              </a:rPr>
              <a:t>
3. Presentation of some of the works done by the students and/or researchers. </a:t>
            </a:r>
          </a:p>
          <a:p>
            <a:pPr algn="ctr"/>
            <a:r>
              <a:rPr lang="en-GB" sz="2400" b="1" dirty="0">
                <a:solidFill>
                  <a:srgbClr val="444444"/>
                </a:solidFill>
                <a:cs typeface="Arial" panose="020B0604020202020204" pitchFamily="34" charset="0"/>
              </a:rPr>
              <a:t>
4. Perspectives and timetable of research to be carried out during the 2023-2024 academic year,</a:t>
            </a:r>
          </a:p>
          <a:p>
            <a:endParaRPr lang="fr-FR" sz="2200" b="1" dirty="0">
              <a:solidFill>
                <a:srgbClr val="444444"/>
              </a:solidFill>
              <a:cs typeface="Arial" panose="020B0604020202020204" pitchFamily="34" charset="0"/>
            </a:endParaRPr>
          </a:p>
        </p:txBody>
      </p:sp>
    </p:spTree>
    <p:extLst>
      <p:ext uri="{BB962C8B-B14F-4D97-AF65-F5344CB8AC3E}">
        <p14:creationId xmlns:p14="http://schemas.microsoft.com/office/powerpoint/2010/main" val="63968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4D51E-11D0-F0EE-8251-F1F7339FD203}"/>
              </a:ext>
            </a:extLst>
          </p:cNvPr>
          <p:cNvSpPr>
            <a:spLocks noGrp="1"/>
          </p:cNvSpPr>
          <p:nvPr>
            <p:ph type="title"/>
          </p:nvPr>
        </p:nvSpPr>
        <p:spPr/>
        <p:txBody>
          <a:bodyPr/>
          <a:lstStyle/>
          <a:p>
            <a:r>
              <a:rPr lang="en-US" dirty="0"/>
              <a:t>Dept. of Agriculture, Government of Tamil Nadu</a:t>
            </a:r>
            <a:endParaRPr lang="en-IN" dirty="0"/>
          </a:p>
        </p:txBody>
      </p:sp>
      <p:sp>
        <p:nvSpPr>
          <p:cNvPr id="3" name="Content Placeholder 2">
            <a:extLst>
              <a:ext uri="{FF2B5EF4-FFF2-40B4-BE49-F238E27FC236}">
                <a16:creationId xmlns:a16="http://schemas.microsoft.com/office/drawing/2014/main" id="{BA518C74-83E7-EC6C-2844-E378101B336D}"/>
              </a:ext>
            </a:extLst>
          </p:cNvPr>
          <p:cNvSpPr>
            <a:spLocks noGrp="1"/>
          </p:cNvSpPr>
          <p:nvPr>
            <p:ph idx="1"/>
          </p:nvPr>
        </p:nvSpPr>
        <p:spPr>
          <a:xfrm>
            <a:off x="677334" y="1811383"/>
            <a:ext cx="9102392" cy="4606834"/>
          </a:xfrm>
        </p:spPr>
        <p:txBody>
          <a:bodyPr/>
          <a:lstStyle/>
          <a:p>
            <a:r>
              <a:rPr lang="en-US" kern="0" dirty="0">
                <a:latin typeface="+mj-lt"/>
                <a:ea typeface="Times New Roman" panose="02020603050405020304" pitchFamily="18" charset="0"/>
              </a:rPr>
              <a:t>M</a:t>
            </a:r>
            <a:r>
              <a:rPr lang="en-US" sz="1800" kern="0" dirty="0">
                <a:effectLst/>
                <a:latin typeface="+mj-lt"/>
                <a:ea typeface="Times New Roman" panose="02020603050405020304" pitchFamily="18" charset="0"/>
              </a:rPr>
              <a:t>illet provides multiple security such as food security, fodder security, health, nutritional security, and livelihood security</a:t>
            </a:r>
          </a:p>
          <a:p>
            <a:r>
              <a:rPr lang="en-US" kern="0" dirty="0">
                <a:latin typeface="+mj-lt"/>
                <a:ea typeface="Times New Roman" panose="02020603050405020304" pitchFamily="18" charset="0"/>
              </a:rPr>
              <a:t>M</a:t>
            </a:r>
            <a:r>
              <a:rPr lang="en-US" sz="1800" kern="0" dirty="0">
                <a:effectLst/>
                <a:latin typeface="+mj-lt"/>
                <a:ea typeface="Times New Roman" panose="02020603050405020304" pitchFamily="18" charset="0"/>
              </a:rPr>
              <a:t>illets are widely cultivated in Villupuram, </a:t>
            </a:r>
            <a:r>
              <a:rPr lang="en-US" sz="1800" kern="0" dirty="0" err="1">
                <a:effectLst/>
                <a:latin typeface="+mj-lt"/>
                <a:ea typeface="Times New Roman" panose="02020603050405020304" pitchFamily="18" charset="0"/>
              </a:rPr>
              <a:t>Cuddalore</a:t>
            </a:r>
            <a:r>
              <a:rPr lang="en-US" sz="1800" kern="0" dirty="0">
                <a:effectLst/>
                <a:latin typeface="+mj-lt"/>
                <a:ea typeface="Times New Roman" panose="02020603050405020304" pitchFamily="18" charset="0"/>
              </a:rPr>
              <a:t>, Salem, </a:t>
            </a:r>
            <a:r>
              <a:rPr lang="en-US" sz="1800" kern="0" dirty="0" err="1">
                <a:effectLst/>
                <a:latin typeface="+mj-lt"/>
                <a:ea typeface="Times New Roman" panose="02020603050405020304" pitchFamily="18" charset="0"/>
              </a:rPr>
              <a:t>Namakkal</a:t>
            </a:r>
            <a:r>
              <a:rPr lang="en-US" sz="1800" kern="0" dirty="0">
                <a:effectLst/>
                <a:latin typeface="+mj-lt"/>
                <a:ea typeface="Times New Roman" panose="02020603050405020304" pitchFamily="18" charset="0"/>
              </a:rPr>
              <a:t>, Tirupur, Erode, </a:t>
            </a:r>
            <a:r>
              <a:rPr lang="en-US" sz="1800" kern="0" dirty="0" err="1">
                <a:effectLst/>
                <a:latin typeface="+mj-lt"/>
                <a:ea typeface="Times New Roman" panose="02020603050405020304" pitchFamily="18" charset="0"/>
              </a:rPr>
              <a:t>Perambalur</a:t>
            </a:r>
            <a:r>
              <a:rPr lang="en-US" sz="1800" kern="0" dirty="0">
                <a:effectLst/>
                <a:latin typeface="+mj-lt"/>
                <a:ea typeface="Times New Roman" panose="02020603050405020304" pitchFamily="18" charset="0"/>
              </a:rPr>
              <a:t>, </a:t>
            </a:r>
            <a:r>
              <a:rPr lang="en-US" sz="1800" kern="0" dirty="0" err="1">
                <a:effectLst/>
                <a:latin typeface="+mj-lt"/>
                <a:ea typeface="Times New Roman" panose="02020603050405020304" pitchFamily="18" charset="0"/>
              </a:rPr>
              <a:t>Ariyalur</a:t>
            </a:r>
            <a:r>
              <a:rPr lang="en-US" sz="1800" kern="0" dirty="0">
                <a:effectLst/>
                <a:latin typeface="+mj-lt"/>
                <a:ea typeface="Times New Roman" panose="02020603050405020304" pitchFamily="18" charset="0"/>
              </a:rPr>
              <a:t>, Theni, </a:t>
            </a:r>
            <a:r>
              <a:rPr lang="en-US" sz="1800" kern="0" dirty="0" err="1">
                <a:effectLst/>
                <a:latin typeface="+mj-lt"/>
                <a:ea typeface="Times New Roman" panose="02020603050405020304" pitchFamily="18" charset="0"/>
              </a:rPr>
              <a:t>Dindigul</a:t>
            </a:r>
            <a:r>
              <a:rPr lang="en-US" sz="1800" kern="0" dirty="0">
                <a:effectLst/>
                <a:latin typeface="+mj-lt"/>
                <a:ea typeface="Times New Roman" panose="02020603050405020304" pitchFamily="18" charset="0"/>
              </a:rPr>
              <a:t>, </a:t>
            </a:r>
            <a:r>
              <a:rPr lang="en-US" sz="1800" kern="0" dirty="0" err="1">
                <a:effectLst/>
                <a:latin typeface="+mj-lt"/>
                <a:ea typeface="Times New Roman" panose="02020603050405020304" pitchFamily="18" charset="0"/>
              </a:rPr>
              <a:t>Virudunagar</a:t>
            </a:r>
            <a:r>
              <a:rPr lang="en-US" sz="1800" kern="0" dirty="0">
                <a:effectLst/>
                <a:latin typeface="+mj-lt"/>
                <a:ea typeface="Times New Roman" panose="02020603050405020304" pitchFamily="18" charset="0"/>
              </a:rPr>
              <a:t>, Tirunelveli, </a:t>
            </a:r>
            <a:r>
              <a:rPr lang="en-US" sz="1800" kern="0" dirty="0" err="1">
                <a:effectLst/>
                <a:latin typeface="+mj-lt"/>
                <a:ea typeface="Times New Roman" panose="02020603050405020304" pitchFamily="18" charset="0"/>
              </a:rPr>
              <a:t>Thoothukudi</a:t>
            </a:r>
            <a:r>
              <a:rPr lang="en-US" sz="1800" kern="0" dirty="0">
                <a:effectLst/>
                <a:latin typeface="+mj-lt"/>
                <a:ea typeface="Times New Roman" panose="02020603050405020304" pitchFamily="18" charset="0"/>
              </a:rPr>
              <a:t>, Tiruvannamalai, Dharmapuri, and </a:t>
            </a:r>
            <a:r>
              <a:rPr lang="en-US" sz="1800" kern="0" dirty="0" err="1">
                <a:effectLst/>
                <a:latin typeface="+mj-lt"/>
                <a:ea typeface="Times New Roman" panose="02020603050405020304" pitchFamily="18" charset="0"/>
              </a:rPr>
              <a:t>Krishnagiri</a:t>
            </a:r>
            <a:r>
              <a:rPr lang="en-US" sz="1800" kern="0" dirty="0">
                <a:effectLst/>
                <a:latin typeface="+mj-lt"/>
                <a:ea typeface="Times New Roman" panose="02020603050405020304" pitchFamily="18" charset="0"/>
              </a:rPr>
              <a:t>.</a:t>
            </a:r>
          </a:p>
          <a:p>
            <a:pPr algn="just"/>
            <a:r>
              <a:rPr lang="en-US" sz="1800" kern="0" dirty="0">
                <a:effectLst/>
                <a:latin typeface="+mj-lt"/>
                <a:ea typeface="Times New Roman" panose="02020603050405020304" pitchFamily="18" charset="0"/>
              </a:rPr>
              <a:t>Major millets varieties such as </a:t>
            </a:r>
            <a:r>
              <a:rPr lang="en-US" sz="1800" kern="0" dirty="0" err="1">
                <a:effectLst/>
                <a:latin typeface="+mj-lt"/>
                <a:ea typeface="Times New Roman" panose="02020603050405020304" pitchFamily="18" charset="0"/>
              </a:rPr>
              <a:t>Sholam</a:t>
            </a:r>
            <a:r>
              <a:rPr lang="en-US" sz="1800" kern="0" dirty="0">
                <a:effectLst/>
                <a:latin typeface="+mj-lt"/>
                <a:ea typeface="Times New Roman" panose="02020603050405020304" pitchFamily="18" charset="0"/>
              </a:rPr>
              <a:t> (Sorghum), </a:t>
            </a:r>
            <a:r>
              <a:rPr lang="en-US" sz="1800" kern="0" dirty="0" err="1">
                <a:effectLst/>
                <a:latin typeface="+mj-lt"/>
                <a:ea typeface="Times New Roman" panose="02020603050405020304" pitchFamily="18" charset="0"/>
              </a:rPr>
              <a:t>Cumbu</a:t>
            </a:r>
            <a:r>
              <a:rPr lang="en-US" sz="1800" kern="0" dirty="0">
                <a:effectLst/>
                <a:latin typeface="+mj-lt"/>
                <a:ea typeface="Times New Roman" panose="02020603050405020304" pitchFamily="18" charset="0"/>
              </a:rPr>
              <a:t> (Pearl Millet), Ragi (Finger Millet), </a:t>
            </a:r>
            <a:r>
              <a:rPr lang="en-US" sz="1800" kern="0" dirty="0" err="1">
                <a:effectLst/>
                <a:latin typeface="+mj-lt"/>
                <a:ea typeface="Times New Roman" panose="02020603050405020304" pitchFamily="18" charset="0"/>
              </a:rPr>
              <a:t>Makkacholam</a:t>
            </a:r>
            <a:r>
              <a:rPr lang="en-US" sz="1800" kern="0" dirty="0">
                <a:effectLst/>
                <a:latin typeface="+mj-lt"/>
                <a:ea typeface="Times New Roman" panose="02020603050405020304" pitchFamily="18" charset="0"/>
              </a:rPr>
              <a:t> (Maize), and other minor millets such as </a:t>
            </a:r>
            <a:r>
              <a:rPr lang="en-US" sz="1800" kern="0" dirty="0" err="1">
                <a:effectLst/>
                <a:latin typeface="+mj-lt"/>
                <a:ea typeface="Times New Roman" panose="02020603050405020304" pitchFamily="18" charset="0"/>
              </a:rPr>
              <a:t>Thinai</a:t>
            </a:r>
            <a:r>
              <a:rPr lang="en-US" sz="1800" kern="0" dirty="0">
                <a:effectLst/>
                <a:latin typeface="+mj-lt"/>
                <a:ea typeface="Times New Roman" panose="02020603050405020304" pitchFamily="18" charset="0"/>
              </a:rPr>
              <a:t> (Foxtail/Italian Millet), </a:t>
            </a:r>
            <a:r>
              <a:rPr lang="en-US" sz="1800" kern="0" dirty="0" err="1">
                <a:effectLst/>
                <a:latin typeface="+mj-lt"/>
                <a:ea typeface="Times New Roman" panose="02020603050405020304" pitchFamily="18" charset="0"/>
              </a:rPr>
              <a:t>Varagu</a:t>
            </a:r>
            <a:r>
              <a:rPr lang="en-US" sz="1800" kern="0" dirty="0">
                <a:effectLst/>
                <a:latin typeface="+mj-lt"/>
                <a:ea typeface="Times New Roman" panose="02020603050405020304" pitchFamily="18" charset="0"/>
              </a:rPr>
              <a:t> (Kodo Millet), Samai (Small Millet), and </a:t>
            </a:r>
            <a:r>
              <a:rPr lang="en-US" sz="1800" kern="0" dirty="0" err="1">
                <a:effectLst/>
                <a:latin typeface="+mj-lt"/>
                <a:ea typeface="Times New Roman" panose="02020603050405020304" pitchFamily="18" charset="0"/>
              </a:rPr>
              <a:t>Kudiraivali</a:t>
            </a:r>
            <a:r>
              <a:rPr lang="en-US" sz="1800" kern="0" dirty="0">
                <a:effectLst/>
                <a:latin typeface="+mj-lt"/>
                <a:ea typeface="Times New Roman" panose="02020603050405020304" pitchFamily="18" charset="0"/>
              </a:rPr>
              <a:t> (Barnyard Millet), </a:t>
            </a:r>
            <a:r>
              <a:rPr lang="en-US" sz="1800" kern="0" dirty="0" err="1">
                <a:effectLst/>
                <a:latin typeface="+mj-lt"/>
                <a:ea typeface="Times New Roman" panose="02020603050405020304" pitchFamily="18" charset="0"/>
              </a:rPr>
              <a:t>etc</a:t>
            </a:r>
            <a:r>
              <a:rPr lang="en-US" sz="1800" kern="0" dirty="0">
                <a:effectLst/>
                <a:latin typeface="+mj-lt"/>
                <a:ea typeface="Times New Roman" panose="02020603050405020304" pitchFamily="18" charset="0"/>
              </a:rPr>
              <a:t> are cultivated in an area of 7.54 </a:t>
            </a:r>
            <a:r>
              <a:rPr lang="en-US" sz="1800" kern="0" dirty="0" err="1">
                <a:effectLst/>
                <a:latin typeface="+mj-lt"/>
                <a:ea typeface="Times New Roman" panose="02020603050405020304" pitchFamily="18" charset="0"/>
              </a:rPr>
              <a:t>L.Ha</a:t>
            </a:r>
            <a:r>
              <a:rPr lang="en-US" sz="1800" kern="0" dirty="0">
                <a:effectLst/>
                <a:latin typeface="+mj-lt"/>
                <a:ea typeface="Times New Roman" panose="02020603050405020304" pitchFamily="18" charset="0"/>
              </a:rPr>
              <a:t>. with the normal production of 25 L.MT</a:t>
            </a:r>
          </a:p>
          <a:p>
            <a:pPr algn="just"/>
            <a:r>
              <a:rPr lang="en-US" kern="0" dirty="0">
                <a:latin typeface="+mj-lt"/>
                <a:ea typeface="Times New Roman" panose="02020603050405020304" pitchFamily="18" charset="0"/>
              </a:rPr>
              <a:t>D</a:t>
            </a:r>
            <a:r>
              <a:rPr lang="en-US" sz="1800" kern="0" dirty="0">
                <a:effectLst/>
                <a:latin typeface="+mj-lt"/>
                <a:ea typeface="Times New Roman" panose="02020603050405020304" pitchFamily="18" charset="0"/>
              </a:rPr>
              <a:t>istribution of certified seeds, distribution of improved varieties/hybrids as mini-kit, seed production, and sensitizing the farmers on various local and indigenous technologies, supply of critical inputs, generating consumers demand millet; based food products through awareness creation and processing and value addition techniques </a:t>
            </a:r>
          </a:p>
        </p:txBody>
      </p:sp>
      <p:sp>
        <p:nvSpPr>
          <p:cNvPr id="11" name="Date Placeholder 8">
            <a:extLst>
              <a:ext uri="{FF2B5EF4-FFF2-40B4-BE49-F238E27FC236}">
                <a16:creationId xmlns:a16="http://schemas.microsoft.com/office/drawing/2014/main" id="{7FBA6F66-CA96-9FCF-3BF3-935AB4382793}"/>
              </a:ext>
            </a:extLst>
          </p:cNvPr>
          <p:cNvSpPr>
            <a:spLocks noGrp="1"/>
          </p:cNvSpPr>
          <p:nvPr>
            <p:ph type="dt" sz="half" idx="10"/>
          </p:nvPr>
        </p:nvSpPr>
        <p:spPr>
          <a:xfrm>
            <a:off x="815334" y="6400803"/>
            <a:ext cx="911939" cy="297454"/>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6CCE4C5A-BB5F-71BF-DF34-C078D7EC251D}"/>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F7A73E1B-DCC1-7BDF-50BC-0B9A19B2CEA8}"/>
              </a:ext>
            </a:extLst>
          </p:cNvPr>
          <p:cNvSpPr>
            <a:spLocks noGrp="1"/>
          </p:cNvSpPr>
          <p:nvPr>
            <p:ph type="sldNum" sz="quarter" idx="12"/>
          </p:nvPr>
        </p:nvSpPr>
        <p:spPr/>
        <p:txBody>
          <a:bodyPr/>
          <a:lstStyle/>
          <a:p>
            <a:fld id="{9F94004C-5A61-4BDA-9336-06EE8EA28B8B}" type="slidenum">
              <a:rPr lang="en-IN" smtClean="0"/>
              <a:t>20</a:t>
            </a:fld>
            <a:endParaRPr lang="en-IN"/>
          </a:p>
        </p:txBody>
      </p:sp>
    </p:spTree>
    <p:extLst>
      <p:ext uri="{BB962C8B-B14F-4D97-AF65-F5344CB8AC3E}">
        <p14:creationId xmlns:p14="http://schemas.microsoft.com/office/powerpoint/2010/main" val="1563081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E527-39F1-65C4-12F0-D4CAFC709499}"/>
              </a:ext>
            </a:extLst>
          </p:cNvPr>
          <p:cNvSpPr>
            <a:spLocks noGrp="1"/>
          </p:cNvSpPr>
          <p:nvPr>
            <p:ph type="title"/>
          </p:nvPr>
        </p:nvSpPr>
        <p:spPr/>
        <p:txBody>
          <a:bodyPr/>
          <a:lstStyle/>
          <a:p>
            <a:r>
              <a:rPr lang="en-IN" dirty="0"/>
              <a:t>Overview of the literature review </a:t>
            </a:r>
          </a:p>
        </p:txBody>
      </p:sp>
      <p:graphicFrame>
        <p:nvGraphicFramePr>
          <p:cNvPr id="6" name="Content Placeholder 5">
            <a:extLst>
              <a:ext uri="{FF2B5EF4-FFF2-40B4-BE49-F238E27FC236}">
                <a16:creationId xmlns:a16="http://schemas.microsoft.com/office/drawing/2014/main" id="{0790E9E0-7D4B-265E-0260-0D1203BB8394}"/>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Date Placeholder 8">
            <a:extLst>
              <a:ext uri="{FF2B5EF4-FFF2-40B4-BE49-F238E27FC236}">
                <a16:creationId xmlns:a16="http://schemas.microsoft.com/office/drawing/2014/main" id="{6A94F409-DFB3-7F8C-BE1B-1DB48171FE1C}"/>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6F6F1D74-4064-C6C8-2358-81F8DBF235CE}"/>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3EEE9B4F-F201-4A93-E4D5-D164D8305E75}"/>
              </a:ext>
            </a:extLst>
          </p:cNvPr>
          <p:cNvSpPr>
            <a:spLocks noGrp="1"/>
          </p:cNvSpPr>
          <p:nvPr>
            <p:ph type="sldNum" sz="quarter" idx="12"/>
          </p:nvPr>
        </p:nvSpPr>
        <p:spPr/>
        <p:txBody>
          <a:bodyPr/>
          <a:lstStyle/>
          <a:p>
            <a:fld id="{9F94004C-5A61-4BDA-9336-06EE8EA28B8B}" type="slidenum">
              <a:rPr lang="en-IN" smtClean="0"/>
              <a:t>21</a:t>
            </a:fld>
            <a:endParaRPr lang="en-IN"/>
          </a:p>
        </p:txBody>
      </p:sp>
    </p:spTree>
    <p:extLst>
      <p:ext uri="{BB962C8B-B14F-4D97-AF65-F5344CB8AC3E}">
        <p14:creationId xmlns:p14="http://schemas.microsoft.com/office/powerpoint/2010/main" val="326739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54240-B029-45F7-A3B0-4B6A4495D443}"/>
              </a:ext>
            </a:extLst>
          </p:cNvPr>
          <p:cNvSpPr>
            <a:spLocks noGrp="1"/>
          </p:cNvSpPr>
          <p:nvPr>
            <p:ph type="title"/>
          </p:nvPr>
        </p:nvSpPr>
        <p:spPr/>
        <p:txBody>
          <a:bodyPr/>
          <a:lstStyle/>
          <a:p>
            <a:r>
              <a:rPr lang="en-IN" dirty="0"/>
              <a:t>Literature review </a:t>
            </a:r>
            <a:r>
              <a:rPr lang="en-IN" dirty="0" err="1"/>
              <a:t>Cont</a:t>
            </a:r>
            <a:r>
              <a:rPr lang="en-IN" dirty="0"/>
              <a:t>….</a:t>
            </a:r>
          </a:p>
        </p:txBody>
      </p:sp>
      <p:graphicFrame>
        <p:nvGraphicFramePr>
          <p:cNvPr id="4" name="Content Placeholder 3">
            <a:extLst>
              <a:ext uri="{FF2B5EF4-FFF2-40B4-BE49-F238E27FC236}">
                <a16:creationId xmlns:a16="http://schemas.microsoft.com/office/drawing/2014/main" id="{8FC71202-F89F-A9EC-5BF2-003B64E15A90}"/>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Date Placeholder 8">
            <a:extLst>
              <a:ext uri="{FF2B5EF4-FFF2-40B4-BE49-F238E27FC236}">
                <a16:creationId xmlns:a16="http://schemas.microsoft.com/office/drawing/2014/main" id="{EA91B898-D8D4-8945-7AFB-3B822C34BD9F}"/>
              </a:ext>
            </a:extLst>
          </p:cNvPr>
          <p:cNvSpPr>
            <a:spLocks noGrp="1"/>
          </p:cNvSpPr>
          <p:nvPr>
            <p:ph type="dt" sz="half" idx="10"/>
          </p:nvPr>
        </p:nvSpPr>
        <p:spPr/>
        <p:txBody>
          <a:bodyPr/>
          <a:lstStyle/>
          <a:p>
            <a:fld id="{CEECEB62-FF37-41A5-BA17-E33AB5A59F0C}" type="datetime1">
              <a:rPr lang="en-IN" smtClean="0"/>
              <a:t>29/10/23</a:t>
            </a:fld>
            <a:endParaRPr lang="en-IN"/>
          </a:p>
        </p:txBody>
      </p:sp>
      <p:sp>
        <p:nvSpPr>
          <p:cNvPr id="7" name="Footer Placeholder 4">
            <a:extLst>
              <a:ext uri="{FF2B5EF4-FFF2-40B4-BE49-F238E27FC236}">
                <a16:creationId xmlns:a16="http://schemas.microsoft.com/office/drawing/2014/main" id="{3D8153D6-206C-C242-3D2F-01F38B4B4160}"/>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56B77EF4-DB84-AA8E-BA2E-BDC7AEAA44FB}"/>
              </a:ext>
            </a:extLst>
          </p:cNvPr>
          <p:cNvSpPr>
            <a:spLocks noGrp="1"/>
          </p:cNvSpPr>
          <p:nvPr>
            <p:ph type="sldNum" sz="quarter" idx="12"/>
          </p:nvPr>
        </p:nvSpPr>
        <p:spPr/>
        <p:txBody>
          <a:bodyPr/>
          <a:lstStyle/>
          <a:p>
            <a:fld id="{9F94004C-5A61-4BDA-9336-06EE8EA28B8B}" type="slidenum">
              <a:rPr lang="en-IN" smtClean="0"/>
              <a:t>22</a:t>
            </a:fld>
            <a:endParaRPr lang="en-IN"/>
          </a:p>
        </p:txBody>
      </p:sp>
    </p:spTree>
    <p:extLst>
      <p:ext uri="{BB962C8B-B14F-4D97-AF65-F5344CB8AC3E}">
        <p14:creationId xmlns:p14="http://schemas.microsoft.com/office/powerpoint/2010/main" val="4111900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D30E-FE72-1060-2F3D-E3E9FC4ED8CF}"/>
              </a:ext>
            </a:extLst>
          </p:cNvPr>
          <p:cNvSpPr>
            <a:spLocks noGrp="1"/>
          </p:cNvSpPr>
          <p:nvPr>
            <p:ph type="title"/>
          </p:nvPr>
        </p:nvSpPr>
        <p:spPr/>
        <p:txBody>
          <a:bodyPr/>
          <a:lstStyle/>
          <a:p>
            <a:r>
              <a:rPr lang="en-IN" dirty="0"/>
              <a:t>Literature review </a:t>
            </a:r>
            <a:r>
              <a:rPr lang="en-IN" dirty="0" err="1"/>
              <a:t>Cont</a:t>
            </a:r>
            <a:r>
              <a:rPr lang="en-IN" dirty="0"/>
              <a:t>….</a:t>
            </a:r>
          </a:p>
        </p:txBody>
      </p:sp>
      <p:graphicFrame>
        <p:nvGraphicFramePr>
          <p:cNvPr id="4" name="Content Placeholder 3">
            <a:extLst>
              <a:ext uri="{FF2B5EF4-FFF2-40B4-BE49-F238E27FC236}">
                <a16:creationId xmlns:a16="http://schemas.microsoft.com/office/drawing/2014/main" id="{1C500F5B-A895-8EC4-D3E0-E4B0CEC114F2}"/>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4">
            <a:extLst>
              <a:ext uri="{FF2B5EF4-FFF2-40B4-BE49-F238E27FC236}">
                <a16:creationId xmlns:a16="http://schemas.microsoft.com/office/drawing/2014/main" id="{EB956370-2059-D3F7-F8A9-CB3DF3878E7A}"/>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27C9B3FF-3CFA-9DB4-FD9A-DA58E61D1E0D}"/>
              </a:ext>
            </a:extLst>
          </p:cNvPr>
          <p:cNvSpPr>
            <a:spLocks noGrp="1"/>
          </p:cNvSpPr>
          <p:nvPr>
            <p:ph type="sldNum" sz="quarter" idx="12"/>
          </p:nvPr>
        </p:nvSpPr>
        <p:spPr/>
        <p:txBody>
          <a:bodyPr/>
          <a:lstStyle/>
          <a:p>
            <a:fld id="{9F94004C-5A61-4BDA-9336-06EE8EA28B8B}" type="slidenum">
              <a:rPr lang="en-IN" smtClean="0"/>
              <a:t>23</a:t>
            </a:fld>
            <a:endParaRPr lang="en-IN"/>
          </a:p>
        </p:txBody>
      </p:sp>
      <p:sp>
        <p:nvSpPr>
          <p:cNvPr id="11" name="Date Placeholder 8">
            <a:extLst>
              <a:ext uri="{FF2B5EF4-FFF2-40B4-BE49-F238E27FC236}">
                <a16:creationId xmlns:a16="http://schemas.microsoft.com/office/drawing/2014/main" id="{3FA2B2EE-D790-E48F-D98A-E20E8D75F9D8}"/>
              </a:ext>
            </a:extLst>
          </p:cNvPr>
          <p:cNvSpPr txBox="1">
            <a:spLocks/>
          </p:cNvSpPr>
          <p:nvPr/>
        </p:nvSpPr>
        <p:spPr>
          <a:xfrm>
            <a:off x="815334" y="6158430"/>
            <a:ext cx="911939" cy="380262"/>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965BFD-75CE-4F2D-9299-ED5E6117DECB}" type="datetime1">
              <a:rPr lang="en-IN" smtClean="0"/>
              <a:pPr/>
              <a:t>29/10/23</a:t>
            </a:fld>
            <a:endParaRPr lang="en-IN" dirty="0"/>
          </a:p>
        </p:txBody>
      </p:sp>
    </p:spTree>
    <p:extLst>
      <p:ext uri="{BB962C8B-B14F-4D97-AF65-F5344CB8AC3E}">
        <p14:creationId xmlns:p14="http://schemas.microsoft.com/office/powerpoint/2010/main" val="511714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40A6-4D23-A124-E5A8-EF37EDB81325}"/>
              </a:ext>
            </a:extLst>
          </p:cNvPr>
          <p:cNvSpPr>
            <a:spLocks noGrp="1"/>
          </p:cNvSpPr>
          <p:nvPr>
            <p:ph type="title"/>
          </p:nvPr>
        </p:nvSpPr>
        <p:spPr/>
        <p:txBody>
          <a:bodyPr/>
          <a:lstStyle/>
          <a:p>
            <a:r>
              <a:rPr lang="en-IN" dirty="0"/>
              <a:t>Objectives </a:t>
            </a:r>
          </a:p>
        </p:txBody>
      </p:sp>
      <p:sp>
        <p:nvSpPr>
          <p:cNvPr id="3" name="Content Placeholder 2">
            <a:extLst>
              <a:ext uri="{FF2B5EF4-FFF2-40B4-BE49-F238E27FC236}">
                <a16:creationId xmlns:a16="http://schemas.microsoft.com/office/drawing/2014/main" id="{9D2BCB46-DB4D-57A2-A504-D0AE9E3C0C42}"/>
              </a:ext>
            </a:extLst>
          </p:cNvPr>
          <p:cNvSpPr>
            <a:spLocks noGrp="1"/>
          </p:cNvSpPr>
          <p:nvPr>
            <p:ph idx="1"/>
          </p:nvPr>
        </p:nvSpPr>
        <p:spPr>
          <a:xfrm>
            <a:off x="677334" y="1698171"/>
            <a:ext cx="8596668" cy="4343191"/>
          </a:xfrm>
        </p:spPr>
        <p:txBody>
          <a:bodyPr>
            <a:normAutofit/>
          </a:bodyPr>
          <a:lstStyle/>
          <a:p>
            <a:pPr marL="342900" lvl="0" indent="-342900" algn="just">
              <a:lnSpc>
                <a:spcPct val="150000"/>
              </a:lnSpc>
              <a:buFont typeface="Symbol" panose="05050102010706020507" pitchFamily="18" charset="2"/>
              <a:buChar char=""/>
            </a:pPr>
            <a:r>
              <a:rPr lang="en-GB" sz="2200" dirty="0">
                <a:effectLst/>
                <a:latin typeface="+mj-lt"/>
                <a:ea typeface="Calibri" panose="020F0502020204030204" pitchFamily="34" charset="0"/>
                <a:cs typeface="Times New Roman" panose="02020603050405020304" pitchFamily="18" charset="0"/>
              </a:rPr>
              <a:t>To examine the ecological quality of soils and irrigation water in agricultural areas, </a:t>
            </a:r>
            <a:endParaRPr lang="en-IN" sz="22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2200" dirty="0">
                <a:effectLst/>
                <a:latin typeface="+mj-lt"/>
                <a:ea typeface="Calibri" panose="020F0502020204030204" pitchFamily="34" charset="0"/>
                <a:cs typeface="Times New Roman" panose="02020603050405020304" pitchFamily="18" charset="0"/>
              </a:rPr>
              <a:t>To identify the structures of agrarian landscapes and crop rotations, </a:t>
            </a:r>
            <a:endParaRPr lang="en-IN" sz="22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2200" dirty="0">
                <a:effectLst/>
                <a:latin typeface="+mj-lt"/>
                <a:ea typeface="Calibri" panose="020F0502020204030204" pitchFamily="34" charset="0"/>
                <a:cs typeface="Times New Roman" panose="02020603050405020304" pitchFamily="18" charset="0"/>
              </a:rPr>
              <a:t>To explore the links between agricultural practices, the structure of agrarian societies, food habits, and quality of life of rural communities.</a:t>
            </a:r>
            <a:endParaRPr lang="en-IN" sz="22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n-GB" sz="2200" dirty="0">
                <a:effectLst/>
                <a:latin typeface="+mj-lt"/>
                <a:ea typeface="Calibri" panose="020F0502020204030204" pitchFamily="34" charset="0"/>
                <a:cs typeface="Times New Roman" panose="02020603050405020304" pitchFamily="18" charset="0"/>
              </a:rPr>
              <a:t>Joint analysis of production and food systems, with the kitchen as political space. </a:t>
            </a:r>
            <a:endParaRPr lang="en-IN" sz="2200" dirty="0">
              <a:effectLst/>
              <a:latin typeface="+mj-lt"/>
              <a:ea typeface="Calibri" panose="020F0502020204030204" pitchFamily="34" charset="0"/>
              <a:cs typeface="Times New Roman" panose="02020603050405020304" pitchFamily="18" charset="0"/>
            </a:endParaRPr>
          </a:p>
          <a:p>
            <a:pPr marL="0" indent="0">
              <a:buNone/>
            </a:pPr>
            <a:endParaRPr lang="en-IN" dirty="0"/>
          </a:p>
        </p:txBody>
      </p:sp>
      <p:sp>
        <p:nvSpPr>
          <p:cNvPr id="11" name="Date Placeholder 8">
            <a:extLst>
              <a:ext uri="{FF2B5EF4-FFF2-40B4-BE49-F238E27FC236}">
                <a16:creationId xmlns:a16="http://schemas.microsoft.com/office/drawing/2014/main" id="{62979FB7-87E6-1B92-3559-359F1C6C27C0}"/>
              </a:ext>
            </a:extLst>
          </p:cNvPr>
          <p:cNvSpPr>
            <a:spLocks noGrp="1"/>
          </p:cNvSpPr>
          <p:nvPr>
            <p:ph type="dt" sz="half" idx="10"/>
          </p:nvPr>
        </p:nvSpPr>
        <p:spPr>
          <a:xfrm>
            <a:off x="815334" y="6169447"/>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1610435A-3732-564A-7900-E66541E3075C}"/>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BA099EE0-76E1-B5B5-4187-980573FE70E7}"/>
              </a:ext>
            </a:extLst>
          </p:cNvPr>
          <p:cNvSpPr>
            <a:spLocks noGrp="1"/>
          </p:cNvSpPr>
          <p:nvPr>
            <p:ph type="sldNum" sz="quarter" idx="12"/>
          </p:nvPr>
        </p:nvSpPr>
        <p:spPr/>
        <p:txBody>
          <a:bodyPr/>
          <a:lstStyle/>
          <a:p>
            <a:fld id="{9F94004C-5A61-4BDA-9336-06EE8EA28B8B}" type="slidenum">
              <a:rPr lang="en-IN" smtClean="0"/>
              <a:t>24</a:t>
            </a:fld>
            <a:endParaRPr lang="en-IN"/>
          </a:p>
        </p:txBody>
      </p:sp>
    </p:spTree>
    <p:extLst>
      <p:ext uri="{BB962C8B-B14F-4D97-AF65-F5344CB8AC3E}">
        <p14:creationId xmlns:p14="http://schemas.microsoft.com/office/powerpoint/2010/main" val="2876388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726A-9DBA-7005-D782-024540878A52}"/>
              </a:ext>
            </a:extLst>
          </p:cNvPr>
          <p:cNvSpPr>
            <a:spLocks noGrp="1"/>
          </p:cNvSpPr>
          <p:nvPr>
            <p:ph type="title"/>
          </p:nvPr>
        </p:nvSpPr>
        <p:spPr/>
        <p:txBody>
          <a:bodyPr/>
          <a:lstStyle/>
          <a:p>
            <a:r>
              <a:rPr lang="en-IN" dirty="0"/>
              <a:t>Methodology </a:t>
            </a:r>
          </a:p>
        </p:txBody>
      </p:sp>
      <p:sp>
        <p:nvSpPr>
          <p:cNvPr id="3" name="Content Placeholder 2">
            <a:extLst>
              <a:ext uri="{FF2B5EF4-FFF2-40B4-BE49-F238E27FC236}">
                <a16:creationId xmlns:a16="http://schemas.microsoft.com/office/drawing/2014/main" id="{7225EC45-0693-799F-6E8F-4C55D7B048F0}"/>
              </a:ext>
            </a:extLst>
          </p:cNvPr>
          <p:cNvSpPr>
            <a:spLocks noGrp="1"/>
          </p:cNvSpPr>
          <p:nvPr>
            <p:ph idx="1"/>
          </p:nvPr>
        </p:nvSpPr>
        <p:spPr>
          <a:xfrm>
            <a:off x="677334" y="1698171"/>
            <a:ext cx="8596668" cy="4343191"/>
          </a:xfrm>
        </p:spPr>
        <p:txBody>
          <a:bodyPr>
            <a:normAutofit/>
          </a:bodyPr>
          <a:lstStyle/>
          <a:p>
            <a:r>
              <a:rPr lang="en-US" sz="2000" dirty="0">
                <a:effectLst/>
                <a:latin typeface="+mj-lt"/>
                <a:ea typeface="Times New Roman" panose="02020603050405020304" pitchFamily="18" charset="0"/>
                <a:cs typeface="Times New Roman" panose="02020603050405020304" pitchFamily="18" charset="0"/>
              </a:rPr>
              <a:t>The study will be conducted as a part of a PATAMIL project </a:t>
            </a:r>
          </a:p>
          <a:p>
            <a:r>
              <a:rPr lang="en-US" sz="2000" dirty="0">
                <a:effectLst/>
                <a:latin typeface="+mj-lt"/>
                <a:ea typeface="Times New Roman" panose="02020603050405020304" pitchFamily="18" charset="0"/>
                <a:cs typeface="Times New Roman" panose="02020603050405020304" pitchFamily="18" charset="0"/>
              </a:rPr>
              <a:t>The project focuses on the cultivation, production, value addition, consumption, and promotion of millets using qualitative approaches such as Ethnography, Interviews, Case study, Focus group Discussion, and Participatory observation</a:t>
            </a:r>
          </a:p>
          <a:p>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Data Collection Methods </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n-US" sz="2000" dirty="0">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Intensive fieldwork will be conducted, it is an investigation where the researcher resides in or visits the area of interest for extended periods of time at least a year and collect firsthand knowledge, and gathers data.</a:t>
            </a:r>
          </a:p>
          <a:p>
            <a:pPr marL="0" indent="0" algn="just">
              <a:buNone/>
            </a:pPr>
            <a:r>
              <a:rPr lang="en-US" sz="1800" dirty="0">
                <a:effectLst/>
                <a:latin typeface="+mj-lt"/>
                <a:ea typeface="Times New Roman" panose="02020603050405020304" pitchFamily="18" charset="0"/>
                <a:cs typeface="Times New Roman" panose="02020603050405020304" pitchFamily="18" charset="0"/>
              </a:rPr>
              <a:t>Fieldwork is "the study of people and their culture in their natural habitat. </a:t>
            </a:r>
          </a:p>
          <a:p>
            <a:pPr marL="0" indent="0" algn="just">
              <a:buNone/>
            </a:pPr>
            <a:r>
              <a:rPr lang="en-US" sz="1800" dirty="0">
                <a:effectLst/>
                <a:latin typeface="+mj-lt"/>
                <a:ea typeface="Times New Roman" panose="02020603050405020304" pitchFamily="18" charset="0"/>
                <a:cs typeface="Times New Roman" panose="02020603050405020304" pitchFamily="18" charset="0"/>
              </a:rPr>
              <a:t>The present fieldwork was initiated in the </a:t>
            </a:r>
            <a:r>
              <a:rPr lang="en-US" sz="1800" dirty="0" err="1">
                <a:effectLst/>
                <a:latin typeface="+mj-lt"/>
                <a:ea typeface="Times New Roman" panose="02020603050405020304" pitchFamily="18" charset="0"/>
                <a:cs typeface="Times New Roman" panose="02020603050405020304" pitchFamily="18" charset="0"/>
              </a:rPr>
              <a:t>Veerapanur</a:t>
            </a:r>
            <a:r>
              <a:rPr lang="en-US" sz="1800" dirty="0">
                <a:effectLst/>
                <a:latin typeface="+mj-lt"/>
                <a:ea typeface="Times New Roman" panose="02020603050405020304" pitchFamily="18" charset="0"/>
                <a:cs typeface="Times New Roman" panose="02020603050405020304" pitchFamily="18" charset="0"/>
              </a:rPr>
              <a:t> village and there are about 60 interviews were conducted and the rest of the interviews were in progress.  </a:t>
            </a:r>
            <a:endParaRPr lang="en-IN" sz="1800" dirty="0">
              <a:effectLst/>
              <a:latin typeface="+mj-lt"/>
              <a:ea typeface="Times New Roman" panose="02020603050405020304" pitchFamily="18" charset="0"/>
              <a:cs typeface="Times New Roman" panose="02020603050405020304" pitchFamily="18" charset="0"/>
            </a:endParaRPr>
          </a:p>
          <a:p>
            <a:pPr marL="0" indent="0">
              <a:buNone/>
            </a:pPr>
            <a:endParaRPr lang="en-IN" sz="2000" dirty="0">
              <a:effectLst/>
              <a:latin typeface="+mj-lt"/>
              <a:ea typeface="Times New Roman" panose="02020603050405020304" pitchFamily="18" charset="0"/>
              <a:cs typeface="Times New Roman" panose="02020603050405020304" pitchFamily="18" charset="0"/>
            </a:endParaRPr>
          </a:p>
          <a:p>
            <a:endParaRPr lang="en-IN" dirty="0"/>
          </a:p>
        </p:txBody>
      </p:sp>
      <p:sp>
        <p:nvSpPr>
          <p:cNvPr id="11" name="Date Placeholder 8">
            <a:extLst>
              <a:ext uri="{FF2B5EF4-FFF2-40B4-BE49-F238E27FC236}">
                <a16:creationId xmlns:a16="http://schemas.microsoft.com/office/drawing/2014/main" id="{6B188E7A-BB72-A78D-317A-4D8874340CD7}"/>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64083FC1-29ED-DF5E-A0A4-1059FC04856F}"/>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2F2FD433-53C7-60E2-F569-D0B3BA82D225}"/>
              </a:ext>
            </a:extLst>
          </p:cNvPr>
          <p:cNvSpPr>
            <a:spLocks noGrp="1"/>
          </p:cNvSpPr>
          <p:nvPr>
            <p:ph type="sldNum" sz="quarter" idx="12"/>
          </p:nvPr>
        </p:nvSpPr>
        <p:spPr/>
        <p:txBody>
          <a:bodyPr/>
          <a:lstStyle/>
          <a:p>
            <a:fld id="{9F94004C-5A61-4BDA-9336-06EE8EA28B8B}" type="slidenum">
              <a:rPr lang="en-IN" smtClean="0"/>
              <a:t>25</a:t>
            </a:fld>
            <a:endParaRPr lang="en-IN"/>
          </a:p>
        </p:txBody>
      </p:sp>
    </p:spTree>
    <p:extLst>
      <p:ext uri="{BB962C8B-B14F-4D97-AF65-F5344CB8AC3E}">
        <p14:creationId xmlns:p14="http://schemas.microsoft.com/office/powerpoint/2010/main" val="2830729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65741-93B9-7C53-802F-2560C5150FB4}"/>
              </a:ext>
            </a:extLst>
          </p:cNvPr>
          <p:cNvSpPr>
            <a:spLocks noGrp="1"/>
          </p:cNvSpPr>
          <p:nvPr>
            <p:ph type="title"/>
          </p:nvPr>
        </p:nvSpPr>
        <p:spPr>
          <a:xfrm>
            <a:off x="677334" y="609600"/>
            <a:ext cx="8596668" cy="957943"/>
          </a:xfrm>
        </p:spPr>
        <p:txBody>
          <a:bodyPr/>
          <a:lstStyle/>
          <a:p>
            <a:r>
              <a:rPr lang="en-IN" dirty="0"/>
              <a:t>Sample Selection </a:t>
            </a:r>
          </a:p>
        </p:txBody>
      </p:sp>
      <p:sp>
        <p:nvSpPr>
          <p:cNvPr id="3" name="Content Placeholder 2">
            <a:extLst>
              <a:ext uri="{FF2B5EF4-FFF2-40B4-BE49-F238E27FC236}">
                <a16:creationId xmlns:a16="http://schemas.microsoft.com/office/drawing/2014/main" id="{3B9A9B32-361A-D851-8AF5-DA639131F3FF}"/>
              </a:ext>
            </a:extLst>
          </p:cNvPr>
          <p:cNvSpPr>
            <a:spLocks noGrp="1"/>
          </p:cNvSpPr>
          <p:nvPr>
            <p:ph idx="1"/>
          </p:nvPr>
        </p:nvSpPr>
        <p:spPr>
          <a:xfrm>
            <a:off x="677333" y="1698170"/>
            <a:ext cx="9067557" cy="4720046"/>
          </a:xfrm>
        </p:spPr>
        <p:txBody>
          <a:bodyPr>
            <a:normAutofit fontScale="92500" lnSpcReduction="10000"/>
          </a:bodyPr>
          <a:lstStyle/>
          <a:p>
            <a:pPr>
              <a:buFont typeface="Wingdings" panose="05000000000000000000" pitchFamily="2" charset="2"/>
              <a:buChar char="Ø"/>
            </a:pPr>
            <a:r>
              <a:rPr lang="en-IN" sz="1800" kern="0" dirty="0">
                <a:effectLst/>
                <a:latin typeface="+mj-lt"/>
                <a:ea typeface="Times New Roman" panose="02020603050405020304" pitchFamily="18" charset="0"/>
              </a:rPr>
              <a:t>The study selected three villages on the basis of a random sample </a:t>
            </a:r>
          </a:p>
          <a:p>
            <a:pPr algn="just"/>
            <a:r>
              <a:rPr lang="en-IN" sz="1800" dirty="0">
                <a:effectLst/>
                <a:latin typeface="+mj-lt"/>
                <a:ea typeface="Times New Roman" panose="02020603050405020304" pitchFamily="18" charset="0"/>
                <a:cs typeface="Times New Roman" panose="02020603050405020304" pitchFamily="18" charset="0"/>
              </a:rPr>
              <a:t>The purpose of the random sample used is to </a:t>
            </a:r>
            <a:r>
              <a:rPr lang="en-US" sz="1800" dirty="0">
                <a:solidFill>
                  <a:srgbClr val="222222"/>
                </a:solidFill>
                <a:effectLst/>
                <a:latin typeface="+mj-lt"/>
                <a:ea typeface="Times New Roman" panose="02020603050405020304" pitchFamily="18" charset="0"/>
                <a:cs typeface="Times New Roman" panose="02020603050405020304" pitchFamily="18" charset="0"/>
              </a:rPr>
              <a:t>explore the uncertainty, from the ground level,</a:t>
            </a:r>
          </a:p>
          <a:p>
            <a:pPr algn="just"/>
            <a:r>
              <a:rPr lang="en-US" sz="1800" dirty="0">
                <a:solidFill>
                  <a:srgbClr val="222222"/>
                </a:solidFill>
                <a:effectLst/>
                <a:latin typeface="+mj-lt"/>
                <a:ea typeface="Times New Roman" panose="02020603050405020304" pitchFamily="18" charset="0"/>
                <a:cs typeface="Times New Roman" panose="02020603050405020304" pitchFamily="18" charset="0"/>
              </a:rPr>
              <a:t>Qualitative data will be collected randomly. </a:t>
            </a:r>
          </a:p>
          <a:p>
            <a:pPr algn="just"/>
            <a:r>
              <a:rPr lang="en-US" sz="1800" dirty="0">
                <a:solidFill>
                  <a:srgbClr val="222222"/>
                </a:solidFill>
                <a:effectLst/>
                <a:latin typeface="+mj-lt"/>
                <a:ea typeface="Times New Roman" panose="02020603050405020304" pitchFamily="18" charset="0"/>
                <a:cs typeface="Times New Roman" panose="02020603050405020304" pitchFamily="18" charset="0"/>
              </a:rPr>
              <a:t>The main aim of using the random sample is to give an equal probability and unbiased representation of the total population</a:t>
            </a:r>
          </a:p>
          <a:p>
            <a:pPr algn="just"/>
            <a:endParaRPr lang="en-US" dirty="0">
              <a:solidFill>
                <a:srgbClr val="222222"/>
              </a:solidFill>
              <a:latin typeface="+mj-lt"/>
              <a:ea typeface="Times New Roman" panose="02020603050405020304" pitchFamily="18" charset="0"/>
              <a:cs typeface="Times New Roman" panose="02020603050405020304" pitchFamily="18" charset="0"/>
            </a:endParaRPr>
          </a:p>
          <a:p>
            <a:pPr algn="just"/>
            <a:endParaRPr lang="en-US" sz="1800" dirty="0">
              <a:solidFill>
                <a:srgbClr val="222222"/>
              </a:solidFill>
              <a:effectLst/>
              <a:latin typeface="+mj-lt"/>
              <a:ea typeface="Times New Roman" panose="02020603050405020304" pitchFamily="18" charset="0"/>
              <a:cs typeface="Times New Roman" panose="02020603050405020304" pitchFamily="18" charset="0"/>
            </a:endParaRPr>
          </a:p>
          <a:p>
            <a:pPr algn="just"/>
            <a:endParaRPr lang="en-US" sz="1800" dirty="0">
              <a:solidFill>
                <a:srgbClr val="222222"/>
              </a:solidFill>
              <a:effectLst/>
              <a:latin typeface="+mj-lt"/>
              <a:ea typeface="Times New Roman" panose="02020603050405020304" pitchFamily="18" charset="0"/>
              <a:cs typeface="Times New Roman" panose="02020603050405020304" pitchFamily="18" charset="0"/>
            </a:endParaRPr>
          </a:p>
          <a:p>
            <a:pPr algn="just"/>
            <a:endParaRPr lang="en-US" sz="1800" dirty="0">
              <a:solidFill>
                <a:srgbClr val="222222"/>
              </a:solidFill>
              <a:effectLst/>
              <a:latin typeface="+mj-lt"/>
              <a:ea typeface="Times New Roman" panose="02020603050405020304" pitchFamily="18" charset="0"/>
              <a:cs typeface="Times New Roman" panose="02020603050405020304" pitchFamily="18" charset="0"/>
            </a:endParaRPr>
          </a:p>
          <a:p>
            <a:pPr algn="just"/>
            <a:endParaRPr lang="en-US" sz="1800" dirty="0">
              <a:solidFill>
                <a:srgbClr val="222222"/>
              </a:solidFill>
              <a:effectLst/>
              <a:latin typeface="+mj-lt"/>
              <a:ea typeface="Times New Roman" panose="02020603050405020304" pitchFamily="18" charset="0"/>
              <a:cs typeface="Times New Roman" panose="02020603050405020304" pitchFamily="18" charset="0"/>
            </a:endParaRPr>
          </a:p>
          <a:p>
            <a:pPr marL="342900" lvl="0" indent="-342900" algn="just">
              <a:lnSpc>
                <a:spcPct val="110000"/>
              </a:lnSpc>
              <a:spcAft>
                <a:spcPts val="800"/>
              </a:spcAft>
              <a:buFont typeface="Symbol" panose="05050102010706020507" pitchFamily="18" charset="2"/>
              <a:buChar char=""/>
            </a:pPr>
            <a:r>
              <a:rPr lang="en-IN" sz="1800" dirty="0">
                <a:effectLst/>
                <a:latin typeface="+mj-lt"/>
                <a:ea typeface="Times New Roman" panose="02020603050405020304" pitchFamily="18" charset="0"/>
                <a:cs typeface="Times New Roman" panose="02020603050405020304" pitchFamily="18" charset="0"/>
              </a:rPr>
              <a:t>The total population of the study is 3759, out of this population the confidence level of the study is 95 %. The sample size would need to be 350. </a:t>
            </a:r>
          </a:p>
          <a:p>
            <a:pPr marL="342900" lvl="0" indent="-342900" algn="just">
              <a:lnSpc>
                <a:spcPct val="110000"/>
              </a:lnSpc>
              <a:spcAft>
                <a:spcPts val="800"/>
              </a:spcAft>
              <a:buFont typeface="Symbol" panose="05050102010706020507" pitchFamily="18" charset="2"/>
              <a:buChar char=""/>
            </a:pPr>
            <a:r>
              <a:rPr lang="en-IN" sz="1800" dirty="0">
                <a:effectLst/>
                <a:latin typeface="+mj-lt"/>
                <a:ea typeface="Times New Roman" panose="02020603050405020304" pitchFamily="18" charset="0"/>
                <a:cs typeface="Times New Roman" panose="02020603050405020304" pitchFamily="18" charset="0"/>
              </a:rPr>
              <a:t>This sample was derived from the consultation of the statistician</a:t>
            </a: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800" dirty="0">
              <a:effectLst/>
              <a:latin typeface="+mj-lt"/>
              <a:ea typeface="Times New Roman" panose="02020603050405020304" pitchFamily="18" charset="0"/>
              <a:cs typeface="Times New Roman" panose="02020603050405020304" pitchFamily="18" charset="0"/>
            </a:endParaRPr>
          </a:p>
          <a:p>
            <a:endParaRPr lang="en-IN" dirty="0"/>
          </a:p>
        </p:txBody>
      </p:sp>
      <p:sp>
        <p:nvSpPr>
          <p:cNvPr id="13" name="Date Placeholder 8">
            <a:extLst>
              <a:ext uri="{FF2B5EF4-FFF2-40B4-BE49-F238E27FC236}">
                <a16:creationId xmlns:a16="http://schemas.microsoft.com/office/drawing/2014/main" id="{6ECFE083-85D5-FCF1-7367-2983EC5201E2}"/>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9" name="Footer Placeholder 4">
            <a:extLst>
              <a:ext uri="{FF2B5EF4-FFF2-40B4-BE49-F238E27FC236}">
                <a16:creationId xmlns:a16="http://schemas.microsoft.com/office/drawing/2014/main" id="{85E0638C-B36F-1C5B-B1F9-B120EB71C4F3}"/>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2" name="Slide Number Placeholder 11">
            <a:extLst>
              <a:ext uri="{FF2B5EF4-FFF2-40B4-BE49-F238E27FC236}">
                <a16:creationId xmlns:a16="http://schemas.microsoft.com/office/drawing/2014/main" id="{5DA2BDFB-C342-9CE3-367B-272A5C75E671}"/>
              </a:ext>
            </a:extLst>
          </p:cNvPr>
          <p:cNvSpPr>
            <a:spLocks noGrp="1"/>
          </p:cNvSpPr>
          <p:nvPr>
            <p:ph type="sldNum" sz="quarter" idx="12"/>
          </p:nvPr>
        </p:nvSpPr>
        <p:spPr/>
        <p:txBody>
          <a:bodyPr/>
          <a:lstStyle/>
          <a:p>
            <a:fld id="{9F94004C-5A61-4BDA-9336-06EE8EA28B8B}" type="slidenum">
              <a:rPr lang="en-IN" smtClean="0"/>
              <a:t>26</a:t>
            </a:fld>
            <a:endParaRPr lang="en-IN"/>
          </a:p>
        </p:txBody>
      </p:sp>
      <p:graphicFrame>
        <p:nvGraphicFramePr>
          <p:cNvPr id="5" name="Table 5">
            <a:extLst>
              <a:ext uri="{FF2B5EF4-FFF2-40B4-BE49-F238E27FC236}">
                <a16:creationId xmlns:a16="http://schemas.microsoft.com/office/drawing/2014/main" id="{582EAFD0-8718-FD20-715B-4767307F719E}"/>
              </a:ext>
            </a:extLst>
          </p:cNvPr>
          <p:cNvGraphicFramePr>
            <a:graphicFrameLocks noGrp="1"/>
          </p:cNvGraphicFramePr>
          <p:nvPr/>
        </p:nvGraphicFramePr>
        <p:xfrm>
          <a:off x="1158241" y="3518266"/>
          <a:ext cx="8473440" cy="1506588"/>
        </p:xfrm>
        <a:graphic>
          <a:graphicData uri="http://schemas.openxmlformats.org/drawingml/2006/table">
            <a:tbl>
              <a:tblPr firstRow="1" bandRow="1">
                <a:tableStyleId>{5C22544A-7EE6-4342-B048-85BDC9FD1C3A}</a:tableStyleId>
              </a:tblPr>
              <a:tblGrid>
                <a:gridCol w="2824480">
                  <a:extLst>
                    <a:ext uri="{9D8B030D-6E8A-4147-A177-3AD203B41FA5}">
                      <a16:colId xmlns:a16="http://schemas.microsoft.com/office/drawing/2014/main" val="3333924267"/>
                    </a:ext>
                  </a:extLst>
                </a:gridCol>
                <a:gridCol w="2824480">
                  <a:extLst>
                    <a:ext uri="{9D8B030D-6E8A-4147-A177-3AD203B41FA5}">
                      <a16:colId xmlns:a16="http://schemas.microsoft.com/office/drawing/2014/main" val="2203636446"/>
                    </a:ext>
                  </a:extLst>
                </a:gridCol>
                <a:gridCol w="2824480">
                  <a:extLst>
                    <a:ext uri="{9D8B030D-6E8A-4147-A177-3AD203B41FA5}">
                      <a16:colId xmlns:a16="http://schemas.microsoft.com/office/drawing/2014/main" val="3389095712"/>
                    </a:ext>
                  </a:extLst>
                </a:gridCol>
              </a:tblGrid>
              <a:tr h="376647">
                <a:tc>
                  <a:txBody>
                    <a:bodyPr/>
                    <a:lstStyle/>
                    <a:p>
                      <a:r>
                        <a:rPr lang="en-IN" dirty="0"/>
                        <a:t>Study Area</a:t>
                      </a:r>
                    </a:p>
                  </a:txBody>
                  <a:tcPr/>
                </a:tc>
                <a:tc>
                  <a:txBody>
                    <a:bodyPr/>
                    <a:lstStyle/>
                    <a:p>
                      <a:r>
                        <a:rPr lang="en-IN" dirty="0"/>
                        <a:t>Population</a:t>
                      </a:r>
                    </a:p>
                  </a:txBody>
                  <a:tcPr/>
                </a:tc>
                <a:tc>
                  <a:txBody>
                    <a:bodyPr/>
                    <a:lstStyle/>
                    <a:p>
                      <a:r>
                        <a:rPr lang="en-IN" dirty="0"/>
                        <a:t>Households</a:t>
                      </a:r>
                    </a:p>
                  </a:txBody>
                  <a:tcPr/>
                </a:tc>
                <a:extLst>
                  <a:ext uri="{0D108BD9-81ED-4DB2-BD59-A6C34878D82A}">
                    <a16:rowId xmlns:a16="http://schemas.microsoft.com/office/drawing/2014/main" val="4010539737"/>
                  </a:ext>
                </a:extLst>
              </a:tr>
              <a:tr h="376647">
                <a:tc>
                  <a:txBody>
                    <a:bodyPr/>
                    <a:lstStyle/>
                    <a:p>
                      <a:r>
                        <a:rPr lang="en-IN" sz="1800" b="1" i="1" kern="1200" dirty="0">
                          <a:solidFill>
                            <a:schemeClr val="dk1"/>
                          </a:solidFill>
                          <a:effectLst/>
                          <a:latin typeface="+mn-lt"/>
                          <a:ea typeface="Times New Roman" panose="02020603050405020304" pitchFamily="18" charset="0"/>
                          <a:cs typeface="Times New Roman" panose="02020603050405020304" pitchFamily="18" charset="0"/>
                        </a:rPr>
                        <a:t>Veerapanoor </a:t>
                      </a:r>
                      <a:endParaRPr lang="en-IN" dirty="0"/>
                    </a:p>
                  </a:txBody>
                  <a:tcPr/>
                </a:tc>
                <a:tc>
                  <a:txBody>
                    <a:bodyPr/>
                    <a:lstStyle/>
                    <a:p>
                      <a:r>
                        <a:rPr lang="en-IN" dirty="0"/>
                        <a:t>3269</a:t>
                      </a:r>
                    </a:p>
                  </a:txBody>
                  <a:tcPr/>
                </a:tc>
                <a:tc>
                  <a:txBody>
                    <a:bodyPr/>
                    <a:lstStyle/>
                    <a:p>
                      <a:r>
                        <a:rPr lang="en-IN" dirty="0"/>
                        <a:t>784</a:t>
                      </a:r>
                    </a:p>
                  </a:txBody>
                  <a:tcPr/>
                </a:tc>
                <a:extLst>
                  <a:ext uri="{0D108BD9-81ED-4DB2-BD59-A6C34878D82A}">
                    <a16:rowId xmlns:a16="http://schemas.microsoft.com/office/drawing/2014/main" val="3713075213"/>
                  </a:ext>
                </a:extLst>
              </a:tr>
              <a:tr h="376647">
                <a:tc>
                  <a:txBody>
                    <a:bodyPr/>
                    <a:lstStyle/>
                    <a:p>
                      <a:r>
                        <a:rPr lang="en-IN" dirty="0"/>
                        <a:t>Melthattiyapattu</a:t>
                      </a:r>
                    </a:p>
                  </a:txBody>
                  <a:tcPr/>
                </a:tc>
                <a:tc>
                  <a:txBody>
                    <a:bodyPr/>
                    <a:lstStyle/>
                    <a:p>
                      <a:r>
                        <a:rPr lang="en-IN" dirty="0"/>
                        <a:t>240</a:t>
                      </a:r>
                    </a:p>
                  </a:txBody>
                  <a:tcPr/>
                </a:tc>
                <a:tc>
                  <a:txBody>
                    <a:bodyPr/>
                    <a:lstStyle/>
                    <a:p>
                      <a:r>
                        <a:rPr lang="en-IN" dirty="0"/>
                        <a:t>54</a:t>
                      </a:r>
                    </a:p>
                  </a:txBody>
                  <a:tcPr/>
                </a:tc>
                <a:extLst>
                  <a:ext uri="{0D108BD9-81ED-4DB2-BD59-A6C34878D82A}">
                    <a16:rowId xmlns:a16="http://schemas.microsoft.com/office/drawing/2014/main" val="2308163883"/>
                  </a:ext>
                </a:extLst>
              </a:tr>
              <a:tr h="376647">
                <a:tc>
                  <a:txBody>
                    <a:bodyPr/>
                    <a:lstStyle/>
                    <a:p>
                      <a:r>
                        <a:rPr lang="en-IN" dirty="0"/>
                        <a:t>Thekkumarathur</a:t>
                      </a:r>
                    </a:p>
                  </a:txBody>
                  <a:tcPr/>
                </a:tc>
                <a:tc>
                  <a:txBody>
                    <a:bodyPr/>
                    <a:lstStyle/>
                    <a:p>
                      <a:r>
                        <a:rPr lang="en-IN" dirty="0"/>
                        <a:t>250</a:t>
                      </a:r>
                    </a:p>
                  </a:txBody>
                  <a:tcPr/>
                </a:tc>
                <a:tc>
                  <a:txBody>
                    <a:bodyPr/>
                    <a:lstStyle/>
                    <a:p>
                      <a:r>
                        <a:rPr lang="en-IN" dirty="0"/>
                        <a:t>50</a:t>
                      </a:r>
                    </a:p>
                  </a:txBody>
                  <a:tcPr/>
                </a:tc>
                <a:extLst>
                  <a:ext uri="{0D108BD9-81ED-4DB2-BD59-A6C34878D82A}">
                    <a16:rowId xmlns:a16="http://schemas.microsoft.com/office/drawing/2014/main" val="1537660128"/>
                  </a:ext>
                </a:extLst>
              </a:tr>
            </a:tbl>
          </a:graphicData>
        </a:graphic>
      </p:graphicFrame>
    </p:spTree>
    <p:extLst>
      <p:ext uri="{BB962C8B-B14F-4D97-AF65-F5344CB8AC3E}">
        <p14:creationId xmlns:p14="http://schemas.microsoft.com/office/powerpoint/2010/main" val="2147988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C59D-CD9D-D093-F601-F79BB1AAC8B7}"/>
              </a:ext>
            </a:extLst>
          </p:cNvPr>
          <p:cNvSpPr>
            <a:spLocks noGrp="1"/>
          </p:cNvSpPr>
          <p:nvPr>
            <p:ph type="title"/>
          </p:nvPr>
        </p:nvSpPr>
        <p:spPr/>
        <p:txBody>
          <a:bodyPr/>
          <a:lstStyle/>
          <a:p>
            <a:r>
              <a:rPr lang="en-IN" dirty="0"/>
              <a:t>Study Population: </a:t>
            </a:r>
            <a:r>
              <a:rPr lang="en-IN" i="1" dirty="0"/>
              <a:t>Malayali</a:t>
            </a:r>
            <a:r>
              <a:rPr lang="en-IN" dirty="0"/>
              <a:t> Tribe </a:t>
            </a:r>
          </a:p>
        </p:txBody>
      </p:sp>
      <p:sp>
        <p:nvSpPr>
          <p:cNvPr id="3" name="Content Placeholder 2">
            <a:extLst>
              <a:ext uri="{FF2B5EF4-FFF2-40B4-BE49-F238E27FC236}">
                <a16:creationId xmlns:a16="http://schemas.microsoft.com/office/drawing/2014/main" id="{4CF802D4-EFB5-8075-6CC3-5EC5A533E871}"/>
              </a:ext>
            </a:extLst>
          </p:cNvPr>
          <p:cNvSpPr>
            <a:spLocks noGrp="1"/>
          </p:cNvSpPr>
          <p:nvPr>
            <p:ph idx="1"/>
          </p:nvPr>
        </p:nvSpPr>
        <p:spPr>
          <a:xfrm>
            <a:off x="677333" y="2160589"/>
            <a:ext cx="9084975" cy="4431800"/>
          </a:xfrm>
        </p:spPr>
        <p:txBody>
          <a:bodyPr>
            <a:normAutofit fontScale="92500" lnSpcReduction="10000"/>
          </a:bodyPr>
          <a:lstStyle/>
          <a:p>
            <a:r>
              <a:rPr lang="en-IN" dirty="0"/>
              <a:t>Malayali tribes are numerically dominant in Tamil Nadu. </a:t>
            </a:r>
          </a:p>
          <a:p>
            <a:r>
              <a:rPr lang="en-US" sz="1800" kern="0" dirty="0" err="1">
                <a:effectLst/>
                <a:latin typeface="+mj-lt"/>
                <a:ea typeface="Times New Roman" panose="02020603050405020304" pitchFamily="18" charset="0"/>
              </a:rPr>
              <a:t>Malayalis</a:t>
            </a:r>
            <a:r>
              <a:rPr lang="en-US" sz="1800" kern="0" dirty="0">
                <a:effectLst/>
                <a:latin typeface="+mj-lt"/>
                <a:ea typeface="Times New Roman" panose="02020603050405020304" pitchFamily="18" charset="0"/>
              </a:rPr>
              <a:t> are one among the 36 Scheduled Tribe (ST) who constitute 45.6 % of the total tribal population in </a:t>
            </a:r>
            <a:r>
              <a:rPr lang="en-US" sz="1800" kern="0" dirty="0" err="1">
                <a:effectLst/>
                <a:latin typeface="+mj-lt"/>
                <a:ea typeface="Times New Roman" panose="02020603050405020304" pitchFamily="18" charset="0"/>
              </a:rPr>
              <a:t>Tamilnadu</a:t>
            </a:r>
            <a:r>
              <a:rPr lang="en-US" sz="1800" kern="0" dirty="0">
                <a:effectLst/>
                <a:latin typeface="+mj-lt"/>
                <a:ea typeface="Times New Roman" panose="02020603050405020304" pitchFamily="18" charset="0"/>
              </a:rPr>
              <a:t>.</a:t>
            </a:r>
          </a:p>
          <a:p>
            <a:r>
              <a:rPr lang="en-US" kern="0" dirty="0">
                <a:latin typeface="+mj-lt"/>
                <a:ea typeface="Times New Roman" panose="02020603050405020304" pitchFamily="18" charset="0"/>
              </a:rPr>
              <a:t>D</a:t>
            </a:r>
            <a:r>
              <a:rPr lang="en-US" sz="1800" kern="0" dirty="0">
                <a:effectLst/>
                <a:latin typeface="+mj-lt"/>
                <a:ea typeface="Times New Roman" panose="02020603050405020304" pitchFamily="18" charset="0"/>
              </a:rPr>
              <a:t>istribute across the Eastern gardens of </a:t>
            </a:r>
            <a:r>
              <a:rPr lang="en-US" sz="1800" kern="0" dirty="0" err="1">
                <a:effectLst/>
                <a:latin typeface="+mj-lt"/>
                <a:ea typeface="Times New Roman" panose="02020603050405020304" pitchFamily="18" charset="0"/>
              </a:rPr>
              <a:t>Jawadhu</a:t>
            </a:r>
            <a:r>
              <a:rPr lang="en-US" sz="1800" kern="0" dirty="0">
                <a:effectLst/>
                <a:latin typeface="+mj-lt"/>
                <a:ea typeface="Times New Roman" panose="02020603050405020304" pitchFamily="18" charset="0"/>
              </a:rPr>
              <a:t> Hills, </a:t>
            </a:r>
            <a:r>
              <a:rPr lang="en-US" sz="1800" kern="0" dirty="0" err="1">
                <a:effectLst/>
                <a:latin typeface="+mj-lt"/>
                <a:ea typeface="Times New Roman" panose="02020603050405020304" pitchFamily="18" charset="0"/>
              </a:rPr>
              <a:t>Kolli</a:t>
            </a:r>
            <a:r>
              <a:rPr lang="en-US" sz="1800" kern="0" dirty="0">
                <a:effectLst/>
                <a:latin typeface="+mj-lt"/>
                <a:ea typeface="Times New Roman" panose="02020603050405020304" pitchFamily="18" charset="0"/>
              </a:rPr>
              <a:t> Hill, </a:t>
            </a:r>
            <a:r>
              <a:rPr lang="en-US" sz="1800" kern="0" dirty="0" err="1">
                <a:effectLst/>
                <a:latin typeface="+mj-lt"/>
                <a:ea typeface="Times New Roman" panose="02020603050405020304" pitchFamily="18" charset="0"/>
              </a:rPr>
              <a:t>Arunuthumalai</a:t>
            </a:r>
            <a:r>
              <a:rPr lang="en-US" sz="1800" kern="0" dirty="0">
                <a:effectLst/>
                <a:latin typeface="+mj-lt"/>
                <a:ea typeface="Times New Roman" panose="02020603050405020304" pitchFamily="18" charset="0"/>
              </a:rPr>
              <a:t>, Pachamalai, </a:t>
            </a:r>
            <a:r>
              <a:rPr lang="en-US" sz="1800" kern="0" dirty="0" err="1">
                <a:effectLst/>
                <a:latin typeface="+mj-lt"/>
                <a:ea typeface="Times New Roman" panose="02020603050405020304" pitchFamily="18" charset="0"/>
              </a:rPr>
              <a:t>Kalavarayan</a:t>
            </a:r>
            <a:r>
              <a:rPr lang="en-US" sz="1800" kern="0" dirty="0">
                <a:effectLst/>
                <a:latin typeface="+mj-lt"/>
                <a:ea typeface="Times New Roman" panose="02020603050405020304" pitchFamily="18" charset="0"/>
              </a:rPr>
              <a:t> Hill, </a:t>
            </a:r>
            <a:r>
              <a:rPr lang="en-US" sz="1800" kern="0" dirty="0" err="1">
                <a:effectLst/>
                <a:latin typeface="+mj-lt"/>
                <a:ea typeface="Times New Roman" panose="02020603050405020304" pitchFamily="18" charset="0"/>
              </a:rPr>
              <a:t>Sitheri</a:t>
            </a:r>
            <a:r>
              <a:rPr lang="en-US" sz="1800" kern="0" dirty="0">
                <a:effectLst/>
                <a:latin typeface="+mj-lt"/>
                <a:ea typeface="Times New Roman" panose="02020603050405020304" pitchFamily="18" charset="0"/>
              </a:rPr>
              <a:t> Hill, </a:t>
            </a:r>
            <a:r>
              <a:rPr lang="en-US" sz="1800" kern="0" dirty="0" err="1">
                <a:effectLst/>
                <a:latin typeface="+mj-lt"/>
                <a:ea typeface="Times New Roman" panose="02020603050405020304" pitchFamily="18" charset="0"/>
              </a:rPr>
              <a:t>Yercaurd</a:t>
            </a:r>
            <a:r>
              <a:rPr lang="en-US" sz="1800" kern="0" dirty="0">
                <a:effectLst/>
                <a:latin typeface="+mj-lt"/>
                <a:ea typeface="Times New Roman" panose="02020603050405020304" pitchFamily="18" charset="0"/>
              </a:rPr>
              <a:t> Hill, </a:t>
            </a:r>
            <a:r>
              <a:rPr lang="en-US" sz="1800" kern="0" dirty="0" err="1">
                <a:effectLst/>
                <a:latin typeface="+mj-lt"/>
                <a:ea typeface="Times New Roman" panose="02020603050405020304" pitchFamily="18" charset="0"/>
              </a:rPr>
              <a:t>Yelagiri</a:t>
            </a:r>
            <a:r>
              <a:rPr lang="en-US" sz="1800" kern="0" dirty="0">
                <a:effectLst/>
                <a:latin typeface="+mj-lt"/>
                <a:ea typeface="Times New Roman" panose="02020603050405020304" pitchFamily="18" charset="0"/>
              </a:rPr>
              <a:t>, </a:t>
            </a:r>
            <a:r>
              <a:rPr lang="en-US" sz="1800" kern="0" dirty="0" err="1">
                <a:effectLst/>
                <a:latin typeface="+mj-lt"/>
                <a:ea typeface="Times New Roman" panose="02020603050405020304" pitchFamily="18" charset="0"/>
              </a:rPr>
              <a:t>Neiyyamalai</a:t>
            </a:r>
            <a:r>
              <a:rPr lang="en-US" sz="1800" kern="0" dirty="0">
                <a:effectLst/>
                <a:latin typeface="+mj-lt"/>
                <a:ea typeface="Times New Roman" panose="02020603050405020304" pitchFamily="18" charset="0"/>
              </a:rPr>
              <a:t>, and </a:t>
            </a:r>
            <a:r>
              <a:rPr lang="en-US" sz="1800" kern="0" dirty="0" err="1">
                <a:effectLst/>
                <a:latin typeface="+mj-lt"/>
                <a:ea typeface="Times New Roman" panose="02020603050405020304" pitchFamily="18" charset="0"/>
              </a:rPr>
              <a:t>Shervaroy</a:t>
            </a:r>
            <a:r>
              <a:rPr lang="en-US" sz="1800" kern="0" dirty="0">
                <a:effectLst/>
                <a:latin typeface="+mj-lt"/>
                <a:ea typeface="Times New Roman" panose="02020603050405020304" pitchFamily="18" charset="0"/>
              </a:rPr>
              <a:t> hill</a:t>
            </a:r>
            <a:endParaRPr lang="en-IN" dirty="0">
              <a:latin typeface="+mj-lt"/>
            </a:endParaRPr>
          </a:p>
          <a:p>
            <a:r>
              <a:rPr lang="en-IN" dirty="0">
                <a:latin typeface="+mj-lt"/>
              </a:rPr>
              <a:t>The are divided in to two major en</a:t>
            </a:r>
            <a:r>
              <a:rPr lang="en-IN" dirty="0"/>
              <a:t>dogamous group known as </a:t>
            </a:r>
            <a:r>
              <a:rPr lang="en-IN" b="1" i="1" dirty="0" err="1"/>
              <a:t>Vellar</a:t>
            </a:r>
            <a:r>
              <a:rPr lang="en-IN" b="1" i="1" dirty="0"/>
              <a:t> </a:t>
            </a:r>
            <a:r>
              <a:rPr lang="en-IN" b="1" i="1" dirty="0" err="1"/>
              <a:t>Gownder</a:t>
            </a:r>
            <a:r>
              <a:rPr lang="en-IN" b="1" i="1" dirty="0"/>
              <a:t> </a:t>
            </a:r>
            <a:r>
              <a:rPr lang="en-IN" dirty="0"/>
              <a:t>and </a:t>
            </a:r>
            <a:r>
              <a:rPr lang="en-IN" b="1" i="1" dirty="0"/>
              <a:t>Karala </a:t>
            </a:r>
            <a:r>
              <a:rPr lang="en-IN" b="1" i="1" dirty="0" err="1"/>
              <a:t>Gownder</a:t>
            </a:r>
            <a:endParaRPr lang="en-IN" b="1" i="1" dirty="0"/>
          </a:p>
          <a:p>
            <a:r>
              <a:rPr lang="en-IN" dirty="0" err="1"/>
              <a:t>Jawadhu</a:t>
            </a:r>
            <a:r>
              <a:rPr lang="en-IN" dirty="0"/>
              <a:t> hills has consist of two groups </a:t>
            </a:r>
          </a:p>
          <a:p>
            <a:r>
              <a:rPr lang="en-US" sz="1800" kern="0" dirty="0">
                <a:effectLst/>
                <a:latin typeface="+mj-lt"/>
                <a:ea typeface="Times New Roman" panose="02020603050405020304" pitchFamily="18" charset="0"/>
              </a:rPr>
              <a:t>The total population of the Scheduled Tribe (ST) in </a:t>
            </a:r>
            <a:r>
              <a:rPr lang="en-US" sz="1800" kern="0" dirty="0" err="1">
                <a:effectLst/>
                <a:latin typeface="+mj-lt"/>
                <a:ea typeface="Times New Roman" panose="02020603050405020304" pitchFamily="18" charset="0"/>
              </a:rPr>
              <a:t>Jawadhu</a:t>
            </a:r>
            <a:r>
              <a:rPr lang="en-US" sz="1800" kern="0" dirty="0">
                <a:effectLst/>
                <a:latin typeface="+mj-lt"/>
                <a:ea typeface="Times New Roman" panose="02020603050405020304" pitchFamily="18" charset="0"/>
              </a:rPr>
              <a:t> Hill is 47081 (90.54 %)</a:t>
            </a:r>
          </a:p>
          <a:p>
            <a:r>
              <a:rPr lang="en-US" sz="1800" kern="0" dirty="0">
                <a:effectLst/>
                <a:ea typeface="Times New Roman" panose="02020603050405020304" pitchFamily="18" charset="0"/>
              </a:rPr>
              <a:t>The sex ratio of the </a:t>
            </a:r>
            <a:r>
              <a:rPr lang="en-US" sz="1800" i="1" kern="0" dirty="0" err="1">
                <a:effectLst/>
                <a:ea typeface="Times New Roman" panose="02020603050405020304" pitchFamily="18" charset="0"/>
              </a:rPr>
              <a:t>Malayai</a:t>
            </a:r>
            <a:r>
              <a:rPr lang="en-US" sz="1800" kern="0" dirty="0">
                <a:effectLst/>
                <a:ea typeface="Times New Roman" panose="02020603050405020304" pitchFamily="18" charset="0"/>
              </a:rPr>
              <a:t> tribe of the </a:t>
            </a:r>
            <a:r>
              <a:rPr lang="en-US" sz="1800" kern="0" dirty="0" err="1">
                <a:effectLst/>
                <a:ea typeface="Times New Roman" panose="02020603050405020304" pitchFamily="18" charset="0"/>
              </a:rPr>
              <a:t>Jawadhu</a:t>
            </a:r>
            <a:r>
              <a:rPr lang="en-US" sz="1800" kern="0" dirty="0">
                <a:effectLst/>
                <a:ea typeface="Times New Roman" panose="02020603050405020304" pitchFamily="18" charset="0"/>
              </a:rPr>
              <a:t> Hills is about 966</a:t>
            </a:r>
          </a:p>
          <a:p>
            <a:r>
              <a:rPr lang="en-US" sz="1800" kern="0" dirty="0">
                <a:effectLst/>
                <a:latin typeface="+mj-lt"/>
                <a:ea typeface="Times New Roman" panose="02020603050405020304" pitchFamily="18" charset="0"/>
              </a:rPr>
              <a:t>Literacy rate males 57.18 % and females 35.5 %. </a:t>
            </a:r>
          </a:p>
          <a:p>
            <a:r>
              <a:rPr lang="en-US" sz="1800" kern="0" dirty="0">
                <a:effectLst/>
                <a:latin typeface="+mj-lt"/>
                <a:ea typeface="Times New Roman" panose="02020603050405020304" pitchFamily="18" charset="0"/>
              </a:rPr>
              <a:t>The literacy gap between males and females is 21.68.</a:t>
            </a:r>
          </a:p>
          <a:p>
            <a:endParaRPr lang="en-IN" dirty="0">
              <a:latin typeface="+mj-lt"/>
            </a:endParaRPr>
          </a:p>
        </p:txBody>
      </p:sp>
      <p:sp>
        <p:nvSpPr>
          <p:cNvPr id="9" name="Date Placeholder 8">
            <a:extLst>
              <a:ext uri="{FF2B5EF4-FFF2-40B4-BE49-F238E27FC236}">
                <a16:creationId xmlns:a16="http://schemas.microsoft.com/office/drawing/2014/main" id="{2009B29D-AB45-D603-95C6-BE3C2F10C896}"/>
              </a:ext>
            </a:extLst>
          </p:cNvPr>
          <p:cNvSpPr>
            <a:spLocks noGrp="1"/>
          </p:cNvSpPr>
          <p:nvPr>
            <p:ph type="dt" sz="half" idx="10"/>
          </p:nvPr>
        </p:nvSpPr>
        <p:spPr/>
        <p:txBody>
          <a:bodyPr/>
          <a:lstStyle/>
          <a:p>
            <a:fld id="{02740ACB-0D21-4AA3-A10D-49A849FD146C}" type="datetime1">
              <a:rPr lang="en-IN" smtClean="0"/>
              <a:t>29/10/23</a:t>
            </a:fld>
            <a:endParaRPr lang="en-IN"/>
          </a:p>
        </p:txBody>
      </p:sp>
      <p:sp>
        <p:nvSpPr>
          <p:cNvPr id="7" name="Footer Placeholder 4">
            <a:extLst>
              <a:ext uri="{FF2B5EF4-FFF2-40B4-BE49-F238E27FC236}">
                <a16:creationId xmlns:a16="http://schemas.microsoft.com/office/drawing/2014/main" id="{855CDDDF-964E-EAFA-3351-0B16491FB99D}"/>
              </a:ext>
            </a:extLst>
          </p:cNvPr>
          <p:cNvSpPr>
            <a:spLocks noGrp="1"/>
          </p:cNvSpPr>
          <p:nvPr>
            <p:ph type="ftr" sz="quarter" idx="11"/>
          </p:nvPr>
        </p:nvSpPr>
        <p:spPr>
          <a:xfrm>
            <a:off x="2054445" y="6268600"/>
            <a:ext cx="6297612" cy="418640"/>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A879B3E4-B6E6-3053-8BBF-14F1D8BB6C60}"/>
              </a:ext>
            </a:extLst>
          </p:cNvPr>
          <p:cNvSpPr>
            <a:spLocks noGrp="1"/>
          </p:cNvSpPr>
          <p:nvPr>
            <p:ph type="sldNum" sz="quarter" idx="12"/>
          </p:nvPr>
        </p:nvSpPr>
        <p:spPr/>
        <p:txBody>
          <a:bodyPr/>
          <a:lstStyle/>
          <a:p>
            <a:fld id="{9F94004C-5A61-4BDA-9336-06EE8EA28B8B}" type="slidenum">
              <a:rPr lang="en-IN" smtClean="0"/>
              <a:t>27</a:t>
            </a:fld>
            <a:endParaRPr lang="en-IN"/>
          </a:p>
        </p:txBody>
      </p:sp>
      <p:sp>
        <p:nvSpPr>
          <p:cNvPr id="11" name="Date Placeholder 8">
            <a:extLst>
              <a:ext uri="{FF2B5EF4-FFF2-40B4-BE49-F238E27FC236}">
                <a16:creationId xmlns:a16="http://schemas.microsoft.com/office/drawing/2014/main" id="{BF03B54B-0A5D-586B-6601-3BEDD1BE535B}"/>
              </a:ext>
            </a:extLst>
          </p:cNvPr>
          <p:cNvSpPr txBox="1">
            <a:spLocks/>
          </p:cNvSpPr>
          <p:nvPr/>
        </p:nvSpPr>
        <p:spPr>
          <a:xfrm>
            <a:off x="815334" y="6257583"/>
            <a:ext cx="911939" cy="36355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965BFD-75CE-4F2D-9299-ED5E6117DECB}" type="datetime1">
              <a:rPr lang="en-IN" smtClean="0"/>
              <a:pPr/>
              <a:t>29/10/23</a:t>
            </a:fld>
            <a:endParaRPr lang="en-IN" dirty="0"/>
          </a:p>
        </p:txBody>
      </p:sp>
    </p:spTree>
    <p:extLst>
      <p:ext uri="{BB962C8B-B14F-4D97-AF65-F5344CB8AC3E}">
        <p14:creationId xmlns:p14="http://schemas.microsoft.com/office/powerpoint/2010/main" val="1447514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07C8-FC2B-A672-F80F-90B99D5E6C45}"/>
              </a:ext>
            </a:extLst>
          </p:cNvPr>
          <p:cNvSpPr>
            <a:spLocks noGrp="1"/>
          </p:cNvSpPr>
          <p:nvPr>
            <p:ph type="title"/>
          </p:nvPr>
        </p:nvSpPr>
        <p:spPr/>
        <p:txBody>
          <a:bodyPr/>
          <a:lstStyle/>
          <a:p>
            <a:r>
              <a:rPr lang="en-IN" dirty="0"/>
              <a:t>Data Analysis Procedures</a:t>
            </a:r>
          </a:p>
        </p:txBody>
      </p:sp>
      <p:sp>
        <p:nvSpPr>
          <p:cNvPr id="3" name="Content Placeholder 2">
            <a:extLst>
              <a:ext uri="{FF2B5EF4-FFF2-40B4-BE49-F238E27FC236}">
                <a16:creationId xmlns:a16="http://schemas.microsoft.com/office/drawing/2014/main" id="{7E3FAA17-B6C2-E9BC-48F9-13DD3436F4C6}"/>
              </a:ext>
            </a:extLst>
          </p:cNvPr>
          <p:cNvSpPr>
            <a:spLocks noGrp="1"/>
          </p:cNvSpPr>
          <p:nvPr>
            <p:ph idx="1"/>
          </p:nvPr>
        </p:nvSpPr>
        <p:spPr>
          <a:xfrm>
            <a:off x="677334" y="1776549"/>
            <a:ext cx="8928220" cy="4264813"/>
          </a:xfrm>
        </p:spPr>
        <p:txBody>
          <a:bodyPr/>
          <a:lstStyle/>
          <a:p>
            <a:pPr algn="just"/>
            <a:r>
              <a:rPr lang="en-US" sz="2000" dirty="0">
                <a:effectLst/>
                <a:latin typeface="+mj-lt"/>
                <a:ea typeface="Times New Roman" panose="02020603050405020304" pitchFamily="18" charset="0"/>
                <a:cs typeface="Times New Roman" panose="02020603050405020304" pitchFamily="18" charset="0"/>
              </a:rPr>
              <a:t>The checklist was prepared based on the pilot study</a:t>
            </a:r>
          </a:p>
          <a:p>
            <a:pPr algn="just"/>
            <a:r>
              <a:rPr lang="en-US" sz="2000" dirty="0">
                <a:effectLst/>
                <a:latin typeface="+mj-lt"/>
                <a:ea typeface="Times New Roman" panose="02020603050405020304" pitchFamily="18" charset="0"/>
                <a:cs typeface="Times New Roman" panose="02020603050405020304" pitchFamily="18" charset="0"/>
              </a:rPr>
              <a:t>This checklist will be employed to examine the various factors that influence the complex value chain of millet-based foods like porridges from grain procurement to consumption, agriculture, </a:t>
            </a:r>
            <a:r>
              <a:rPr lang="en-GB" sz="2000" dirty="0">
                <a:effectLst/>
                <a:latin typeface="+mj-lt"/>
                <a:ea typeface="Times New Roman" panose="02020603050405020304" pitchFamily="18" charset="0"/>
                <a:cs typeface="Times New Roman" panose="02020603050405020304" pitchFamily="18" charset="0"/>
              </a:rPr>
              <a:t>agricultural practices, the structure of agrarian societies, food habits, and quality of life of rural communities, agrarian landscapes and crop rotations, </a:t>
            </a:r>
            <a:r>
              <a:rPr lang="en-US" sz="2000" dirty="0">
                <a:effectLst/>
                <a:latin typeface="+mj-lt"/>
                <a:ea typeface="Times New Roman" panose="02020603050405020304" pitchFamily="18" charset="0"/>
                <a:cs typeface="Times New Roman" panose="02020603050405020304" pitchFamily="18" charset="0"/>
              </a:rPr>
              <a:t>livelihoods, and migration</a:t>
            </a:r>
          </a:p>
          <a:p>
            <a:pPr algn="just"/>
            <a:r>
              <a:rPr lang="en-US" sz="2000" dirty="0">
                <a:effectLst/>
                <a:latin typeface="+mj-lt"/>
                <a:ea typeface="Times New Roman" panose="02020603050405020304" pitchFamily="18" charset="0"/>
                <a:cs typeface="Times New Roman" panose="02020603050405020304" pitchFamily="18" charset="0"/>
              </a:rPr>
              <a:t>The collected data will be analyzed by using qualitative software</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dirty="0"/>
          </a:p>
        </p:txBody>
      </p:sp>
      <p:sp>
        <p:nvSpPr>
          <p:cNvPr id="11" name="Date Placeholder 8">
            <a:extLst>
              <a:ext uri="{FF2B5EF4-FFF2-40B4-BE49-F238E27FC236}">
                <a16:creationId xmlns:a16="http://schemas.microsoft.com/office/drawing/2014/main" id="{2863AF65-9FCE-D873-AD4F-32C9A4907828}"/>
              </a:ext>
            </a:extLst>
          </p:cNvPr>
          <p:cNvSpPr>
            <a:spLocks noGrp="1"/>
          </p:cNvSpPr>
          <p:nvPr>
            <p:ph type="dt" sz="half" idx="10"/>
          </p:nvPr>
        </p:nvSpPr>
        <p:spPr>
          <a:xfrm>
            <a:off x="815334" y="6158430"/>
            <a:ext cx="911939" cy="380262"/>
          </a:xfrm>
        </p:spPr>
        <p:txBody>
          <a:bodyPr/>
          <a:lstStyle/>
          <a:p>
            <a:fld id="{4D965BFD-75CE-4F2D-9299-ED5E6117DECB}" type="datetime1">
              <a:rPr lang="en-IN" smtClean="0"/>
              <a:t>29/10/23</a:t>
            </a:fld>
            <a:endParaRPr lang="en-IN" dirty="0"/>
          </a:p>
        </p:txBody>
      </p:sp>
      <p:sp>
        <p:nvSpPr>
          <p:cNvPr id="7" name="Footer Placeholder 4">
            <a:extLst>
              <a:ext uri="{FF2B5EF4-FFF2-40B4-BE49-F238E27FC236}">
                <a16:creationId xmlns:a16="http://schemas.microsoft.com/office/drawing/2014/main" id="{ECE80994-37DF-7B39-1CF7-CD365CB4D6F2}"/>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0B6A1E1E-526A-94D4-BF6F-D35B9C8A3792}"/>
              </a:ext>
            </a:extLst>
          </p:cNvPr>
          <p:cNvSpPr>
            <a:spLocks noGrp="1"/>
          </p:cNvSpPr>
          <p:nvPr>
            <p:ph type="sldNum" sz="quarter" idx="12"/>
          </p:nvPr>
        </p:nvSpPr>
        <p:spPr/>
        <p:txBody>
          <a:bodyPr/>
          <a:lstStyle/>
          <a:p>
            <a:fld id="{9F94004C-5A61-4BDA-9336-06EE8EA28B8B}" type="slidenum">
              <a:rPr lang="en-IN" smtClean="0"/>
              <a:t>28</a:t>
            </a:fld>
            <a:endParaRPr lang="en-IN"/>
          </a:p>
        </p:txBody>
      </p:sp>
    </p:spTree>
    <p:extLst>
      <p:ext uri="{BB962C8B-B14F-4D97-AF65-F5344CB8AC3E}">
        <p14:creationId xmlns:p14="http://schemas.microsoft.com/office/powerpoint/2010/main" val="1711594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F47A-3574-220F-4775-940370493092}"/>
              </a:ext>
            </a:extLst>
          </p:cNvPr>
          <p:cNvSpPr>
            <a:spLocks noGrp="1"/>
          </p:cNvSpPr>
          <p:nvPr>
            <p:ph type="title"/>
          </p:nvPr>
        </p:nvSpPr>
        <p:spPr/>
        <p:txBody>
          <a:bodyPr/>
          <a:lstStyle/>
          <a:p>
            <a:r>
              <a:rPr lang="en-IN" dirty="0"/>
              <a:t>Findings and Discussion </a:t>
            </a:r>
          </a:p>
        </p:txBody>
      </p:sp>
      <p:sp>
        <p:nvSpPr>
          <p:cNvPr id="3" name="Content Placeholder 2">
            <a:extLst>
              <a:ext uri="{FF2B5EF4-FFF2-40B4-BE49-F238E27FC236}">
                <a16:creationId xmlns:a16="http://schemas.microsoft.com/office/drawing/2014/main" id="{41ACAC19-0825-7609-D436-809AFCF252EA}"/>
              </a:ext>
            </a:extLst>
          </p:cNvPr>
          <p:cNvSpPr>
            <a:spLocks noGrp="1"/>
          </p:cNvSpPr>
          <p:nvPr>
            <p:ph idx="1"/>
          </p:nvPr>
        </p:nvSpPr>
        <p:spPr>
          <a:xfrm>
            <a:off x="677334" y="1637211"/>
            <a:ext cx="8596668" cy="4404151"/>
          </a:xfrm>
        </p:spPr>
        <p:txBody>
          <a:bodyPr/>
          <a:lstStyle/>
          <a:p>
            <a:r>
              <a:rPr lang="en-IN" dirty="0"/>
              <a:t>Livelihoods </a:t>
            </a:r>
          </a:p>
          <a:p>
            <a:r>
              <a:rPr lang="en-IN" dirty="0"/>
              <a:t>Migration </a:t>
            </a:r>
          </a:p>
          <a:p>
            <a:r>
              <a:rPr lang="en-IN" dirty="0"/>
              <a:t>Agriculture </a:t>
            </a:r>
          </a:p>
          <a:p>
            <a:r>
              <a:rPr lang="en-IN" dirty="0"/>
              <a:t>Land types </a:t>
            </a:r>
          </a:p>
          <a:p>
            <a:r>
              <a:rPr lang="en-IN" dirty="0"/>
              <a:t>Irrigation facility </a:t>
            </a:r>
          </a:p>
          <a:p>
            <a:r>
              <a:rPr lang="en-IN" dirty="0"/>
              <a:t>Major crop production (Millets)</a:t>
            </a:r>
          </a:p>
          <a:p>
            <a:r>
              <a:rPr lang="en-IN" dirty="0"/>
              <a:t>Food consumption pattern </a:t>
            </a:r>
          </a:p>
          <a:p>
            <a:pPr marL="0" indent="0">
              <a:buNone/>
            </a:pPr>
            <a:endParaRPr lang="en-IN" dirty="0"/>
          </a:p>
          <a:p>
            <a:endParaRPr lang="en-IN" dirty="0"/>
          </a:p>
          <a:p>
            <a:endParaRPr lang="en-IN" dirty="0"/>
          </a:p>
        </p:txBody>
      </p:sp>
      <p:sp>
        <p:nvSpPr>
          <p:cNvPr id="9" name="Date Placeholder 8">
            <a:extLst>
              <a:ext uri="{FF2B5EF4-FFF2-40B4-BE49-F238E27FC236}">
                <a16:creationId xmlns:a16="http://schemas.microsoft.com/office/drawing/2014/main" id="{90F0933F-B1F0-457B-5338-D41C5735BC04}"/>
              </a:ext>
            </a:extLst>
          </p:cNvPr>
          <p:cNvSpPr>
            <a:spLocks noGrp="1"/>
          </p:cNvSpPr>
          <p:nvPr>
            <p:ph type="dt" sz="half" idx="10"/>
          </p:nvPr>
        </p:nvSpPr>
        <p:spPr/>
        <p:txBody>
          <a:bodyPr/>
          <a:lstStyle/>
          <a:p>
            <a:fld id="{43D47029-15B8-4E30-9946-E4B590DBBFEB}" type="datetime1">
              <a:rPr lang="en-IN" smtClean="0"/>
              <a:t>29/10/23</a:t>
            </a:fld>
            <a:endParaRPr lang="en-IN"/>
          </a:p>
        </p:txBody>
      </p:sp>
      <p:sp>
        <p:nvSpPr>
          <p:cNvPr id="7" name="Footer Placeholder 4">
            <a:extLst>
              <a:ext uri="{FF2B5EF4-FFF2-40B4-BE49-F238E27FC236}">
                <a16:creationId xmlns:a16="http://schemas.microsoft.com/office/drawing/2014/main" id="{10F0857F-61B8-5F1B-116E-DDE0821C7A54}"/>
              </a:ext>
            </a:extLst>
          </p:cNvPr>
          <p:cNvSpPr>
            <a:spLocks noGrp="1"/>
          </p:cNvSpPr>
          <p:nvPr>
            <p:ph type="ftr" sz="quarter" idx="11"/>
          </p:nvPr>
        </p:nvSpPr>
        <p:spPr>
          <a:xfrm>
            <a:off x="2054445" y="6136396"/>
            <a:ext cx="6297612" cy="451692"/>
          </a:xfrm>
        </p:spPr>
        <p:txBody>
          <a:bodyPr/>
          <a:lstStyle/>
          <a:p>
            <a:pPr algn="ctr"/>
            <a:r>
              <a:rPr lang="en-IN" sz="1000" dirty="0">
                <a:latin typeface="Goudy Stout" panose="0202090407030B020401" pitchFamily="18" charset="0"/>
              </a:rPr>
              <a:t>University of Madras</a:t>
            </a:r>
          </a:p>
        </p:txBody>
      </p:sp>
      <p:sp>
        <p:nvSpPr>
          <p:cNvPr id="10" name="Slide Number Placeholder 9">
            <a:extLst>
              <a:ext uri="{FF2B5EF4-FFF2-40B4-BE49-F238E27FC236}">
                <a16:creationId xmlns:a16="http://schemas.microsoft.com/office/drawing/2014/main" id="{061980F4-80B0-9A75-591C-13AC69F80544}"/>
              </a:ext>
            </a:extLst>
          </p:cNvPr>
          <p:cNvSpPr>
            <a:spLocks noGrp="1"/>
          </p:cNvSpPr>
          <p:nvPr>
            <p:ph type="sldNum" sz="quarter" idx="12"/>
          </p:nvPr>
        </p:nvSpPr>
        <p:spPr/>
        <p:txBody>
          <a:bodyPr/>
          <a:lstStyle/>
          <a:p>
            <a:fld id="{9F94004C-5A61-4BDA-9336-06EE8EA28B8B}" type="slidenum">
              <a:rPr lang="en-IN" smtClean="0"/>
              <a:t>29</a:t>
            </a:fld>
            <a:endParaRPr lang="en-IN"/>
          </a:p>
        </p:txBody>
      </p:sp>
      <p:sp>
        <p:nvSpPr>
          <p:cNvPr id="4" name="Title 3">
            <a:extLst>
              <a:ext uri="{FF2B5EF4-FFF2-40B4-BE49-F238E27FC236}">
                <a16:creationId xmlns:a16="http://schemas.microsoft.com/office/drawing/2014/main" id="{1602BE4D-7D88-66C7-D507-F3BB0A9753E0}"/>
              </a:ext>
            </a:extLst>
          </p:cNvPr>
          <p:cNvSpPr txBox="1">
            <a:spLocks/>
          </p:cNvSpPr>
          <p:nvPr/>
        </p:nvSpPr>
        <p:spPr>
          <a:xfrm>
            <a:off x="3581400" y="2588623"/>
            <a:ext cx="8596668" cy="168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b="1" i="1">
                <a:latin typeface="Bradley Hand ITC" panose="03070402050302030203" pitchFamily="66" charset="0"/>
              </a:rPr>
              <a:t>Thank you </a:t>
            </a:r>
            <a:endParaRPr lang="en-IN" b="1" i="1" dirty="0">
              <a:latin typeface="Bradley Hand ITC" panose="03070402050302030203" pitchFamily="66" charset="0"/>
            </a:endParaRPr>
          </a:p>
        </p:txBody>
      </p:sp>
    </p:spTree>
    <p:extLst>
      <p:ext uri="{BB962C8B-B14F-4D97-AF65-F5344CB8AC3E}">
        <p14:creationId xmlns:p14="http://schemas.microsoft.com/office/powerpoint/2010/main" val="411758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21A667-FEBA-9640-86B5-617CB34D712E}"/>
              </a:ext>
            </a:extLst>
          </p:cNvPr>
          <p:cNvSpPr/>
          <p:nvPr/>
        </p:nvSpPr>
        <p:spPr>
          <a:xfrm>
            <a:off x="4840618" y="589372"/>
            <a:ext cx="2197076" cy="461665"/>
          </a:xfrm>
          <a:prstGeom prst="rect">
            <a:avLst/>
          </a:prstGeom>
        </p:spPr>
        <p:txBody>
          <a:bodyPr wrap="none">
            <a:spAutoFit/>
          </a:bodyPr>
          <a:lstStyle/>
          <a:p>
            <a:pPr algn="ctr"/>
            <a:r>
              <a:rPr lang="fr-FR" sz="2400" b="1" dirty="0" err="1"/>
              <a:t>PATAMIL's</a:t>
            </a:r>
            <a:r>
              <a:rPr lang="fr-FR" sz="2400" b="1" dirty="0"/>
              <a:t> </a:t>
            </a:r>
            <a:r>
              <a:rPr lang="fr-FR" sz="2400" b="1" dirty="0" err="1"/>
              <a:t>tasks</a:t>
            </a:r>
            <a:endParaRPr lang="fr-FR" sz="2400" b="1" dirty="0"/>
          </a:p>
        </p:txBody>
      </p:sp>
      <p:cxnSp>
        <p:nvCxnSpPr>
          <p:cNvPr id="6" name="Connecteur droit avec flèche 5">
            <a:extLst>
              <a:ext uri="{FF2B5EF4-FFF2-40B4-BE49-F238E27FC236}">
                <a16:creationId xmlns:a16="http://schemas.microsoft.com/office/drawing/2014/main" id="{5D0A2271-8982-6A4A-91C6-E760254A7517}"/>
              </a:ext>
            </a:extLst>
          </p:cNvPr>
          <p:cNvCxnSpPr>
            <a:cxnSpLocks/>
          </p:cNvCxnSpPr>
          <p:nvPr/>
        </p:nvCxnSpPr>
        <p:spPr>
          <a:xfrm>
            <a:off x="8956225" y="891311"/>
            <a:ext cx="954691" cy="847374"/>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E087A816-79C7-9545-95C9-521C082B61F3}"/>
              </a:ext>
            </a:extLst>
          </p:cNvPr>
          <p:cNvCxnSpPr>
            <a:cxnSpLocks/>
          </p:cNvCxnSpPr>
          <p:nvPr/>
        </p:nvCxnSpPr>
        <p:spPr>
          <a:xfrm flipH="1">
            <a:off x="2330245" y="1055740"/>
            <a:ext cx="1288188" cy="625576"/>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3ABAB71-77A7-1E40-ACCF-712FDB42BA81}"/>
              </a:ext>
            </a:extLst>
          </p:cNvPr>
          <p:cNvCxnSpPr>
            <a:cxnSpLocks/>
          </p:cNvCxnSpPr>
          <p:nvPr/>
        </p:nvCxnSpPr>
        <p:spPr>
          <a:xfrm flipH="1">
            <a:off x="4176768" y="1163230"/>
            <a:ext cx="452452" cy="575455"/>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361733DB-BCDC-ED4B-B6E0-781AABDF9522}"/>
              </a:ext>
            </a:extLst>
          </p:cNvPr>
          <p:cNvCxnSpPr>
            <a:cxnSpLocks/>
          </p:cNvCxnSpPr>
          <p:nvPr/>
        </p:nvCxnSpPr>
        <p:spPr>
          <a:xfrm>
            <a:off x="7625303" y="1024920"/>
            <a:ext cx="320135" cy="529431"/>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5DC9A7E9-5CFB-E149-B427-4BFEEFD912CC}"/>
              </a:ext>
            </a:extLst>
          </p:cNvPr>
          <p:cNvCxnSpPr>
            <a:cxnSpLocks/>
          </p:cNvCxnSpPr>
          <p:nvPr/>
        </p:nvCxnSpPr>
        <p:spPr>
          <a:xfrm>
            <a:off x="6302228" y="1024920"/>
            <a:ext cx="0" cy="656396"/>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E88C7E0-CA4B-0540-872C-F57A2917C2BA}"/>
              </a:ext>
            </a:extLst>
          </p:cNvPr>
          <p:cNvSpPr/>
          <p:nvPr/>
        </p:nvSpPr>
        <p:spPr>
          <a:xfrm>
            <a:off x="1120443" y="1796054"/>
            <a:ext cx="2114907" cy="3416320"/>
          </a:xfrm>
          <a:prstGeom prst="rect">
            <a:avLst/>
          </a:prstGeom>
        </p:spPr>
        <p:txBody>
          <a:bodyPr wrap="square">
            <a:spAutoFit/>
          </a:bodyPr>
          <a:lstStyle/>
          <a:p>
            <a:r>
              <a:rPr lang="fr-FR" b="1" dirty="0" err="1">
                <a:solidFill>
                  <a:srgbClr val="1F3763"/>
                </a:solidFill>
                <a:ea typeface="Times New Roman" panose="02020603050405020304" pitchFamily="18" charset="0"/>
                <a:cs typeface="Times New Roman" panose="02020603050405020304" pitchFamily="18" charset="0"/>
              </a:rPr>
              <a:t>Task</a:t>
            </a:r>
            <a:r>
              <a:rPr lang="fr-FR" b="1" dirty="0">
                <a:solidFill>
                  <a:srgbClr val="1F3763"/>
                </a:solidFill>
                <a:ea typeface="Times New Roman" panose="02020603050405020304" pitchFamily="18" charset="0"/>
                <a:cs typeface="Times New Roman" panose="02020603050405020304" pitchFamily="18" charset="0"/>
              </a:rPr>
              <a:t> 1: Building Equitable Food </a:t>
            </a:r>
            <a:r>
              <a:rPr lang="fr-FR" b="1" dirty="0" err="1">
                <a:solidFill>
                  <a:srgbClr val="1F3763"/>
                </a:solidFill>
                <a:ea typeface="Times New Roman" panose="02020603050405020304" pitchFamily="18" charset="0"/>
                <a:cs typeface="Times New Roman" panose="02020603050405020304" pitchFamily="18" charset="0"/>
              </a:rPr>
              <a:t>Territories</a:t>
            </a:r>
            <a:r>
              <a:rPr lang="fr-FR" b="1" dirty="0">
                <a:solidFill>
                  <a:srgbClr val="1F3763"/>
                </a:solidFill>
                <a:ea typeface="Times New Roman" panose="02020603050405020304" pitchFamily="18" charset="0"/>
                <a:cs typeface="Times New Roman" panose="02020603050405020304" pitchFamily="18" charset="0"/>
              </a:rPr>
              <a:t> in Tamil Nadu</a:t>
            </a:r>
            <a:endParaRPr lang="fr-FR" b="1" dirty="0">
              <a:solidFill>
                <a:srgbClr val="1F3763"/>
              </a:solidFill>
              <a:cs typeface="Times New Roman" panose="02020603050405020304" pitchFamily="18" charset="0"/>
            </a:endParaRPr>
          </a:p>
          <a:p>
            <a:endParaRPr lang="fr-FR" dirty="0">
              <a:ea typeface="Times New Roman" panose="02020603050405020304" pitchFamily="18" charset="0"/>
            </a:endParaRPr>
          </a:p>
          <a:p>
            <a:endParaRPr lang="fr-FR" dirty="0">
              <a:ea typeface="Times New Roman" panose="02020603050405020304" pitchFamily="18" charset="0"/>
            </a:endParaRPr>
          </a:p>
          <a:p>
            <a:endParaRPr lang="fr-FR" dirty="0">
              <a:ea typeface="Times New Roman" panose="02020603050405020304" pitchFamily="18" charset="0"/>
            </a:endParaRPr>
          </a:p>
          <a:p>
            <a:r>
              <a:rPr lang="fr-FR" dirty="0">
                <a:ea typeface="Times New Roman" panose="02020603050405020304" pitchFamily="18" charset="0"/>
              </a:rPr>
              <a:t>Laura Verdelli, CITERES ; </a:t>
            </a:r>
            <a:r>
              <a:rPr lang="fr-FR" dirty="0" err="1">
                <a:ea typeface="Times New Roman" panose="02020603050405020304" pitchFamily="18" charset="0"/>
              </a:rPr>
              <a:t>Sumathi</a:t>
            </a:r>
            <a:r>
              <a:rPr lang="fr-FR" dirty="0">
                <a:ea typeface="Times New Roman" panose="02020603050405020304" pitchFamily="18" charset="0"/>
              </a:rPr>
              <a:t> Rajesh, université de Madras</a:t>
            </a:r>
            <a:br>
              <a:rPr lang="fr-FR" dirty="0">
                <a:ea typeface="Times New Roman" panose="02020603050405020304" pitchFamily="18" charset="0"/>
              </a:rPr>
            </a:br>
            <a:endParaRPr lang="fr-FR" dirty="0"/>
          </a:p>
        </p:txBody>
      </p:sp>
      <p:sp>
        <p:nvSpPr>
          <p:cNvPr id="15" name="Rectangle 14">
            <a:extLst>
              <a:ext uri="{FF2B5EF4-FFF2-40B4-BE49-F238E27FC236}">
                <a16:creationId xmlns:a16="http://schemas.microsoft.com/office/drawing/2014/main" id="{2C2A8F1B-B698-6C46-931E-C17D401609EC}"/>
              </a:ext>
            </a:extLst>
          </p:cNvPr>
          <p:cNvSpPr/>
          <p:nvPr/>
        </p:nvSpPr>
        <p:spPr>
          <a:xfrm>
            <a:off x="3452468" y="1796054"/>
            <a:ext cx="1899781" cy="4524315"/>
          </a:xfrm>
          <a:prstGeom prst="rect">
            <a:avLst/>
          </a:prstGeom>
        </p:spPr>
        <p:txBody>
          <a:bodyPr wrap="square">
            <a:spAutoFit/>
          </a:bodyPr>
          <a:lstStyle/>
          <a:p>
            <a:r>
              <a:rPr lang="fr-FR" b="1" dirty="0" err="1">
                <a:solidFill>
                  <a:srgbClr val="1F3763"/>
                </a:solidFill>
                <a:ea typeface="Times New Roman" panose="02020603050405020304" pitchFamily="18" charset="0"/>
                <a:cs typeface="Times New Roman" panose="02020603050405020304" pitchFamily="18" charset="0"/>
              </a:rPr>
              <a:t>Task</a:t>
            </a:r>
            <a:r>
              <a:rPr lang="fr-FR" b="1" dirty="0">
                <a:solidFill>
                  <a:srgbClr val="1F3763"/>
                </a:solidFill>
                <a:ea typeface="Times New Roman" panose="02020603050405020304" pitchFamily="18" charset="0"/>
                <a:cs typeface="Times New Roman" panose="02020603050405020304" pitchFamily="18" charset="0"/>
              </a:rPr>
              <a:t> 2
</a:t>
            </a:r>
            <a:r>
              <a:rPr lang="fr-FR" b="1" dirty="0" err="1">
                <a:solidFill>
                  <a:srgbClr val="1F3763"/>
                </a:solidFill>
                <a:ea typeface="Times New Roman" panose="02020603050405020304" pitchFamily="18" charset="0"/>
                <a:cs typeface="Times New Roman" panose="02020603050405020304" pitchFamily="18" charset="0"/>
              </a:rPr>
              <a:t>Governance</a:t>
            </a:r>
            <a:r>
              <a:rPr lang="fr-FR" b="1" dirty="0">
                <a:solidFill>
                  <a:srgbClr val="1F3763"/>
                </a:solidFill>
                <a:ea typeface="Times New Roman" panose="02020603050405020304" pitchFamily="18" charset="0"/>
                <a:cs typeface="Times New Roman" panose="02020603050405020304" pitchFamily="18" charset="0"/>
              </a:rPr>
              <a:t> and </a:t>
            </a:r>
            <a:r>
              <a:rPr lang="fr-FR" b="1" dirty="0" err="1">
                <a:solidFill>
                  <a:srgbClr val="1F3763"/>
                </a:solidFill>
                <a:ea typeface="Times New Roman" panose="02020603050405020304" pitchFamily="18" charset="0"/>
                <a:cs typeface="Times New Roman" panose="02020603050405020304" pitchFamily="18" charset="0"/>
              </a:rPr>
              <a:t>Resilience</a:t>
            </a:r>
            <a:r>
              <a:rPr lang="fr-FR" b="1" dirty="0">
                <a:solidFill>
                  <a:srgbClr val="1F3763"/>
                </a:solidFill>
                <a:ea typeface="Times New Roman" panose="02020603050405020304" pitchFamily="18" charset="0"/>
                <a:cs typeface="Times New Roman" panose="02020603050405020304" pitchFamily="18" charset="0"/>
              </a:rPr>
              <a:t> of </a:t>
            </a:r>
            <a:r>
              <a:rPr lang="fr-FR" b="1" dirty="0" err="1">
                <a:solidFill>
                  <a:srgbClr val="1F3763"/>
                </a:solidFill>
                <a:ea typeface="Times New Roman" panose="02020603050405020304" pitchFamily="18" charset="0"/>
                <a:cs typeface="Times New Roman" panose="02020603050405020304" pitchFamily="18" charset="0"/>
              </a:rPr>
              <a:t>Pondicherry</a:t>
            </a:r>
            <a:r>
              <a:rPr lang="fr-FR" b="1" dirty="0">
                <a:solidFill>
                  <a:srgbClr val="1F3763"/>
                </a:solidFill>
                <a:ea typeface="Times New Roman" panose="02020603050405020304" pitchFamily="18" charset="0"/>
                <a:cs typeface="Times New Roman" panose="02020603050405020304" pitchFamily="18" charset="0"/>
              </a:rPr>
              <a:t> and </a:t>
            </a:r>
            <a:r>
              <a:rPr lang="fr-FR" b="1" dirty="0" err="1">
                <a:solidFill>
                  <a:srgbClr val="1F3763"/>
                </a:solidFill>
                <a:ea typeface="Times New Roman" panose="02020603050405020304" pitchFamily="18" charset="0"/>
                <a:cs typeface="Times New Roman" panose="02020603050405020304" pitchFamily="18" charset="0"/>
              </a:rPr>
              <a:t>Jawadhi</a:t>
            </a:r>
            <a:r>
              <a:rPr lang="fr-FR" b="1" dirty="0">
                <a:solidFill>
                  <a:srgbClr val="1F3763"/>
                </a:solidFill>
                <a:ea typeface="Times New Roman" panose="02020603050405020304" pitchFamily="18" charset="0"/>
                <a:cs typeface="Times New Roman" panose="02020603050405020304" pitchFamily="18" charset="0"/>
              </a:rPr>
              <a:t> Hills Territorial Food </a:t>
            </a:r>
            <a:r>
              <a:rPr lang="fr-FR" b="1" dirty="0" err="1">
                <a:solidFill>
                  <a:srgbClr val="1F3763"/>
                </a:solidFill>
                <a:ea typeface="Times New Roman" panose="02020603050405020304" pitchFamily="18" charset="0"/>
                <a:cs typeface="Times New Roman" panose="02020603050405020304" pitchFamily="18" charset="0"/>
              </a:rPr>
              <a:t>Projects</a:t>
            </a:r>
            <a:endParaRPr lang="fr-FR" b="1" dirty="0">
              <a:solidFill>
                <a:srgbClr val="1F3763"/>
              </a:solidFill>
              <a:ea typeface="Times New Roman" panose="02020603050405020304" pitchFamily="18" charset="0"/>
              <a:cs typeface="Times New Roman" panose="02020603050405020304" pitchFamily="18" charset="0"/>
            </a:endParaRPr>
          </a:p>
          <a:p>
            <a:endParaRPr lang="fr-FR" b="1" dirty="0">
              <a:solidFill>
                <a:srgbClr val="1F3763"/>
              </a:solidFill>
              <a:ea typeface="Times New Roman" panose="02020603050405020304" pitchFamily="18" charset="0"/>
              <a:cs typeface="Times New Roman" panose="02020603050405020304" pitchFamily="18" charset="0"/>
            </a:endParaRPr>
          </a:p>
          <a:p>
            <a:r>
              <a:rPr lang="fr-FR" dirty="0">
                <a:ea typeface="Times New Roman" panose="02020603050405020304" pitchFamily="18" charset="0"/>
              </a:rPr>
              <a:t>Hélène </a:t>
            </a:r>
            <a:r>
              <a:rPr lang="fr-FR" dirty="0" err="1">
                <a:ea typeface="Times New Roman" panose="02020603050405020304" pitchFamily="18" charset="0"/>
              </a:rPr>
              <a:t>Guétat</a:t>
            </a:r>
            <a:r>
              <a:rPr lang="fr-FR" dirty="0">
                <a:ea typeface="Times New Roman" panose="02020603050405020304" pitchFamily="18" charset="0"/>
              </a:rPr>
              <a:t>-Bernard, ENSFEA et IFP ; Frédéric Landy, université Paris X-Nanterre et IFP ; C. </a:t>
            </a:r>
            <a:r>
              <a:rPr lang="fr-FR" dirty="0" err="1">
                <a:ea typeface="Times New Roman" panose="02020603050405020304" pitchFamily="18" charset="0"/>
              </a:rPr>
              <a:t>Aruna</a:t>
            </a:r>
            <a:r>
              <a:rPr lang="fr-FR" dirty="0">
                <a:ea typeface="Times New Roman" panose="02020603050405020304" pitchFamily="18" charset="0"/>
              </a:rPr>
              <a:t>, université de Pondichéry</a:t>
            </a:r>
            <a:r>
              <a:rPr lang="fr-FR" b="1" dirty="0">
                <a:solidFill>
                  <a:srgbClr val="1F3763"/>
                </a:solidFill>
                <a:ea typeface="Times New Roman" panose="02020603050405020304" pitchFamily="18" charset="0"/>
                <a:cs typeface="Times New Roman" panose="02020603050405020304" pitchFamily="18" charset="0"/>
              </a:rPr>
              <a:t> </a:t>
            </a:r>
            <a:endParaRPr lang="fr-FR" dirty="0"/>
          </a:p>
        </p:txBody>
      </p:sp>
      <p:sp>
        <p:nvSpPr>
          <p:cNvPr id="16" name="Rectangle 15">
            <a:extLst>
              <a:ext uri="{FF2B5EF4-FFF2-40B4-BE49-F238E27FC236}">
                <a16:creationId xmlns:a16="http://schemas.microsoft.com/office/drawing/2014/main" id="{E31299AC-756D-014A-A933-920F02E02107}"/>
              </a:ext>
            </a:extLst>
          </p:cNvPr>
          <p:cNvSpPr/>
          <p:nvPr/>
        </p:nvSpPr>
        <p:spPr>
          <a:xfrm>
            <a:off x="5569367" y="1796054"/>
            <a:ext cx="1820948" cy="2862322"/>
          </a:xfrm>
          <a:prstGeom prst="rect">
            <a:avLst/>
          </a:prstGeom>
        </p:spPr>
        <p:txBody>
          <a:bodyPr wrap="square">
            <a:spAutoFit/>
          </a:bodyPr>
          <a:lstStyle/>
          <a:p>
            <a:r>
              <a:rPr lang="fr-FR" b="1" dirty="0" err="1">
                <a:solidFill>
                  <a:srgbClr val="1F3763"/>
                </a:solidFill>
                <a:ea typeface="Times New Roman" panose="02020603050405020304" pitchFamily="18" charset="0"/>
                <a:cs typeface="Times New Roman" panose="02020603050405020304" pitchFamily="18" charset="0"/>
              </a:rPr>
              <a:t>Task</a:t>
            </a:r>
            <a:r>
              <a:rPr lang="fr-FR" b="1" dirty="0">
                <a:solidFill>
                  <a:srgbClr val="1F3763"/>
                </a:solidFill>
                <a:ea typeface="Times New Roman" panose="02020603050405020304" pitchFamily="18" charset="0"/>
                <a:cs typeface="Times New Roman" panose="02020603050405020304" pitchFamily="18" charset="0"/>
              </a:rPr>
              <a:t> 3: </a:t>
            </a:r>
            <a:r>
              <a:rPr lang="fr-FR" b="1" dirty="0" err="1">
                <a:solidFill>
                  <a:srgbClr val="1F3763"/>
                </a:solidFill>
                <a:ea typeface="Times New Roman" panose="02020603050405020304" pitchFamily="18" charset="0"/>
                <a:cs typeface="Times New Roman" panose="02020603050405020304" pitchFamily="18" charset="0"/>
              </a:rPr>
              <a:t>From</a:t>
            </a:r>
            <a:r>
              <a:rPr lang="fr-FR" b="1" dirty="0">
                <a:solidFill>
                  <a:srgbClr val="1F3763"/>
                </a:solidFill>
                <a:ea typeface="Times New Roman" panose="02020603050405020304" pitchFamily="18" charset="0"/>
                <a:cs typeface="Times New Roman" panose="02020603050405020304" pitchFamily="18" charset="0"/>
              </a:rPr>
              <a:t> the Territorial Food Project to Food </a:t>
            </a:r>
            <a:r>
              <a:rPr lang="fr-FR" b="1" dirty="0" err="1">
                <a:solidFill>
                  <a:srgbClr val="1F3763"/>
                </a:solidFill>
                <a:ea typeface="Times New Roman" panose="02020603050405020304" pitchFamily="18" charset="0"/>
                <a:cs typeface="Times New Roman" panose="02020603050405020304" pitchFamily="18" charset="0"/>
              </a:rPr>
              <a:t>Democracy</a:t>
            </a:r>
            <a:r>
              <a:rPr lang="fr-FR" b="1" dirty="0">
                <a:solidFill>
                  <a:srgbClr val="1F3763"/>
                </a:solidFill>
                <a:ea typeface="Times New Roman" panose="02020603050405020304" pitchFamily="18" charset="0"/>
                <a:cs typeface="Times New Roman" panose="02020603050405020304" pitchFamily="18" charset="0"/>
              </a:rPr>
              <a:t> in the Centre Val de Loire </a:t>
            </a:r>
            <a:r>
              <a:rPr lang="fr-FR" b="1" dirty="0" err="1">
                <a:solidFill>
                  <a:srgbClr val="1F3763"/>
                </a:solidFill>
                <a:ea typeface="Times New Roman" panose="02020603050405020304" pitchFamily="18" charset="0"/>
                <a:cs typeface="Times New Roman" panose="02020603050405020304" pitchFamily="18" charset="0"/>
              </a:rPr>
              <a:t>Region</a:t>
            </a:r>
            <a:endParaRPr lang="fr-FR" b="1" dirty="0">
              <a:solidFill>
                <a:srgbClr val="1F3763"/>
              </a:solidFill>
              <a:ea typeface="Times New Roman" panose="02020603050405020304" pitchFamily="18" charset="0"/>
              <a:cs typeface="Times New Roman" panose="02020603050405020304" pitchFamily="18" charset="0"/>
            </a:endParaRPr>
          </a:p>
          <a:p>
            <a:endParaRPr lang="fr-FR" b="1" dirty="0">
              <a:solidFill>
                <a:srgbClr val="1F3763"/>
              </a:solidFill>
              <a:cs typeface="Times New Roman" panose="02020603050405020304" pitchFamily="18" charset="0"/>
            </a:endParaRPr>
          </a:p>
          <a:p>
            <a:r>
              <a:rPr lang="fr-FR" dirty="0">
                <a:ea typeface="Times New Roman" panose="02020603050405020304" pitchFamily="18" charset="0"/>
              </a:rPr>
              <a:t>Geneviève Pierre, CEDETE</a:t>
            </a:r>
          </a:p>
          <a:p>
            <a:r>
              <a:rPr lang="fr-FR" dirty="0"/>
              <a:t>et CITERES</a:t>
            </a:r>
          </a:p>
        </p:txBody>
      </p:sp>
      <p:sp>
        <p:nvSpPr>
          <p:cNvPr id="17" name="Rectangle 16">
            <a:extLst>
              <a:ext uri="{FF2B5EF4-FFF2-40B4-BE49-F238E27FC236}">
                <a16:creationId xmlns:a16="http://schemas.microsoft.com/office/drawing/2014/main" id="{C1248F85-5ADC-9246-81D8-63DD5BE6BF90}"/>
              </a:ext>
            </a:extLst>
          </p:cNvPr>
          <p:cNvSpPr/>
          <p:nvPr/>
        </p:nvSpPr>
        <p:spPr>
          <a:xfrm>
            <a:off x="7607433" y="1796054"/>
            <a:ext cx="1665962" cy="4801314"/>
          </a:xfrm>
          <a:prstGeom prst="rect">
            <a:avLst/>
          </a:prstGeom>
        </p:spPr>
        <p:txBody>
          <a:bodyPr wrap="square">
            <a:spAutoFit/>
          </a:bodyPr>
          <a:lstStyle/>
          <a:p>
            <a:r>
              <a:rPr lang="fr-FR" b="1" dirty="0" err="1">
                <a:solidFill>
                  <a:srgbClr val="1F3763"/>
                </a:solidFill>
                <a:ea typeface="Times New Roman" panose="02020603050405020304" pitchFamily="18" charset="0"/>
                <a:cs typeface="Times New Roman" panose="02020603050405020304" pitchFamily="18" charset="0"/>
              </a:rPr>
              <a:t>Task</a:t>
            </a:r>
            <a:r>
              <a:rPr lang="fr-FR" b="1" dirty="0">
                <a:solidFill>
                  <a:srgbClr val="1F3763"/>
                </a:solidFill>
                <a:ea typeface="Times New Roman" panose="02020603050405020304" pitchFamily="18" charset="0"/>
                <a:cs typeface="Times New Roman" panose="02020603050405020304" pitchFamily="18" charset="0"/>
              </a:rPr>
              <a:t> 4: Food </a:t>
            </a:r>
            <a:r>
              <a:rPr lang="fr-FR" b="1" dirty="0" err="1">
                <a:solidFill>
                  <a:srgbClr val="1F3763"/>
                </a:solidFill>
                <a:ea typeface="Times New Roman" panose="02020603050405020304" pitchFamily="18" charset="0"/>
                <a:cs typeface="Times New Roman" panose="02020603050405020304" pitchFamily="18" charset="0"/>
              </a:rPr>
              <a:t>equity</a:t>
            </a:r>
            <a:r>
              <a:rPr lang="fr-FR" b="1" dirty="0">
                <a:solidFill>
                  <a:srgbClr val="1F3763"/>
                </a:solidFill>
                <a:ea typeface="Times New Roman" panose="02020603050405020304" pitchFamily="18" charset="0"/>
                <a:cs typeface="Times New Roman" panose="02020603050405020304" pitchFamily="18" charset="0"/>
              </a:rPr>
              <a:t> and </a:t>
            </a:r>
            <a:r>
              <a:rPr lang="fr-FR" b="1" dirty="0" err="1">
                <a:solidFill>
                  <a:srgbClr val="1F3763"/>
                </a:solidFill>
                <a:ea typeface="Times New Roman" panose="02020603050405020304" pitchFamily="18" charset="0"/>
                <a:cs typeface="Times New Roman" panose="02020603050405020304" pitchFamily="18" charset="0"/>
              </a:rPr>
              <a:t>decentralised</a:t>
            </a:r>
            <a:r>
              <a:rPr lang="fr-FR" b="1" dirty="0">
                <a:solidFill>
                  <a:srgbClr val="1F3763"/>
                </a:solidFill>
                <a:ea typeface="Times New Roman" panose="02020603050405020304" pitchFamily="18" charset="0"/>
                <a:cs typeface="Times New Roman" panose="02020603050405020304" pitchFamily="18" charset="0"/>
              </a:rPr>
              <a:t> </a:t>
            </a:r>
            <a:r>
              <a:rPr lang="fr-FR" b="1" dirty="0" err="1">
                <a:solidFill>
                  <a:srgbClr val="1F3763"/>
                </a:solidFill>
                <a:ea typeface="Times New Roman" panose="02020603050405020304" pitchFamily="18" charset="0"/>
                <a:cs typeface="Times New Roman" panose="02020603050405020304" pitchFamily="18" charset="0"/>
              </a:rPr>
              <a:t>cooperation</a:t>
            </a:r>
            <a:r>
              <a:rPr lang="fr-FR" b="1" dirty="0">
                <a:solidFill>
                  <a:srgbClr val="1F3763"/>
                </a:solidFill>
                <a:ea typeface="Times New Roman" panose="02020603050405020304" pitchFamily="18" charset="0"/>
                <a:cs typeface="Times New Roman" panose="02020603050405020304" pitchFamily="18" charset="0"/>
              </a:rPr>
              <a:t>: </a:t>
            </a:r>
            <a:r>
              <a:rPr lang="fr-FR" b="1" dirty="0" err="1">
                <a:solidFill>
                  <a:srgbClr val="1F3763"/>
                </a:solidFill>
                <a:ea typeface="Times New Roman" panose="02020603050405020304" pitchFamily="18" charset="0"/>
                <a:cs typeface="Times New Roman" panose="02020603050405020304" pitchFamily="18" charset="0"/>
              </a:rPr>
              <a:t>transfer</a:t>
            </a:r>
            <a:r>
              <a:rPr lang="fr-FR" b="1" dirty="0">
                <a:solidFill>
                  <a:srgbClr val="1F3763"/>
                </a:solidFill>
                <a:ea typeface="Times New Roman" panose="02020603050405020304" pitchFamily="18" charset="0"/>
                <a:cs typeface="Times New Roman" panose="02020603050405020304" pitchFamily="18" charset="0"/>
              </a:rPr>
              <a:t> of </a:t>
            </a:r>
            <a:r>
              <a:rPr lang="fr-FR" b="1" dirty="0" err="1">
                <a:solidFill>
                  <a:srgbClr val="1F3763"/>
                </a:solidFill>
                <a:ea typeface="Times New Roman" panose="02020603050405020304" pitchFamily="18" charset="0"/>
                <a:cs typeface="Times New Roman" panose="02020603050405020304" pitchFamily="18" charset="0"/>
              </a:rPr>
              <a:t>experience</a:t>
            </a:r>
            <a:r>
              <a:rPr lang="fr-FR" b="1" dirty="0">
                <a:solidFill>
                  <a:srgbClr val="1F3763"/>
                </a:solidFill>
                <a:ea typeface="Times New Roman" panose="02020603050405020304" pitchFamily="18" charset="0"/>
                <a:cs typeface="Times New Roman" panose="02020603050405020304" pitchFamily="18" charset="0"/>
              </a:rPr>
              <a:t> </a:t>
            </a:r>
            <a:r>
              <a:rPr lang="fr-FR" b="1" dirty="0" err="1">
                <a:solidFill>
                  <a:srgbClr val="1F3763"/>
                </a:solidFill>
                <a:ea typeface="Times New Roman" panose="02020603050405020304" pitchFamily="18" charset="0"/>
                <a:cs typeface="Times New Roman" panose="02020603050405020304" pitchFamily="18" charset="0"/>
              </a:rPr>
              <a:t>between</a:t>
            </a:r>
            <a:r>
              <a:rPr lang="fr-FR" b="1" dirty="0">
                <a:solidFill>
                  <a:srgbClr val="1F3763"/>
                </a:solidFill>
                <a:ea typeface="Times New Roman" panose="02020603050405020304" pitchFamily="18" charset="0"/>
                <a:cs typeface="Times New Roman" panose="02020603050405020304" pitchFamily="18" charset="0"/>
              </a:rPr>
              <a:t> the Centre Val de Loire </a:t>
            </a:r>
            <a:r>
              <a:rPr lang="fr-FR" b="1" dirty="0" err="1">
                <a:solidFill>
                  <a:srgbClr val="1F3763"/>
                </a:solidFill>
                <a:ea typeface="Times New Roman" panose="02020603050405020304" pitchFamily="18" charset="0"/>
                <a:cs typeface="Times New Roman" panose="02020603050405020304" pitchFamily="18" charset="0"/>
              </a:rPr>
              <a:t>Region</a:t>
            </a:r>
            <a:r>
              <a:rPr lang="fr-FR" b="1" dirty="0">
                <a:solidFill>
                  <a:srgbClr val="1F3763"/>
                </a:solidFill>
                <a:ea typeface="Times New Roman" panose="02020603050405020304" pitchFamily="18" charset="0"/>
                <a:cs typeface="Times New Roman" panose="02020603050405020304" pitchFamily="18" charset="0"/>
              </a:rPr>
              <a:t> and Tamil Nadu</a:t>
            </a:r>
          </a:p>
          <a:p>
            <a:endParaRPr lang="fr-FR" b="1" dirty="0">
              <a:solidFill>
                <a:srgbClr val="1F3763"/>
              </a:solidFill>
              <a:cs typeface="Times New Roman" panose="02020603050405020304" pitchFamily="18" charset="0"/>
            </a:endParaRPr>
          </a:p>
          <a:p>
            <a:r>
              <a:rPr lang="fr-FR" dirty="0">
                <a:ea typeface="Times New Roman" panose="02020603050405020304" pitchFamily="18" charset="0"/>
              </a:rPr>
              <a:t>Bertrand Sajaloli, CEDETE et Hélène </a:t>
            </a:r>
            <a:r>
              <a:rPr lang="fr-FR" dirty="0" err="1">
                <a:ea typeface="Times New Roman" panose="02020603050405020304" pitchFamily="18" charset="0"/>
              </a:rPr>
              <a:t>Guétat</a:t>
            </a:r>
            <a:r>
              <a:rPr lang="fr-FR" dirty="0">
                <a:ea typeface="Times New Roman" panose="02020603050405020304" pitchFamily="18" charset="0"/>
              </a:rPr>
              <a:t>-Bernard, ENSFEA et IFP</a:t>
            </a:r>
            <a:endParaRPr lang="fr-FR" dirty="0"/>
          </a:p>
        </p:txBody>
      </p:sp>
      <p:sp>
        <p:nvSpPr>
          <p:cNvPr id="18" name="Rectangle 17">
            <a:extLst>
              <a:ext uri="{FF2B5EF4-FFF2-40B4-BE49-F238E27FC236}">
                <a16:creationId xmlns:a16="http://schemas.microsoft.com/office/drawing/2014/main" id="{1A0D07E0-76C5-F64A-BA18-5705FB7D2DC5}"/>
              </a:ext>
            </a:extLst>
          </p:cNvPr>
          <p:cNvSpPr/>
          <p:nvPr/>
        </p:nvSpPr>
        <p:spPr>
          <a:xfrm>
            <a:off x="9490513" y="1796054"/>
            <a:ext cx="1607518" cy="4524315"/>
          </a:xfrm>
          <a:prstGeom prst="rect">
            <a:avLst/>
          </a:prstGeom>
        </p:spPr>
        <p:txBody>
          <a:bodyPr wrap="square">
            <a:spAutoFit/>
          </a:bodyPr>
          <a:lstStyle/>
          <a:p>
            <a:r>
              <a:rPr lang="en-US" b="1" dirty="0">
                <a:solidFill>
                  <a:srgbClr val="1F3763"/>
                </a:solidFill>
                <a:cs typeface="Times New Roman" panose="02020603050405020304" pitchFamily="18" charset="0"/>
              </a:rPr>
              <a:t>Task 5: General public dissemination</a:t>
            </a:r>
          </a:p>
          <a:p>
            <a:endParaRPr lang="en-US" b="1" dirty="0">
              <a:solidFill>
                <a:srgbClr val="1F3763"/>
              </a:solidFill>
              <a:cs typeface="Times New Roman" panose="02020603050405020304" pitchFamily="18" charset="0"/>
            </a:endParaRPr>
          </a:p>
          <a:p>
            <a:endParaRPr lang="en-US" b="1" dirty="0">
              <a:solidFill>
                <a:srgbClr val="1F3763"/>
              </a:solidFill>
              <a:cs typeface="Times New Roman" panose="02020603050405020304" pitchFamily="18" charset="0"/>
            </a:endParaRPr>
          </a:p>
          <a:p>
            <a:endParaRPr lang="en-US" b="1" dirty="0">
              <a:solidFill>
                <a:srgbClr val="1F3763"/>
              </a:solidFill>
              <a:cs typeface="Times New Roman" panose="02020603050405020304" pitchFamily="18" charset="0"/>
            </a:endParaRPr>
          </a:p>
          <a:p>
            <a:endParaRPr lang="en-US" b="1" dirty="0">
              <a:solidFill>
                <a:srgbClr val="1F3763"/>
              </a:solidFill>
              <a:cs typeface="Times New Roman" panose="02020603050405020304" pitchFamily="18" charset="0"/>
            </a:endParaRPr>
          </a:p>
          <a:p>
            <a:endParaRPr lang="fr-FR" dirty="0">
              <a:ea typeface="Times New Roman" panose="02020603050405020304" pitchFamily="18" charset="0"/>
            </a:endParaRPr>
          </a:p>
          <a:p>
            <a:endParaRPr lang="fr-FR" dirty="0">
              <a:ea typeface="Times New Roman" panose="02020603050405020304" pitchFamily="18" charset="0"/>
            </a:endParaRPr>
          </a:p>
          <a:p>
            <a:r>
              <a:rPr lang="fr-FR" dirty="0">
                <a:ea typeface="Times New Roman" panose="02020603050405020304" pitchFamily="18" charset="0"/>
              </a:rPr>
              <a:t>Béatrice Saulnier, Centre Sciences ; avec l’appui d’Olivier Rollin, IEHCA</a:t>
            </a:r>
            <a:r>
              <a:rPr lang="en-US" b="1" dirty="0">
                <a:solidFill>
                  <a:srgbClr val="1F3763"/>
                </a:solidFill>
                <a:cs typeface="Times New Roman" panose="02020603050405020304" pitchFamily="18" charset="0"/>
              </a:rPr>
              <a:t> </a:t>
            </a:r>
            <a:endParaRPr lang="fr-FR" dirty="0"/>
          </a:p>
        </p:txBody>
      </p:sp>
      <p:sp>
        <p:nvSpPr>
          <p:cNvPr id="3" name="ZoneTexte 2">
            <a:extLst>
              <a:ext uri="{FF2B5EF4-FFF2-40B4-BE49-F238E27FC236}">
                <a16:creationId xmlns:a16="http://schemas.microsoft.com/office/drawing/2014/main" id="{70FCA200-8129-4109-ACD9-F2E327C3D0F5}"/>
              </a:ext>
            </a:extLst>
          </p:cNvPr>
          <p:cNvSpPr txBox="1"/>
          <p:nvPr/>
        </p:nvSpPr>
        <p:spPr>
          <a:xfrm>
            <a:off x="-166407" y="70338"/>
            <a:ext cx="11737601" cy="461665"/>
          </a:xfrm>
          <a:prstGeom prst="rect">
            <a:avLst/>
          </a:prstGeom>
          <a:noFill/>
        </p:spPr>
        <p:txBody>
          <a:bodyPr wrap="square">
            <a:spAutoFit/>
          </a:bodyPr>
          <a:lstStyle/>
          <a:p>
            <a:pPr marL="457200" indent="-457200" algn="ctr">
              <a:buAutoNum type="arabicPeriod"/>
            </a:pPr>
            <a:r>
              <a:rPr lang="fr-FR" sz="2400" b="1" dirty="0" err="1">
                <a:solidFill>
                  <a:srgbClr val="444444"/>
                </a:solidFill>
                <a:cs typeface="Arial" panose="020B0604020202020204" pitchFamily="34" charset="0"/>
              </a:rPr>
              <a:t>Review</a:t>
            </a:r>
            <a:r>
              <a:rPr lang="fr-FR" sz="2400" b="1" dirty="0">
                <a:solidFill>
                  <a:srgbClr val="444444"/>
                </a:solidFill>
                <a:cs typeface="Arial" panose="020B0604020202020204" pitchFamily="34" charset="0"/>
              </a:rPr>
              <a:t> of 18 </a:t>
            </a:r>
            <a:r>
              <a:rPr lang="fr-FR" sz="2400" b="1" dirty="0" err="1">
                <a:solidFill>
                  <a:srgbClr val="444444"/>
                </a:solidFill>
                <a:cs typeface="Arial" panose="020B0604020202020204" pitchFamily="34" charset="0"/>
              </a:rPr>
              <a:t>months</a:t>
            </a:r>
            <a:r>
              <a:rPr lang="fr-FR" sz="2400" b="1" dirty="0">
                <a:solidFill>
                  <a:srgbClr val="444444"/>
                </a:solidFill>
                <a:cs typeface="Arial" panose="020B0604020202020204" pitchFamily="34" charset="0"/>
              </a:rPr>
              <a:t> of </a:t>
            </a:r>
            <a:r>
              <a:rPr lang="fr-FR" sz="2400" b="1" dirty="0" err="1">
                <a:solidFill>
                  <a:srgbClr val="444444"/>
                </a:solidFill>
                <a:cs typeface="Arial" panose="020B0604020202020204" pitchFamily="34" charset="0"/>
              </a:rPr>
              <a:t>research</a:t>
            </a:r>
            <a:r>
              <a:rPr lang="fr-FR" sz="2400" b="1" dirty="0">
                <a:solidFill>
                  <a:srgbClr val="444444"/>
                </a:solidFill>
                <a:cs typeface="Arial" panose="020B0604020202020204" pitchFamily="34" charset="0"/>
              </a:rPr>
              <a:t> by B. </a:t>
            </a:r>
            <a:r>
              <a:rPr lang="fr-FR" sz="2400" b="1" dirty="0" err="1">
                <a:solidFill>
                  <a:srgbClr val="444444"/>
                </a:solidFill>
                <a:cs typeface="Arial" panose="020B0604020202020204" pitchFamily="34" charset="0"/>
              </a:rPr>
              <a:t>Sajaloli</a:t>
            </a:r>
            <a:r>
              <a:rPr lang="fr-FR" sz="2400" b="1" dirty="0">
                <a:solidFill>
                  <a:srgbClr val="444444"/>
                </a:solidFill>
                <a:cs typeface="Arial" panose="020B0604020202020204" pitchFamily="34" charset="0"/>
              </a:rPr>
              <a:t> and L. </a:t>
            </a:r>
            <a:r>
              <a:rPr lang="fr-FR" sz="2400" b="1" dirty="0" err="1">
                <a:solidFill>
                  <a:srgbClr val="444444"/>
                </a:solidFill>
                <a:cs typeface="Arial" panose="020B0604020202020204" pitchFamily="34" charset="0"/>
              </a:rPr>
              <a:t>Verdelli</a:t>
            </a:r>
            <a:endParaRPr lang="fr-FR" sz="2400" b="1" dirty="0">
              <a:solidFill>
                <a:srgbClr val="444444"/>
              </a:solidFill>
              <a:cs typeface="Arial" panose="020B0604020202020204" pitchFamily="34" charset="0"/>
            </a:endParaRPr>
          </a:p>
        </p:txBody>
      </p:sp>
    </p:spTree>
    <p:extLst>
      <p:ext uri="{BB962C8B-B14F-4D97-AF65-F5344CB8AC3E}">
        <p14:creationId xmlns:p14="http://schemas.microsoft.com/office/powerpoint/2010/main" val="118896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9D9C-2457-56A0-0638-F76FCE19A766}"/>
              </a:ext>
            </a:extLst>
          </p:cNvPr>
          <p:cNvSpPr>
            <a:spLocks noGrp="1"/>
          </p:cNvSpPr>
          <p:nvPr>
            <p:ph type="ctrTitle"/>
          </p:nvPr>
        </p:nvSpPr>
        <p:spPr>
          <a:xfrm>
            <a:off x="949234" y="714103"/>
            <a:ext cx="9048205" cy="2386149"/>
          </a:xfrm>
        </p:spPr>
        <p:txBody>
          <a:bodyPr>
            <a:normAutofit/>
          </a:bodyPr>
          <a:lstStyle/>
          <a:p>
            <a:pPr algn="ctr">
              <a:lnSpc>
                <a:spcPct val="115000"/>
              </a:lnSpc>
              <a:spcAft>
                <a:spcPts val="1000"/>
              </a:spcAft>
            </a:pPr>
            <a:r>
              <a:rPr lang="en-US" sz="2000" b="1" cap="all" dirty="0">
                <a:latin typeface="+mn-lt"/>
                <a:cs typeface="Times New Roman" pitchFamily="18" charset="0"/>
              </a:rPr>
              <a:t>Women Entrepreneurship on food : A Study of Pondicherry bio-region</a:t>
            </a:r>
            <a:br>
              <a:rPr lang="en-IN" sz="2000" b="1" cap="all" dirty="0">
                <a:effectLst/>
                <a:latin typeface="+mn-lt"/>
                <a:ea typeface="Times New Roman" panose="02020603050405020304" pitchFamily="18" charset="0"/>
                <a:cs typeface="Times New Roman" panose="02020603050405020304" pitchFamily="18" charset="0"/>
              </a:rPr>
            </a:br>
            <a:r>
              <a:rPr lang="en-US" sz="2000" b="1" cap="all" dirty="0">
                <a:effectLst/>
                <a:latin typeface="+mn-lt"/>
                <a:ea typeface="Times New Roman" panose="02020603050405020304" pitchFamily="18" charset="0"/>
                <a:cs typeface="Times New Roman" panose="02020603050405020304" pitchFamily="18" charset="0"/>
              </a:rPr>
              <a:t> </a:t>
            </a:r>
            <a:br>
              <a:rPr lang="en-IN" sz="2000" b="1" cap="all" dirty="0">
                <a:effectLst/>
                <a:latin typeface="+mn-lt"/>
                <a:ea typeface="Times New Roman" panose="02020603050405020304" pitchFamily="18" charset="0"/>
                <a:cs typeface="Times New Roman" panose="02020603050405020304" pitchFamily="18" charset="0"/>
              </a:rPr>
            </a:br>
            <a:endParaRPr lang="en-IN" sz="2000" b="1" cap="all" dirty="0">
              <a:latin typeface="+mn-lt"/>
            </a:endParaRPr>
          </a:p>
        </p:txBody>
      </p:sp>
      <p:sp>
        <p:nvSpPr>
          <p:cNvPr id="4" name="ZoneTexte 3">
            <a:extLst>
              <a:ext uri="{FF2B5EF4-FFF2-40B4-BE49-F238E27FC236}">
                <a16:creationId xmlns:a16="http://schemas.microsoft.com/office/drawing/2014/main" id="{D4264BF5-58F4-CC61-5B00-17EE1188029F}"/>
              </a:ext>
            </a:extLst>
          </p:cNvPr>
          <p:cNvSpPr txBox="1"/>
          <p:nvPr/>
        </p:nvSpPr>
        <p:spPr>
          <a:xfrm>
            <a:off x="591998" y="483270"/>
            <a:ext cx="10213041" cy="461665"/>
          </a:xfrm>
          <a:prstGeom prst="rect">
            <a:avLst/>
          </a:prstGeom>
          <a:noFill/>
        </p:spPr>
        <p:txBody>
          <a:bodyPr wrap="square">
            <a:spAutoFit/>
          </a:bodyPr>
          <a:lstStyle/>
          <a:p>
            <a:r>
              <a:rPr lang="en-GB" sz="2400" b="1" dirty="0">
                <a:cs typeface="Arial" panose="020B0604020202020204" pitchFamily="34" charset="0"/>
              </a:rPr>
              <a:t>3. Presentation of </a:t>
            </a:r>
            <a:r>
              <a:rPr lang="en-US" sz="2400" b="1" dirty="0" err="1">
                <a:latin typeface="Trebuchet MS"/>
              </a:rPr>
              <a:t>Roja</a:t>
            </a:r>
            <a:r>
              <a:rPr lang="en-US" sz="2400" b="1" baseline="0" dirty="0">
                <a:latin typeface="Trebuchet MS"/>
              </a:rPr>
              <a:t> Lakshmi’s </a:t>
            </a:r>
            <a:r>
              <a:rPr lang="en-GB" sz="2400" b="1" dirty="0">
                <a:cs typeface="Arial" panose="020B0604020202020204" pitchFamily="34" charset="0"/>
              </a:rPr>
              <a:t>work</a:t>
            </a:r>
            <a:endParaRPr lang="fr-FR" sz="2400" dirty="0"/>
          </a:p>
        </p:txBody>
      </p:sp>
      <p:sp>
        <p:nvSpPr>
          <p:cNvPr id="7" name="Rectangle 6">
            <a:extLst>
              <a:ext uri="{FF2B5EF4-FFF2-40B4-BE49-F238E27FC236}">
                <a16:creationId xmlns:a16="http://schemas.microsoft.com/office/drawing/2014/main" id="{EF75DCE7-5715-D6EE-35DD-AEF74B59AC03}"/>
              </a:ext>
            </a:extLst>
          </p:cNvPr>
          <p:cNvSpPr/>
          <p:nvPr/>
        </p:nvSpPr>
        <p:spPr>
          <a:xfrm>
            <a:off x="1126518" y="3945971"/>
            <a:ext cx="4572000" cy="646331"/>
          </a:xfrm>
          <a:prstGeom prst="rect">
            <a:avLst/>
          </a:prstGeom>
        </p:spPr>
        <p:txBody>
          <a:bodyPr>
            <a:spAutoFit/>
          </a:bodyPr>
          <a:lstStyle/>
          <a:p>
            <a:pPr algn="ctr"/>
            <a:r>
              <a:rPr lang="en-US" b="1" dirty="0"/>
              <a:t>Mid term Seminar – PATAMIL Project </a:t>
            </a:r>
            <a:endParaRPr lang="en-US" dirty="0"/>
          </a:p>
          <a:p>
            <a:pPr algn="ctr"/>
            <a:r>
              <a:rPr lang="en-US" b="1" dirty="0"/>
              <a:t>October18 |</a:t>
            </a:r>
            <a:r>
              <a:rPr lang="en-US" dirty="0"/>
              <a:t> </a:t>
            </a:r>
            <a:r>
              <a:rPr lang="en-US" b="1" dirty="0"/>
              <a:t>3PM</a:t>
            </a:r>
          </a:p>
        </p:txBody>
      </p:sp>
      <p:graphicFrame>
        <p:nvGraphicFramePr>
          <p:cNvPr id="8" name="Table 6">
            <a:extLst>
              <a:ext uri="{FF2B5EF4-FFF2-40B4-BE49-F238E27FC236}">
                <a16:creationId xmlns:a16="http://schemas.microsoft.com/office/drawing/2014/main" id="{CAC41447-C586-CF7B-0AEE-F33FADB11B2C}"/>
              </a:ext>
            </a:extLst>
          </p:cNvPr>
          <p:cNvGraphicFramePr>
            <a:graphicFrameLocks noGrp="1"/>
          </p:cNvGraphicFramePr>
          <p:nvPr>
            <p:extLst>
              <p:ext uri="{D42A27DB-BD31-4B8C-83A1-F6EECF244321}">
                <p14:modId xmlns:p14="http://schemas.microsoft.com/office/powerpoint/2010/main" val="2036674038"/>
              </p:ext>
            </p:extLst>
          </p:nvPr>
        </p:nvGraphicFramePr>
        <p:xfrm>
          <a:off x="6237514" y="3545236"/>
          <a:ext cx="5334000" cy="1447800"/>
        </p:xfrm>
        <a:graphic>
          <a:graphicData uri="http://schemas.openxmlformats.org/drawingml/2006/table">
            <a:tbl>
              <a:tblPr/>
              <a:tblGrid>
                <a:gridCol w="5334000">
                  <a:extLst>
                    <a:ext uri="{9D8B030D-6E8A-4147-A177-3AD203B41FA5}">
                      <a16:colId xmlns:a16="http://schemas.microsoft.com/office/drawing/2014/main" val="20000"/>
                    </a:ext>
                  </a:extLst>
                </a:gridCol>
              </a:tblGrid>
              <a:tr h="1447800">
                <a:tc>
                  <a:txBody>
                    <a:bodyPr/>
                    <a:lstStyle/>
                    <a:p>
                      <a:pPr algn="ctr"/>
                      <a:endParaRPr lang="en-US" b="1" dirty="0">
                        <a:latin typeface="Trebuchet MS"/>
                      </a:endParaRPr>
                    </a:p>
                    <a:p>
                      <a:pPr algn="ctr"/>
                      <a:r>
                        <a:rPr lang="en-US" b="1" dirty="0">
                          <a:latin typeface="Trebuchet MS"/>
                        </a:rPr>
                        <a:t>Dr.M.Roja</a:t>
                      </a:r>
                      <a:r>
                        <a:rPr lang="en-US" b="1" baseline="0" dirty="0">
                          <a:latin typeface="Trebuchet MS"/>
                        </a:rPr>
                        <a:t> Lakshmi</a:t>
                      </a:r>
                      <a:endParaRPr lang="en-US" b="1" dirty="0">
                        <a:latin typeface="Trebuchet MS"/>
                      </a:endParaRPr>
                    </a:p>
                    <a:p>
                      <a:pPr algn="ctr"/>
                      <a:r>
                        <a:rPr lang="en-US" b="1" dirty="0">
                          <a:latin typeface="Trebuchet MS"/>
                        </a:rPr>
                        <a:t>PATAMIL Project</a:t>
                      </a:r>
                    </a:p>
                    <a:p>
                      <a:pPr algn="ctr"/>
                      <a:r>
                        <a:rPr lang="en-US" b="1" dirty="0">
                          <a:latin typeface="Trebuchet MS"/>
                        </a:rPr>
                        <a:t>(</a:t>
                      </a:r>
                      <a:r>
                        <a:rPr lang="en-US" b="1" dirty="0"/>
                        <a:t>Post-doctoral fellow, IFP</a:t>
                      </a:r>
                      <a:r>
                        <a:rPr lang="en-US" b="1" dirty="0">
                          <a:solidFill>
                            <a:srgbClr val="073763"/>
                          </a:solidFill>
                          <a:latin typeface="Trebuchet MS"/>
                        </a:rPr>
                        <a:t>)</a:t>
                      </a:r>
                      <a:br>
                        <a:rPr lang="en-US" b="1" dirty="0">
                          <a:latin typeface="Trebuchet MS"/>
                        </a:rPr>
                      </a:br>
                      <a:endParaRPr lang="en-US" dirty="0"/>
                    </a:p>
                  </a:txBody>
                  <a:tcPr marL="0" marR="0" marT="0" marB="0" anchor="ctr">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470461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152400"/>
            <a:ext cx="4419600" cy="6553200"/>
          </a:xfrm>
        </p:spPr>
        <p:txBody>
          <a:bodyPr>
            <a:normAutofit/>
          </a:bodyPr>
          <a:lstStyle/>
          <a:p>
            <a:pPr algn="just">
              <a:buFont typeface="Arial" pitchFamily="34" charset="0"/>
              <a:buChar char="•"/>
            </a:pPr>
            <a:r>
              <a:rPr lang="en-US" sz="1800" dirty="0">
                <a:latin typeface="Times New Roman" pitchFamily="18" charset="0"/>
                <a:cs typeface="Times New Roman" pitchFamily="18" charset="0"/>
              </a:rPr>
              <a:t>Women entrepreneurship in the food industry</a:t>
            </a:r>
          </a:p>
          <a:p>
            <a:pPr algn="just">
              <a:buFont typeface="Arial" pitchFamily="34" charset="0"/>
              <a:buChar char="•"/>
            </a:pPr>
            <a:r>
              <a:rPr lang="en-US" sz="1800" dirty="0">
                <a:latin typeface="Times New Roman" pitchFamily="18" charset="0"/>
                <a:cs typeface="Times New Roman" pitchFamily="18" charset="0"/>
              </a:rPr>
              <a:t>The food industry, encompassing from agriculture and processing to restaurant/hotel ownership and traditional culinary arts, offers a dynamic and fertile ground for women to explore their entrepreneurial talents.</a:t>
            </a:r>
          </a:p>
          <a:p>
            <a:pPr algn="just">
              <a:buFont typeface="Arial" pitchFamily="34" charset="0"/>
              <a:buChar char="•"/>
            </a:pPr>
            <a:r>
              <a:rPr lang="en-US" sz="1800" dirty="0">
                <a:latin typeface="Times New Roman" pitchFamily="18" charset="0"/>
                <a:cs typeface="Times New Roman" pitchFamily="18" charset="0"/>
              </a:rPr>
              <a:t>Pondicherry is a diverse and culturally rich area with a unique blend of rural and urban. </a:t>
            </a:r>
          </a:p>
          <a:p>
            <a:pPr algn="just">
              <a:buFont typeface="Arial" pitchFamily="34" charset="0"/>
              <a:buChar char="•"/>
            </a:pPr>
            <a:r>
              <a:rPr lang="en-US" sz="1800" dirty="0">
                <a:latin typeface="Times New Roman" pitchFamily="18" charset="0"/>
                <a:cs typeface="Times New Roman" pitchFamily="18" charset="0"/>
              </a:rPr>
              <a:t>women in the food industry, emphasize the significance of their participation and how it aligns with broader societal and economic goals.</a:t>
            </a:r>
          </a:p>
          <a:p>
            <a:pPr algn="just">
              <a:buFont typeface="Arial" pitchFamily="34" charset="0"/>
              <a:buChar char="•"/>
            </a:pPr>
            <a:r>
              <a:rPr lang="en-US" sz="1800" dirty="0">
                <a:latin typeface="Times New Roman" pitchFamily="18" charset="0"/>
                <a:cs typeface="Times New Roman" pitchFamily="18" charset="0"/>
              </a:rPr>
              <a:t>From overcoming traditional gender norms.</a:t>
            </a:r>
          </a:p>
          <a:p>
            <a:pPr algn="just">
              <a:buFont typeface="Arial" pitchFamily="34" charset="0"/>
              <a:buChar char="•"/>
            </a:pPr>
            <a:r>
              <a:rPr lang="en-US" sz="1800" dirty="0">
                <a:latin typeface="Times New Roman" pitchFamily="18" charset="0"/>
                <a:cs typeface="Times New Roman" pitchFamily="18" charset="0"/>
              </a:rPr>
              <a:t>Unique opportunities and challenges they face, share success stories, and highlight the supportive initiatives that enable their growth.</a:t>
            </a:r>
          </a:p>
          <a:p>
            <a:pPr algn="just">
              <a:buNone/>
            </a:pPr>
            <a:endParaRPr lang="en-US" sz="1800" dirty="0">
              <a:latin typeface="Times New Roman" pitchFamily="18" charset="0"/>
              <a:cs typeface="Times New Roman" pitchFamily="18" charset="0"/>
            </a:endParaRPr>
          </a:p>
          <a:p>
            <a:pPr algn="just">
              <a:buFont typeface="Arial" pitchFamily="34" charset="0"/>
              <a:buChar char="•"/>
            </a:pPr>
            <a:endParaRPr lang="en-US" sz="1800" dirty="0">
              <a:latin typeface="Times New Roman" pitchFamily="18" charset="0"/>
              <a:cs typeface="Times New Roman" pitchFamily="18" charset="0"/>
            </a:endParaRPr>
          </a:p>
          <a:p>
            <a:pPr algn="just">
              <a:buFont typeface="Arial" pitchFamily="34" charset="0"/>
              <a:buChar char="•"/>
            </a:pPr>
            <a:endParaRPr lang="en-US" sz="1800" dirty="0">
              <a:latin typeface="Times New Roman" pitchFamily="18" charset="0"/>
              <a:cs typeface="Times New Roman" pitchFamily="18" charset="0"/>
            </a:endParaRPr>
          </a:p>
          <a:p>
            <a:pPr algn="just">
              <a:buFont typeface="Arial" pitchFamily="34" charset="0"/>
              <a:buChar char="•"/>
            </a:pPr>
            <a:endParaRPr lang="en-US" sz="2400" dirty="0"/>
          </a:p>
          <a:p>
            <a:pPr algn="just">
              <a:buNone/>
            </a:pPr>
            <a:endParaRPr lang="en-US" dirty="0"/>
          </a:p>
          <a:p>
            <a:pPr algn="just"/>
            <a:endParaRPr lang="en-US" dirty="0"/>
          </a:p>
        </p:txBody>
      </p:sp>
      <p:pic>
        <p:nvPicPr>
          <p:cNvPr id="5" name="Picture 4" descr="Uttariya.Mary-Ragi Kuzhu-Pondi (4).jpg"/>
          <p:cNvPicPr>
            <a:picLocks noChangeAspect="1"/>
          </p:cNvPicPr>
          <p:nvPr/>
        </p:nvPicPr>
        <p:blipFill>
          <a:blip r:embed="rId2" cstate="print"/>
          <a:stretch>
            <a:fillRect/>
          </a:stretch>
        </p:blipFill>
        <p:spPr>
          <a:xfrm>
            <a:off x="7010400" y="0"/>
            <a:ext cx="3657600" cy="3429000"/>
          </a:xfrm>
          <a:prstGeom prst="rect">
            <a:avLst/>
          </a:prstGeom>
          <a:ln>
            <a:noFill/>
          </a:ln>
          <a:effectLst>
            <a:softEdge rad="112500"/>
          </a:effectLst>
        </p:spPr>
      </p:pic>
      <p:pic>
        <p:nvPicPr>
          <p:cNvPr id="6" name="Picture 5" descr="25-4-23 (8).jpg"/>
          <p:cNvPicPr>
            <a:picLocks noChangeAspect="1"/>
          </p:cNvPicPr>
          <p:nvPr/>
        </p:nvPicPr>
        <p:blipFill>
          <a:blip r:embed="rId3" cstate="print"/>
          <a:stretch>
            <a:fillRect/>
          </a:stretch>
        </p:blipFill>
        <p:spPr>
          <a:xfrm>
            <a:off x="7010400" y="3352801"/>
            <a:ext cx="3657600" cy="3505199"/>
          </a:xfrm>
          <a:prstGeom prst="rect">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0" y="0"/>
            <a:ext cx="8077200" cy="6858000"/>
          </a:xfrm>
        </p:spPr>
        <p:txBody>
          <a:bodyPr>
            <a:noAutofit/>
          </a:bodyPr>
          <a:lstStyle/>
          <a:p>
            <a:pPr>
              <a:buNone/>
            </a:pPr>
            <a:r>
              <a:rPr lang="en-US" sz="1300" b="1" dirty="0">
                <a:latin typeface="Times New Roman" pitchFamily="18" charset="0"/>
                <a:cs typeface="Times New Roman" pitchFamily="18" charset="0"/>
              </a:rPr>
              <a:t>Objectives of the Study</a:t>
            </a:r>
          </a:p>
          <a:p>
            <a:pPr algn="just">
              <a:buFont typeface="Arial" pitchFamily="34" charset="0"/>
              <a:buChar char="•"/>
            </a:pPr>
            <a:r>
              <a:rPr lang="en-US" sz="1300" dirty="0">
                <a:latin typeface="Times New Roman" pitchFamily="18" charset="0"/>
                <a:cs typeface="Times New Roman" pitchFamily="18" charset="0"/>
              </a:rPr>
              <a:t>To explore the underlying motivations to enter the food industry</a:t>
            </a:r>
          </a:p>
          <a:p>
            <a:pPr algn="just">
              <a:buFont typeface="Arial" pitchFamily="34" charset="0"/>
              <a:buChar char="•"/>
            </a:pPr>
            <a:r>
              <a:rPr lang="en-US" sz="1300" dirty="0">
                <a:latin typeface="Times New Roman" pitchFamily="18" charset="0"/>
                <a:cs typeface="Times New Roman" pitchFamily="18" charset="0"/>
              </a:rPr>
              <a:t>To identify and analyze the challenges and barriers that women entrepreneurs face in the food industry.</a:t>
            </a:r>
          </a:p>
          <a:p>
            <a:pPr algn="just">
              <a:buFont typeface="Arial" pitchFamily="34" charset="0"/>
              <a:buChar char="•"/>
            </a:pPr>
            <a:r>
              <a:rPr lang="en-US" sz="1300" dirty="0">
                <a:latin typeface="Times New Roman" pitchFamily="18" charset="0"/>
                <a:cs typeface="Times New Roman" pitchFamily="18" charset="0"/>
              </a:rPr>
              <a:t>To investigate the strategies and innovations employed in food industry.</a:t>
            </a:r>
          </a:p>
          <a:p>
            <a:pPr algn="just">
              <a:buFont typeface="Arial" pitchFamily="34" charset="0"/>
              <a:buChar char="•"/>
            </a:pPr>
            <a:r>
              <a:rPr lang="en-US" sz="1300" dirty="0">
                <a:latin typeface="Times New Roman" pitchFamily="18" charset="0"/>
                <a:cs typeface="Times New Roman" pitchFamily="18" charset="0"/>
              </a:rPr>
              <a:t>To evaluate the impact of women's entrepreneurship in the food sector on their empowerment, socio-economic status, and overall well-being.</a:t>
            </a:r>
          </a:p>
          <a:p>
            <a:pPr algn="just">
              <a:buFont typeface="Arial" pitchFamily="34" charset="0"/>
              <a:buChar char="•"/>
            </a:pPr>
            <a:r>
              <a:rPr lang="en-US" sz="1300" dirty="0">
                <a:latin typeface="Times New Roman" pitchFamily="18" charset="0"/>
                <a:cs typeface="Times New Roman" pitchFamily="18" charset="0"/>
              </a:rPr>
              <a:t>To identify the support systems, networks, and government initiatives.</a:t>
            </a:r>
          </a:p>
          <a:p>
            <a:pPr algn="just">
              <a:buFont typeface="Arial" pitchFamily="34" charset="0"/>
              <a:buChar char="•"/>
            </a:pPr>
            <a:r>
              <a:rPr lang="en-US" sz="1300" dirty="0">
                <a:latin typeface="Times New Roman" pitchFamily="18" charset="0"/>
                <a:cs typeface="Times New Roman" pitchFamily="18" charset="0"/>
              </a:rPr>
              <a:t>To document the success stories of women entrepreneurs highlighting their achievements and contributions to the local economy and community.</a:t>
            </a:r>
          </a:p>
          <a:p>
            <a:pPr>
              <a:buNone/>
            </a:pPr>
            <a:r>
              <a:rPr lang="en-US" sz="1300" b="1" dirty="0">
                <a:latin typeface="Times New Roman" pitchFamily="18" charset="0"/>
                <a:cs typeface="Times New Roman" pitchFamily="18" charset="0"/>
              </a:rPr>
              <a:t>Methodology</a:t>
            </a:r>
          </a:p>
          <a:p>
            <a:pPr>
              <a:buFont typeface="Arial" pitchFamily="34" charset="0"/>
              <a:buChar char="•"/>
            </a:pPr>
            <a:r>
              <a:rPr lang="en-US" sz="1300" dirty="0">
                <a:latin typeface="Times New Roman" pitchFamily="18" charset="0"/>
                <a:cs typeface="Times New Roman" pitchFamily="18" charset="0"/>
              </a:rPr>
              <a:t>The Study adopts Exploratory Qualitative Research</a:t>
            </a:r>
          </a:p>
          <a:p>
            <a:pPr>
              <a:buNone/>
            </a:pPr>
            <a:r>
              <a:rPr lang="en-US" sz="1300" b="1" dirty="0">
                <a:latin typeface="Times New Roman" pitchFamily="18" charset="0"/>
                <a:cs typeface="Times New Roman" pitchFamily="18" charset="0"/>
              </a:rPr>
              <a:t>Data Collection</a:t>
            </a:r>
            <a:endParaRPr lang="en-US" sz="1300" dirty="0">
              <a:latin typeface="Times New Roman" pitchFamily="18" charset="0"/>
              <a:cs typeface="Times New Roman" pitchFamily="18" charset="0"/>
            </a:endParaRPr>
          </a:p>
          <a:p>
            <a:pPr algn="just"/>
            <a:r>
              <a:rPr lang="en-US" sz="1300" dirty="0">
                <a:latin typeface="Times New Roman" pitchFamily="18" charset="0"/>
                <a:cs typeface="Times New Roman" pitchFamily="18" charset="0"/>
              </a:rPr>
              <a:t>In-Depth Interviews</a:t>
            </a:r>
          </a:p>
          <a:p>
            <a:pPr algn="just"/>
            <a:r>
              <a:rPr lang="en-US" sz="1300" dirty="0">
                <a:latin typeface="Times New Roman" pitchFamily="18" charset="0"/>
                <a:cs typeface="Times New Roman" pitchFamily="18" charset="0"/>
              </a:rPr>
              <a:t>Focus Group Discussions</a:t>
            </a:r>
          </a:p>
          <a:p>
            <a:pPr algn="just"/>
            <a:r>
              <a:rPr lang="en-US" sz="1300" dirty="0">
                <a:latin typeface="Times New Roman" pitchFamily="18" charset="0"/>
                <a:cs typeface="Times New Roman" pitchFamily="18" charset="0"/>
              </a:rPr>
              <a:t>Document Analysis</a:t>
            </a:r>
          </a:p>
          <a:p>
            <a:pPr>
              <a:buNone/>
            </a:pPr>
            <a:r>
              <a:rPr lang="en-US" sz="1300" b="1" dirty="0"/>
              <a:t>Sampling Size:</a:t>
            </a:r>
            <a:endParaRPr lang="en-US" sz="1300" dirty="0"/>
          </a:p>
          <a:p>
            <a:r>
              <a:rPr lang="en-US" sz="1300" dirty="0">
                <a:latin typeface="Times New Roman" pitchFamily="18" charset="0"/>
                <a:cs typeface="Times New Roman" pitchFamily="18" charset="0"/>
              </a:rPr>
              <a:t>The sample size consists of 50 respondents. </a:t>
            </a:r>
          </a:p>
          <a:p>
            <a:pPr>
              <a:buNone/>
            </a:pPr>
            <a:r>
              <a:rPr lang="en-US" sz="1300" b="1" dirty="0">
                <a:latin typeface="Times New Roman" pitchFamily="18" charset="0"/>
                <a:cs typeface="Times New Roman" pitchFamily="18" charset="0"/>
              </a:rPr>
              <a:t>Study Area</a:t>
            </a:r>
          </a:p>
          <a:p>
            <a:pPr>
              <a:buFont typeface="Arial" pitchFamily="34" charset="0"/>
              <a:buChar char="•"/>
            </a:pPr>
            <a:r>
              <a:rPr lang="en-US" sz="1300" dirty="0">
                <a:latin typeface="Times New Roman" pitchFamily="18" charset="0"/>
                <a:cs typeface="Times New Roman" pitchFamily="18" charset="0"/>
              </a:rPr>
              <a:t>The</a:t>
            </a:r>
            <a:r>
              <a:rPr lang="en-US" sz="1300" b="1" dirty="0">
                <a:latin typeface="Times New Roman" pitchFamily="18" charset="0"/>
                <a:cs typeface="Times New Roman" pitchFamily="18" charset="0"/>
              </a:rPr>
              <a:t> </a:t>
            </a:r>
            <a:r>
              <a:rPr lang="en-US" sz="1300" dirty="0">
                <a:latin typeface="Times New Roman" pitchFamily="18" charset="0"/>
                <a:cs typeface="Times New Roman" pitchFamily="18" charset="0"/>
              </a:rPr>
              <a:t>Pondicherry bioregion has divided into Rural and Urban blocks – Under Rural Ariyankuppam, Poornankuppam, T.N.Palayam, Karikalambakkam,  Abisekapakam, Thavalakuppam, and Pondicherry town and Lawspet. (In rural areas – SHGs are functioning under BDO and In Urban areas – Independent Women Entrepreneurs involved in the food industry).</a:t>
            </a:r>
          </a:p>
          <a:p>
            <a:pPr>
              <a:buNone/>
            </a:pPr>
            <a:r>
              <a:rPr lang="en-US" sz="1300" b="1" dirty="0"/>
              <a:t>Data Analysis:</a:t>
            </a:r>
            <a:endParaRPr lang="en-US" sz="1300" dirty="0"/>
          </a:p>
          <a:p>
            <a:pPr algn="just"/>
            <a:r>
              <a:rPr lang="en-US" sz="1300" dirty="0">
                <a:latin typeface="Times New Roman" pitchFamily="18" charset="0"/>
                <a:cs typeface="Times New Roman" pitchFamily="18" charset="0"/>
              </a:rPr>
              <a:t>Thematic Analysis based on audio recordings, FGDs and field notes.</a:t>
            </a:r>
          </a:p>
          <a:p>
            <a:pPr algn="just">
              <a:buNone/>
            </a:pPr>
            <a:r>
              <a:rPr lang="en-US" sz="1300" dirty="0">
                <a:latin typeface="Times New Roman" pitchFamily="18" charset="0"/>
                <a:cs typeface="Times New Roman" pitchFamily="18" charset="0"/>
              </a:rPr>
              <a:t>In the lost 10 months I have completed the literature review, data collection and transcription work from the interviews.  In the next two months I am going to do the data analysis and report writing. </a:t>
            </a:r>
          </a:p>
          <a:p>
            <a:pPr algn="just">
              <a:buFont typeface="Arial" pitchFamily="34" charset="0"/>
              <a:buChar char="•"/>
            </a:pPr>
            <a:endParaRPr lang="en-US" sz="1300"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676402" y="0"/>
          <a:ext cx="8915400" cy="6858000"/>
        </p:xfrm>
        <a:graphic>
          <a:graphicData uri="http://schemas.openxmlformats.org/drawingml/2006/table">
            <a:tbl>
              <a:tblPr firstRow="1" bandRow="1">
                <a:tableStyleId>{5C22544A-7EE6-4342-B048-85BDC9FD1C3A}</a:tableStyleId>
              </a:tblPr>
              <a:tblGrid>
                <a:gridCol w="1485900">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gridCol w="1485900">
                  <a:extLst>
                    <a:ext uri="{9D8B030D-6E8A-4147-A177-3AD203B41FA5}">
                      <a16:colId xmlns:a16="http://schemas.microsoft.com/office/drawing/2014/main" val="20004"/>
                    </a:ext>
                  </a:extLst>
                </a:gridCol>
                <a:gridCol w="1485900">
                  <a:extLst>
                    <a:ext uri="{9D8B030D-6E8A-4147-A177-3AD203B41FA5}">
                      <a16:colId xmlns:a16="http://schemas.microsoft.com/office/drawing/2014/main" val="20005"/>
                    </a:ext>
                  </a:extLst>
                </a:gridCol>
              </a:tblGrid>
              <a:tr h="342900">
                <a:tc>
                  <a:txBody>
                    <a:bodyPr/>
                    <a:lstStyle/>
                    <a:p>
                      <a:pPr marL="0" marR="0" algn="l">
                        <a:lnSpc>
                          <a:spcPct val="115000"/>
                        </a:lnSpc>
                        <a:spcBef>
                          <a:spcPts val="0"/>
                        </a:spcBef>
                        <a:spcAft>
                          <a:spcPts val="0"/>
                        </a:spcAft>
                      </a:pPr>
                      <a:r>
                        <a:rPr lang="en-US" sz="800" dirty="0">
                          <a:latin typeface="Calibri"/>
                          <a:ea typeface="Calibri"/>
                          <a:cs typeface="Times New Roman"/>
                        </a:rPr>
                        <a:t>Respondent .No</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Respondent. Name</a:t>
                      </a: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Name of the Entrepreneurship</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Locality - Rural/Urban</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Community</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Age</a:t>
                      </a:r>
                    </a:p>
                  </a:txBody>
                  <a:tcPr marL="68580" marR="68580" marT="0" marB="0"/>
                </a:tc>
                <a:extLst>
                  <a:ext uri="{0D108BD9-81ED-4DB2-BD59-A6C34878D82A}">
                    <a16:rowId xmlns:a16="http://schemas.microsoft.com/office/drawing/2014/main" val="10000"/>
                  </a:ext>
                </a:extLst>
              </a:tr>
              <a:tr h="342900">
                <a:tc>
                  <a:txBody>
                    <a:bodyPr/>
                    <a:lstStyle/>
                    <a:p>
                      <a:pPr marL="0" marR="0" algn="l">
                        <a:lnSpc>
                          <a:spcPct val="115000"/>
                        </a:lnSpc>
                        <a:spcBef>
                          <a:spcPts val="0"/>
                        </a:spcBef>
                        <a:spcAft>
                          <a:spcPts val="0"/>
                        </a:spcAft>
                      </a:pPr>
                      <a:r>
                        <a:rPr lang="en-US" sz="800" dirty="0">
                          <a:latin typeface="Calibri"/>
                          <a:ea typeface="Calibri"/>
                          <a:cs typeface="Times New Roman"/>
                        </a:rPr>
                        <a:t>1</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Aarati</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Oils </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FC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37</a:t>
                      </a:r>
                    </a:p>
                  </a:txBody>
                  <a:tcPr marL="68580" marR="68580" marT="0" marB="0"/>
                </a:tc>
                <a:extLst>
                  <a:ext uri="{0D108BD9-81ED-4DB2-BD59-A6C34878D82A}">
                    <a16:rowId xmlns:a16="http://schemas.microsoft.com/office/drawing/2014/main" val="10001"/>
                  </a:ext>
                </a:extLst>
              </a:tr>
              <a:tr h="342900">
                <a:tc>
                  <a:txBody>
                    <a:bodyPr/>
                    <a:lstStyle/>
                    <a:p>
                      <a:pPr marL="0" marR="0" algn="l">
                        <a:lnSpc>
                          <a:spcPct val="115000"/>
                        </a:lnSpc>
                        <a:spcBef>
                          <a:spcPts val="0"/>
                        </a:spcBef>
                        <a:spcAft>
                          <a:spcPts val="0"/>
                        </a:spcAft>
                      </a:pPr>
                      <a:r>
                        <a:rPr lang="en-US" sz="800" dirty="0">
                          <a:latin typeface="Calibri"/>
                          <a:ea typeface="Calibri"/>
                          <a:cs typeface="Times New Roman"/>
                        </a:rPr>
                        <a:t>2</a:t>
                      </a: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Amul </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Tiffins Centre</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43</a:t>
                      </a:r>
                    </a:p>
                  </a:txBody>
                  <a:tcPr marL="68580" marR="68580" marT="0" marB="0"/>
                </a:tc>
                <a:extLst>
                  <a:ext uri="{0D108BD9-81ED-4DB2-BD59-A6C34878D82A}">
                    <a16:rowId xmlns:a16="http://schemas.microsoft.com/office/drawing/2014/main" val="10002"/>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3</a:t>
                      </a: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Chandra &amp; Roopa </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Muruku</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68 &amp;36</a:t>
                      </a:r>
                    </a:p>
                  </a:txBody>
                  <a:tcPr marL="68580" marR="68580" marT="0" marB="0"/>
                </a:tc>
                <a:extLst>
                  <a:ext uri="{0D108BD9-81ED-4DB2-BD59-A6C34878D82A}">
                    <a16:rowId xmlns:a16="http://schemas.microsoft.com/office/drawing/2014/main" val="10003"/>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4</a:t>
                      </a: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Kalaimani </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Millets Snacks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38</a:t>
                      </a:r>
                    </a:p>
                  </a:txBody>
                  <a:tcPr marL="68580" marR="68580" marT="0" marB="0"/>
                </a:tc>
                <a:extLst>
                  <a:ext uri="{0D108BD9-81ED-4DB2-BD59-A6C34878D82A}">
                    <a16:rowId xmlns:a16="http://schemas.microsoft.com/office/drawing/2014/main" val="10004"/>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5</a:t>
                      </a: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Kasthoori </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Millets Snacks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56</a:t>
                      </a:r>
                    </a:p>
                  </a:txBody>
                  <a:tcPr marL="68580" marR="68580" marT="0" marB="0"/>
                </a:tc>
                <a:extLst>
                  <a:ext uri="{0D108BD9-81ED-4DB2-BD59-A6C34878D82A}">
                    <a16:rowId xmlns:a16="http://schemas.microsoft.com/office/drawing/2014/main" val="10005"/>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6</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Parvati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Siddha Shop</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45</a:t>
                      </a:r>
                    </a:p>
                  </a:txBody>
                  <a:tcPr marL="68580" marR="68580" marT="0" marB="0"/>
                </a:tc>
                <a:extLst>
                  <a:ext uri="{0D108BD9-81ED-4DB2-BD59-A6C34878D82A}">
                    <a16:rowId xmlns:a16="http://schemas.microsoft.com/office/drawing/2014/main" val="10006"/>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7</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Sanathana Mary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Masala Podi &amp; Sukku Tea</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52</a:t>
                      </a:r>
                    </a:p>
                  </a:txBody>
                  <a:tcPr marL="68580" marR="68580" marT="0" marB="0"/>
                </a:tc>
                <a:extLst>
                  <a:ext uri="{0D108BD9-81ED-4DB2-BD59-A6C34878D82A}">
                    <a16:rowId xmlns:a16="http://schemas.microsoft.com/office/drawing/2014/main" val="10007"/>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8</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Sri Vidya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Energy Home</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FC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47</a:t>
                      </a:r>
                    </a:p>
                  </a:txBody>
                  <a:tcPr marL="68580" marR="68580" marT="0" marB="0"/>
                </a:tc>
                <a:extLst>
                  <a:ext uri="{0D108BD9-81ED-4DB2-BD59-A6C34878D82A}">
                    <a16:rowId xmlns:a16="http://schemas.microsoft.com/office/drawing/2014/main" val="10008"/>
                  </a:ext>
                </a:extLst>
              </a:tr>
              <a:tr h="342900">
                <a:tc>
                  <a:txBody>
                    <a:bodyPr/>
                    <a:lstStyle/>
                    <a:p>
                      <a:pPr marL="0" marR="0" algn="l">
                        <a:lnSpc>
                          <a:spcPct val="115000"/>
                        </a:lnSpc>
                        <a:spcBef>
                          <a:spcPts val="0"/>
                        </a:spcBef>
                        <a:spcAft>
                          <a:spcPts val="0"/>
                        </a:spcAft>
                      </a:pPr>
                      <a:r>
                        <a:rPr lang="en-US" sz="800" dirty="0">
                          <a:latin typeface="Calibri"/>
                          <a:ea typeface="Calibri"/>
                          <a:cs typeface="Times New Roman"/>
                        </a:rPr>
                        <a:t>9</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Varalakshmi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Masala Podi</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42</a:t>
                      </a:r>
                    </a:p>
                  </a:txBody>
                  <a:tcPr marL="68580" marR="68580" marT="0" marB="0"/>
                </a:tc>
                <a:extLst>
                  <a:ext uri="{0D108BD9-81ED-4DB2-BD59-A6C34878D82A}">
                    <a16:rowId xmlns:a16="http://schemas.microsoft.com/office/drawing/2014/main" val="10009"/>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10</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Meena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Times New Roman"/>
                          <a:ea typeface="Calibri"/>
                          <a:cs typeface="Times New Roman"/>
                        </a:rPr>
                        <a:t>Tiffins &amp; Non Meals</a:t>
                      </a:r>
                      <a:endParaRPr lang="en-US" sz="8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40</a:t>
                      </a:r>
                    </a:p>
                  </a:txBody>
                  <a:tcPr marL="68580" marR="68580" marT="0" marB="0"/>
                </a:tc>
                <a:extLst>
                  <a:ext uri="{0D108BD9-81ED-4DB2-BD59-A6C34878D82A}">
                    <a16:rowId xmlns:a16="http://schemas.microsoft.com/office/drawing/2014/main" val="10010"/>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11</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Jaya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Lunch Boxes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38</a:t>
                      </a:r>
                    </a:p>
                  </a:txBody>
                  <a:tcPr marL="68580" marR="68580" marT="0" marB="0"/>
                </a:tc>
                <a:extLst>
                  <a:ext uri="{0D108BD9-81ED-4DB2-BD59-A6C34878D82A}">
                    <a16:rowId xmlns:a16="http://schemas.microsoft.com/office/drawing/2014/main" val="10011"/>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12</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Mary. Chitra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Pasumai kudil Soups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FC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54</a:t>
                      </a:r>
                    </a:p>
                  </a:txBody>
                  <a:tcPr marL="68580" marR="68580" marT="0" marB="0"/>
                </a:tc>
                <a:extLst>
                  <a:ext uri="{0D108BD9-81ED-4DB2-BD59-A6C34878D82A}">
                    <a16:rowId xmlns:a16="http://schemas.microsoft.com/office/drawing/2014/main" val="10012"/>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13</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Vanaja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Catering Business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39</a:t>
                      </a:r>
                    </a:p>
                  </a:txBody>
                  <a:tcPr marL="68580" marR="68580" marT="0" marB="0"/>
                </a:tc>
                <a:extLst>
                  <a:ext uri="{0D108BD9-81ED-4DB2-BD59-A6C34878D82A}">
                    <a16:rowId xmlns:a16="http://schemas.microsoft.com/office/drawing/2014/main" val="10013"/>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14</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Elizabeth Rani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Morning &amp; Night tiffins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51</a:t>
                      </a:r>
                    </a:p>
                  </a:txBody>
                  <a:tcPr marL="68580" marR="68580" marT="0" marB="0"/>
                </a:tc>
                <a:extLst>
                  <a:ext uri="{0D108BD9-81ED-4DB2-BD59-A6C34878D82A}">
                    <a16:rowId xmlns:a16="http://schemas.microsoft.com/office/drawing/2014/main" val="10014"/>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15</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Alamelu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Ragi Kuzhu &amp; Country Eggs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41</a:t>
                      </a:r>
                    </a:p>
                  </a:txBody>
                  <a:tcPr marL="68580" marR="68580" marT="0" marB="0"/>
                </a:tc>
                <a:extLst>
                  <a:ext uri="{0D108BD9-81ED-4DB2-BD59-A6C34878D82A}">
                    <a16:rowId xmlns:a16="http://schemas.microsoft.com/office/drawing/2014/main" val="10015"/>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16</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Prema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Prawns Pickles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56</a:t>
                      </a:r>
                    </a:p>
                  </a:txBody>
                  <a:tcPr marL="68580" marR="68580" marT="0" marB="0"/>
                </a:tc>
                <a:extLst>
                  <a:ext uri="{0D108BD9-81ED-4DB2-BD59-A6C34878D82A}">
                    <a16:rowId xmlns:a16="http://schemas.microsoft.com/office/drawing/2014/main" val="10016"/>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17</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Selvi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Herbal Soups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57</a:t>
                      </a:r>
                    </a:p>
                  </a:txBody>
                  <a:tcPr marL="68580" marR="68580" marT="0" marB="0"/>
                </a:tc>
                <a:extLst>
                  <a:ext uri="{0D108BD9-81ED-4DB2-BD59-A6C34878D82A}">
                    <a16:rowId xmlns:a16="http://schemas.microsoft.com/office/drawing/2014/main" val="10017"/>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18</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Amudha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Tender Coconuts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78</a:t>
                      </a:r>
                    </a:p>
                  </a:txBody>
                  <a:tcPr marL="68580" marR="68580" marT="0" marB="0"/>
                </a:tc>
                <a:extLst>
                  <a:ext uri="{0D108BD9-81ED-4DB2-BD59-A6C34878D82A}">
                    <a16:rowId xmlns:a16="http://schemas.microsoft.com/office/drawing/2014/main" val="10018"/>
                  </a:ext>
                </a:extLst>
              </a:tr>
              <a:tr h="342900">
                <a:tc>
                  <a:txBody>
                    <a:bodyPr/>
                    <a:lstStyle/>
                    <a:p>
                      <a:pPr marL="0" marR="0" algn="l">
                        <a:lnSpc>
                          <a:spcPct val="115000"/>
                        </a:lnSpc>
                        <a:spcBef>
                          <a:spcPts val="0"/>
                        </a:spcBef>
                        <a:spcAft>
                          <a:spcPts val="0"/>
                        </a:spcAft>
                      </a:pPr>
                      <a:r>
                        <a:rPr lang="en-US" sz="800">
                          <a:latin typeface="Calibri"/>
                          <a:ea typeface="Calibri"/>
                          <a:cs typeface="Times New Roman"/>
                        </a:rPr>
                        <a:t>19</a:t>
                      </a: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Gnana Soundari </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Times New Roman"/>
                          <a:ea typeface="Calibri"/>
                          <a:cs typeface="Times New Roman"/>
                        </a:rPr>
                        <a:t>Millets Biscuits</a:t>
                      </a:r>
                      <a:endParaRPr lang="en-US" sz="8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8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800" dirty="0">
                          <a:latin typeface="Calibri"/>
                          <a:ea typeface="Calibri"/>
                          <a:cs typeface="Times New Roman"/>
                        </a:rPr>
                        <a:t>43</a:t>
                      </a:r>
                    </a:p>
                  </a:txBody>
                  <a:tcPr marL="68580" marR="68580" marT="0" marB="0"/>
                </a:tc>
                <a:extLst>
                  <a:ext uri="{0D108BD9-81ED-4DB2-BD59-A6C34878D82A}">
                    <a16:rowId xmlns:a16="http://schemas.microsoft.com/office/drawing/2014/main" val="10019"/>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2" y="-1"/>
          <a:ext cx="8991600" cy="6707571"/>
        </p:xfrm>
        <a:graphic>
          <a:graphicData uri="http://schemas.openxmlformats.org/drawingml/2006/table">
            <a:tbl>
              <a:tblPr firstRow="1" bandRow="1">
                <a:tableStyleId>{5C22544A-7EE6-4342-B048-85BDC9FD1C3A}</a:tableStyleId>
              </a:tblPr>
              <a:tblGrid>
                <a:gridCol w="1498600">
                  <a:extLst>
                    <a:ext uri="{9D8B030D-6E8A-4147-A177-3AD203B41FA5}">
                      <a16:colId xmlns:a16="http://schemas.microsoft.com/office/drawing/2014/main" val="20000"/>
                    </a:ext>
                  </a:extLst>
                </a:gridCol>
                <a:gridCol w="1498600">
                  <a:extLst>
                    <a:ext uri="{9D8B030D-6E8A-4147-A177-3AD203B41FA5}">
                      <a16:colId xmlns:a16="http://schemas.microsoft.com/office/drawing/2014/main" val="20001"/>
                    </a:ext>
                  </a:extLst>
                </a:gridCol>
                <a:gridCol w="1498600">
                  <a:extLst>
                    <a:ext uri="{9D8B030D-6E8A-4147-A177-3AD203B41FA5}">
                      <a16:colId xmlns:a16="http://schemas.microsoft.com/office/drawing/2014/main" val="20002"/>
                    </a:ext>
                  </a:extLst>
                </a:gridCol>
                <a:gridCol w="1498600">
                  <a:extLst>
                    <a:ext uri="{9D8B030D-6E8A-4147-A177-3AD203B41FA5}">
                      <a16:colId xmlns:a16="http://schemas.microsoft.com/office/drawing/2014/main" val="20003"/>
                    </a:ext>
                  </a:extLst>
                </a:gridCol>
                <a:gridCol w="149860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tblGrid>
              <a:tr h="362776">
                <a:tc>
                  <a:txBody>
                    <a:bodyPr/>
                    <a:lstStyle/>
                    <a:p>
                      <a:pPr marL="0" marR="0" algn="l">
                        <a:lnSpc>
                          <a:spcPct val="115000"/>
                        </a:lnSpc>
                        <a:spcBef>
                          <a:spcPts val="0"/>
                        </a:spcBef>
                        <a:spcAft>
                          <a:spcPts val="0"/>
                        </a:spcAft>
                      </a:pPr>
                      <a:r>
                        <a:rPr lang="en-US" sz="900" dirty="0">
                          <a:latin typeface="Calibri"/>
                          <a:ea typeface="Calibri"/>
                          <a:cs typeface="Times New Roman"/>
                        </a:rPr>
                        <a:t>20</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Meenakshi &amp; Sudha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Sattu maavu</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33 &amp;28</a:t>
                      </a:r>
                    </a:p>
                  </a:txBody>
                  <a:tcPr marL="68580" marR="68580" marT="0" marB="0"/>
                </a:tc>
                <a:extLst>
                  <a:ext uri="{0D108BD9-81ED-4DB2-BD59-A6C34878D82A}">
                    <a16:rowId xmlns:a16="http://schemas.microsoft.com/office/drawing/2014/main" val="10000"/>
                  </a:ext>
                </a:extLst>
              </a:tr>
              <a:tr h="236291">
                <a:tc>
                  <a:txBody>
                    <a:bodyPr/>
                    <a:lstStyle/>
                    <a:p>
                      <a:pPr marL="0" marR="0" algn="l">
                        <a:lnSpc>
                          <a:spcPct val="115000"/>
                        </a:lnSpc>
                        <a:spcBef>
                          <a:spcPts val="0"/>
                        </a:spcBef>
                        <a:spcAft>
                          <a:spcPts val="0"/>
                        </a:spcAft>
                      </a:pPr>
                      <a:r>
                        <a:rPr lang="en-US" sz="900">
                          <a:latin typeface="Calibri"/>
                          <a:ea typeface="Calibri"/>
                          <a:cs typeface="Times New Roman"/>
                        </a:rPr>
                        <a:t>21</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Vanathayi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Bajji &amp; Curd</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54</a:t>
                      </a:r>
                    </a:p>
                  </a:txBody>
                  <a:tcPr marL="68580" marR="68580" marT="0" marB="0"/>
                </a:tc>
                <a:extLst>
                  <a:ext uri="{0D108BD9-81ED-4DB2-BD59-A6C34878D82A}">
                    <a16:rowId xmlns:a16="http://schemas.microsoft.com/office/drawing/2014/main" val="10001"/>
                  </a:ext>
                </a:extLst>
              </a:tr>
              <a:tr h="362776">
                <a:tc>
                  <a:txBody>
                    <a:bodyPr/>
                    <a:lstStyle/>
                    <a:p>
                      <a:pPr marL="0" marR="0" algn="l">
                        <a:lnSpc>
                          <a:spcPct val="115000"/>
                        </a:lnSpc>
                        <a:spcBef>
                          <a:spcPts val="0"/>
                        </a:spcBef>
                        <a:spcAft>
                          <a:spcPts val="0"/>
                        </a:spcAft>
                      </a:pPr>
                      <a:r>
                        <a:rPr lang="en-US" sz="900" dirty="0">
                          <a:latin typeface="Calibri"/>
                          <a:ea typeface="Calibri"/>
                          <a:cs typeface="Times New Roman"/>
                        </a:rPr>
                        <a:t>22</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Vijji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Tiffins &amp; Non-Veg Meals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49</a:t>
                      </a:r>
                    </a:p>
                  </a:txBody>
                  <a:tcPr marL="68580" marR="68580" marT="0" marB="0"/>
                </a:tc>
                <a:extLst>
                  <a:ext uri="{0D108BD9-81ED-4DB2-BD59-A6C34878D82A}">
                    <a16:rowId xmlns:a16="http://schemas.microsoft.com/office/drawing/2014/main" val="10002"/>
                  </a:ext>
                </a:extLst>
              </a:tr>
              <a:tr h="236291">
                <a:tc>
                  <a:txBody>
                    <a:bodyPr/>
                    <a:lstStyle/>
                    <a:p>
                      <a:pPr marL="0" marR="0" algn="l">
                        <a:lnSpc>
                          <a:spcPct val="115000"/>
                        </a:lnSpc>
                        <a:spcBef>
                          <a:spcPts val="0"/>
                        </a:spcBef>
                        <a:spcAft>
                          <a:spcPts val="0"/>
                        </a:spcAft>
                      </a:pPr>
                      <a:r>
                        <a:rPr lang="en-US" sz="900">
                          <a:latin typeface="Calibri"/>
                          <a:ea typeface="Calibri"/>
                          <a:cs typeface="Times New Roman"/>
                        </a:rPr>
                        <a:t>23</a:t>
                      </a: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Subbalakshmi </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Tiffins &amp; Snacks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34</a:t>
                      </a:r>
                    </a:p>
                  </a:txBody>
                  <a:tcPr marL="68580" marR="68580" marT="0" marB="0"/>
                </a:tc>
                <a:extLst>
                  <a:ext uri="{0D108BD9-81ED-4DB2-BD59-A6C34878D82A}">
                    <a16:rowId xmlns:a16="http://schemas.microsoft.com/office/drawing/2014/main" val="10003"/>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24</a:t>
                      </a: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Veerammal </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Ragi Kuzhu &amp; Country Eggs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49</a:t>
                      </a:r>
                    </a:p>
                  </a:txBody>
                  <a:tcPr marL="68580" marR="68580" marT="0" marB="0"/>
                </a:tc>
                <a:extLst>
                  <a:ext uri="{0D108BD9-81ED-4DB2-BD59-A6C34878D82A}">
                    <a16:rowId xmlns:a16="http://schemas.microsoft.com/office/drawing/2014/main" val="10004"/>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25</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Pavitra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Ice Cream Parlor &amp; Millets snacks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EBC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29</a:t>
                      </a:r>
                    </a:p>
                  </a:txBody>
                  <a:tcPr marL="68580" marR="68580" marT="0" marB="0"/>
                </a:tc>
                <a:extLst>
                  <a:ext uri="{0D108BD9-81ED-4DB2-BD59-A6C34878D82A}">
                    <a16:rowId xmlns:a16="http://schemas.microsoft.com/office/drawing/2014/main" val="10005"/>
                  </a:ext>
                </a:extLst>
              </a:tr>
              <a:tr h="236291">
                <a:tc>
                  <a:txBody>
                    <a:bodyPr/>
                    <a:lstStyle/>
                    <a:p>
                      <a:pPr marL="0" marR="0" algn="l">
                        <a:lnSpc>
                          <a:spcPct val="115000"/>
                        </a:lnSpc>
                        <a:spcBef>
                          <a:spcPts val="0"/>
                        </a:spcBef>
                        <a:spcAft>
                          <a:spcPts val="0"/>
                        </a:spcAft>
                      </a:pPr>
                      <a:r>
                        <a:rPr lang="en-US" sz="900">
                          <a:latin typeface="Calibri"/>
                          <a:ea typeface="Calibri"/>
                          <a:cs typeface="Times New Roman"/>
                        </a:rPr>
                        <a:t>26</a:t>
                      </a: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Vasantha &amp; Shakthi </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Kamarkattu</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76 &amp; 54</a:t>
                      </a:r>
                    </a:p>
                  </a:txBody>
                  <a:tcPr marL="68580" marR="68580" marT="0" marB="0"/>
                </a:tc>
                <a:extLst>
                  <a:ext uri="{0D108BD9-81ED-4DB2-BD59-A6C34878D82A}">
                    <a16:rowId xmlns:a16="http://schemas.microsoft.com/office/drawing/2014/main" val="10006"/>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27</a:t>
                      </a: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Mageshwari </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Sundal &amp; Millets balls</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45</a:t>
                      </a:r>
                    </a:p>
                  </a:txBody>
                  <a:tcPr marL="68580" marR="68580" marT="0" marB="0"/>
                </a:tc>
                <a:extLst>
                  <a:ext uri="{0D108BD9-81ED-4DB2-BD59-A6C34878D82A}">
                    <a16:rowId xmlns:a16="http://schemas.microsoft.com/office/drawing/2014/main" val="10007"/>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28</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Gnana Jyothi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Sundal &amp; Millets Urunda</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46</a:t>
                      </a:r>
                    </a:p>
                  </a:txBody>
                  <a:tcPr marL="68580" marR="68580" marT="0" marB="0"/>
                </a:tc>
                <a:extLst>
                  <a:ext uri="{0D108BD9-81ED-4DB2-BD59-A6C34878D82A}">
                    <a16:rowId xmlns:a16="http://schemas.microsoft.com/office/drawing/2014/main" val="10008"/>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29</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Mageshwari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Tiffins &amp; Chicken Biryani</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EBC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42</a:t>
                      </a:r>
                    </a:p>
                  </a:txBody>
                  <a:tcPr marL="68580" marR="68580" marT="0" marB="0"/>
                </a:tc>
                <a:extLst>
                  <a:ext uri="{0D108BD9-81ED-4DB2-BD59-A6C34878D82A}">
                    <a16:rowId xmlns:a16="http://schemas.microsoft.com/office/drawing/2014/main" val="10009"/>
                  </a:ext>
                </a:extLst>
              </a:tr>
              <a:tr h="236291">
                <a:tc>
                  <a:txBody>
                    <a:bodyPr/>
                    <a:lstStyle/>
                    <a:p>
                      <a:pPr marL="0" marR="0" algn="l">
                        <a:lnSpc>
                          <a:spcPct val="115000"/>
                        </a:lnSpc>
                        <a:spcBef>
                          <a:spcPts val="0"/>
                        </a:spcBef>
                        <a:spcAft>
                          <a:spcPts val="0"/>
                        </a:spcAft>
                      </a:pPr>
                      <a:r>
                        <a:rPr lang="en-US" sz="900">
                          <a:latin typeface="Calibri"/>
                          <a:ea typeface="Calibri"/>
                          <a:cs typeface="Times New Roman"/>
                        </a:rPr>
                        <a:t>30</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Uttira Mary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Ragi Kuzhu</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56</a:t>
                      </a:r>
                    </a:p>
                  </a:txBody>
                  <a:tcPr marL="68580" marR="68580" marT="0" marB="0"/>
                </a:tc>
                <a:extLst>
                  <a:ext uri="{0D108BD9-81ED-4DB2-BD59-A6C34878D82A}">
                    <a16:rowId xmlns:a16="http://schemas.microsoft.com/office/drawing/2014/main" val="10010"/>
                  </a:ext>
                </a:extLst>
              </a:tr>
              <a:tr h="236291">
                <a:tc>
                  <a:txBody>
                    <a:bodyPr/>
                    <a:lstStyle/>
                    <a:p>
                      <a:pPr marL="0" marR="0" algn="l">
                        <a:lnSpc>
                          <a:spcPct val="115000"/>
                        </a:lnSpc>
                        <a:spcBef>
                          <a:spcPts val="0"/>
                        </a:spcBef>
                        <a:spcAft>
                          <a:spcPts val="0"/>
                        </a:spcAft>
                      </a:pPr>
                      <a:r>
                        <a:rPr lang="en-US" sz="900">
                          <a:latin typeface="Calibri"/>
                          <a:ea typeface="Calibri"/>
                          <a:cs typeface="Times New Roman"/>
                        </a:rPr>
                        <a:t>31</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Mala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JIPMER Tiffins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47</a:t>
                      </a:r>
                    </a:p>
                  </a:txBody>
                  <a:tcPr marL="68580" marR="68580" marT="0" marB="0"/>
                </a:tc>
                <a:extLst>
                  <a:ext uri="{0D108BD9-81ED-4DB2-BD59-A6C34878D82A}">
                    <a16:rowId xmlns:a16="http://schemas.microsoft.com/office/drawing/2014/main" val="10011"/>
                  </a:ext>
                </a:extLst>
              </a:tr>
              <a:tr h="236291">
                <a:tc>
                  <a:txBody>
                    <a:bodyPr/>
                    <a:lstStyle/>
                    <a:p>
                      <a:pPr marL="0" marR="0" algn="l">
                        <a:lnSpc>
                          <a:spcPct val="115000"/>
                        </a:lnSpc>
                        <a:spcBef>
                          <a:spcPts val="0"/>
                        </a:spcBef>
                        <a:spcAft>
                          <a:spcPts val="0"/>
                        </a:spcAft>
                      </a:pPr>
                      <a:r>
                        <a:rPr lang="en-US" sz="900">
                          <a:latin typeface="Calibri"/>
                          <a:ea typeface="Calibri"/>
                          <a:cs typeface="Times New Roman"/>
                        </a:rPr>
                        <a:t>32</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Karpakam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Times New Roman"/>
                          <a:ea typeface="Calibri"/>
                          <a:cs typeface="Times New Roman"/>
                        </a:rPr>
                        <a:t>Tiffins centre</a:t>
                      </a: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SC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41</a:t>
                      </a:r>
                    </a:p>
                  </a:txBody>
                  <a:tcPr marL="68580" marR="68580" marT="0" marB="0"/>
                </a:tc>
                <a:extLst>
                  <a:ext uri="{0D108BD9-81ED-4DB2-BD59-A6C34878D82A}">
                    <a16:rowId xmlns:a16="http://schemas.microsoft.com/office/drawing/2014/main" val="10012"/>
                  </a:ext>
                </a:extLst>
              </a:tr>
              <a:tr h="236291">
                <a:tc>
                  <a:txBody>
                    <a:bodyPr/>
                    <a:lstStyle/>
                    <a:p>
                      <a:pPr marL="0" marR="0" algn="l">
                        <a:lnSpc>
                          <a:spcPct val="115000"/>
                        </a:lnSpc>
                        <a:spcBef>
                          <a:spcPts val="0"/>
                        </a:spcBef>
                        <a:spcAft>
                          <a:spcPts val="0"/>
                        </a:spcAft>
                      </a:pPr>
                      <a:r>
                        <a:rPr lang="en-US" sz="900">
                          <a:latin typeface="Calibri"/>
                          <a:ea typeface="Calibri"/>
                          <a:cs typeface="Times New Roman"/>
                        </a:rPr>
                        <a:t>33</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Rajyalakshmi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Millets Snacks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42</a:t>
                      </a:r>
                    </a:p>
                  </a:txBody>
                  <a:tcPr marL="68580" marR="68580" marT="0" marB="0"/>
                </a:tc>
                <a:extLst>
                  <a:ext uri="{0D108BD9-81ED-4DB2-BD59-A6C34878D82A}">
                    <a16:rowId xmlns:a16="http://schemas.microsoft.com/office/drawing/2014/main" val="10013"/>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34</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Seeta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Meals and Lunch Box</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39</a:t>
                      </a:r>
                    </a:p>
                  </a:txBody>
                  <a:tcPr marL="68580" marR="68580" marT="0" marB="0"/>
                </a:tc>
                <a:extLst>
                  <a:ext uri="{0D108BD9-81ED-4DB2-BD59-A6C34878D82A}">
                    <a16:rowId xmlns:a16="http://schemas.microsoft.com/office/drawing/2014/main" val="10014"/>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35</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Lavanya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Mother Grains Millets Cookies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Urban</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FC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28</a:t>
                      </a:r>
                    </a:p>
                  </a:txBody>
                  <a:tcPr marL="68580" marR="68580" marT="0" marB="0"/>
                </a:tc>
                <a:extLst>
                  <a:ext uri="{0D108BD9-81ED-4DB2-BD59-A6C34878D82A}">
                    <a16:rowId xmlns:a16="http://schemas.microsoft.com/office/drawing/2014/main" val="10015"/>
                  </a:ext>
                </a:extLst>
              </a:tr>
              <a:tr h="236291">
                <a:tc>
                  <a:txBody>
                    <a:bodyPr/>
                    <a:lstStyle/>
                    <a:p>
                      <a:pPr marL="0" marR="0" algn="l">
                        <a:lnSpc>
                          <a:spcPct val="115000"/>
                        </a:lnSpc>
                        <a:spcBef>
                          <a:spcPts val="0"/>
                        </a:spcBef>
                        <a:spcAft>
                          <a:spcPts val="0"/>
                        </a:spcAft>
                      </a:pPr>
                      <a:r>
                        <a:rPr lang="en-US" sz="900">
                          <a:latin typeface="Calibri"/>
                          <a:ea typeface="Calibri"/>
                          <a:cs typeface="Times New Roman"/>
                        </a:rPr>
                        <a:t>36</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Mounika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Millets Snacks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FC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26</a:t>
                      </a:r>
                    </a:p>
                  </a:txBody>
                  <a:tcPr marL="68580" marR="68580" marT="0" marB="0"/>
                </a:tc>
                <a:extLst>
                  <a:ext uri="{0D108BD9-81ED-4DB2-BD59-A6C34878D82A}">
                    <a16:rowId xmlns:a16="http://schemas.microsoft.com/office/drawing/2014/main" val="10016"/>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37</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Indhumati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Millets Snacks &amp; Biscuits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FC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41</a:t>
                      </a:r>
                    </a:p>
                  </a:txBody>
                  <a:tcPr marL="68580" marR="68580" marT="0" marB="0"/>
                </a:tc>
                <a:extLst>
                  <a:ext uri="{0D108BD9-81ED-4DB2-BD59-A6C34878D82A}">
                    <a16:rowId xmlns:a16="http://schemas.microsoft.com/office/drawing/2014/main" val="10017"/>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38</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Rajeshwari &amp; Meghamala</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Millets Snacks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52 &amp; 58</a:t>
                      </a:r>
                    </a:p>
                  </a:txBody>
                  <a:tcPr marL="68580" marR="68580" marT="0" marB="0"/>
                </a:tc>
                <a:extLst>
                  <a:ext uri="{0D108BD9-81ED-4DB2-BD59-A6C34878D82A}">
                    <a16:rowId xmlns:a16="http://schemas.microsoft.com/office/drawing/2014/main" val="10018"/>
                  </a:ext>
                </a:extLst>
              </a:tr>
              <a:tr h="362776">
                <a:tc>
                  <a:txBody>
                    <a:bodyPr/>
                    <a:lstStyle/>
                    <a:p>
                      <a:pPr marL="0" marR="0" algn="l">
                        <a:lnSpc>
                          <a:spcPct val="115000"/>
                        </a:lnSpc>
                        <a:spcBef>
                          <a:spcPts val="0"/>
                        </a:spcBef>
                        <a:spcAft>
                          <a:spcPts val="0"/>
                        </a:spcAft>
                      </a:pPr>
                      <a:r>
                        <a:rPr lang="en-US" sz="900">
                          <a:latin typeface="Calibri"/>
                          <a:ea typeface="Calibri"/>
                          <a:cs typeface="Times New Roman"/>
                        </a:rPr>
                        <a:t>39</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Vasanthi </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Organic Honey &amp; Pickles</a:t>
                      </a:r>
                      <a:endParaRPr lang="en-US" sz="9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57</a:t>
                      </a:r>
                    </a:p>
                  </a:txBody>
                  <a:tcPr marL="68580" marR="68580" marT="0" marB="0"/>
                </a:tc>
                <a:extLst>
                  <a:ext uri="{0D108BD9-81ED-4DB2-BD59-A6C34878D82A}">
                    <a16:rowId xmlns:a16="http://schemas.microsoft.com/office/drawing/2014/main" val="10019"/>
                  </a:ext>
                </a:extLst>
              </a:tr>
              <a:tr h="461960">
                <a:tc>
                  <a:txBody>
                    <a:bodyPr/>
                    <a:lstStyle/>
                    <a:p>
                      <a:pPr marL="0" marR="0" algn="l">
                        <a:lnSpc>
                          <a:spcPct val="115000"/>
                        </a:lnSpc>
                        <a:spcBef>
                          <a:spcPts val="0"/>
                        </a:spcBef>
                        <a:spcAft>
                          <a:spcPts val="0"/>
                        </a:spcAft>
                      </a:pPr>
                      <a:r>
                        <a:rPr lang="en-US" sz="900">
                          <a:latin typeface="Calibri"/>
                          <a:ea typeface="Calibri"/>
                          <a:cs typeface="Times New Roman"/>
                        </a:rPr>
                        <a:t>40</a:t>
                      </a:r>
                    </a:p>
                  </a:txBody>
                  <a:tcPr marL="68580" marR="68580" marT="0" marB="0"/>
                </a:tc>
                <a:tc>
                  <a:txBody>
                    <a:bodyPr/>
                    <a:lstStyle/>
                    <a:p>
                      <a:pPr marL="0" marR="0" algn="l">
                        <a:lnSpc>
                          <a:spcPct val="115000"/>
                        </a:lnSpc>
                        <a:spcBef>
                          <a:spcPts val="0"/>
                        </a:spcBef>
                        <a:spcAft>
                          <a:spcPts val="0"/>
                        </a:spcAft>
                      </a:pPr>
                      <a:r>
                        <a:rPr lang="en-US" sz="900">
                          <a:latin typeface="Times New Roman"/>
                          <a:ea typeface="Calibri"/>
                          <a:cs typeface="Times New Roman"/>
                        </a:rPr>
                        <a:t>Bhagyawati </a:t>
                      </a:r>
                      <a:endParaRPr lang="en-US" sz="900">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Times New Roman"/>
                          <a:ea typeface="Calibri"/>
                          <a:cs typeface="Times New Roman"/>
                        </a:rPr>
                        <a:t>Organic farming &amp; Millets shop</a:t>
                      </a:r>
                      <a:endParaRPr lang="en-US" sz="900" dirty="0">
                        <a:latin typeface="Calibri"/>
                        <a:ea typeface="Calibri"/>
                        <a:cs typeface="Times New Roman"/>
                      </a:endParaRPr>
                    </a:p>
                    <a:p>
                      <a:pPr marL="0" marR="0" algn="l">
                        <a:lnSpc>
                          <a:spcPct val="115000"/>
                        </a:lnSpc>
                        <a:spcBef>
                          <a:spcPts val="0"/>
                        </a:spcBef>
                        <a:spcAft>
                          <a:spcPts val="0"/>
                        </a:spcAft>
                      </a:pPr>
                      <a:endParaRPr lang="en-US" sz="900" dirty="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Rural</a:t>
                      </a: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MBC</a:t>
                      </a:r>
                    </a:p>
                  </a:txBody>
                  <a:tcPr marL="68580" marR="68580" marT="0" marB="0"/>
                </a:tc>
                <a:tc>
                  <a:txBody>
                    <a:bodyPr/>
                    <a:lstStyle/>
                    <a:p>
                      <a:pPr marL="0" marR="0" algn="l">
                        <a:lnSpc>
                          <a:spcPct val="115000"/>
                        </a:lnSpc>
                        <a:spcBef>
                          <a:spcPts val="0"/>
                        </a:spcBef>
                        <a:spcAft>
                          <a:spcPts val="0"/>
                        </a:spcAft>
                      </a:pPr>
                      <a:r>
                        <a:rPr lang="en-US" sz="900" dirty="0">
                          <a:latin typeface="Calibri"/>
                          <a:ea typeface="Calibri"/>
                          <a:cs typeface="Times New Roman"/>
                        </a:rPr>
                        <a:t>53</a:t>
                      </a:r>
                    </a:p>
                  </a:txBody>
                  <a:tcPr marL="68580" marR="68580" marT="0" marB="0"/>
                </a:tc>
                <a:extLst>
                  <a:ext uri="{0D108BD9-81ED-4DB2-BD59-A6C34878D82A}">
                    <a16:rowId xmlns:a16="http://schemas.microsoft.com/office/drawing/2014/main" val="1002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152400"/>
            <a:ext cx="7866888" cy="6553200"/>
          </a:xfrm>
        </p:spPr>
        <p:txBody>
          <a:bodyPr>
            <a:normAutofit fontScale="70000" lnSpcReduction="20000"/>
          </a:bodyPr>
          <a:lstStyle/>
          <a:p>
            <a:pPr>
              <a:buNone/>
            </a:pPr>
            <a:r>
              <a:rPr lang="en-US" sz="2400" dirty="0">
                <a:latin typeface="Times New Roman" pitchFamily="18" charset="0"/>
                <a:cs typeface="Times New Roman" pitchFamily="18" charset="0"/>
              </a:rPr>
              <a:t>Challenges and Barriers </a:t>
            </a:r>
          </a:p>
          <a:p>
            <a:pPr>
              <a:buFont typeface="Arial" pitchFamily="34" charset="0"/>
              <a:buChar char="•"/>
            </a:pPr>
            <a:r>
              <a:rPr lang="en-US" sz="2000" dirty="0">
                <a:latin typeface="Times New Roman" pitchFamily="18" charset="0"/>
                <a:cs typeface="Times New Roman" pitchFamily="18" charset="0"/>
              </a:rPr>
              <a:t>Societal Norms and Gender Bias</a:t>
            </a:r>
          </a:p>
          <a:p>
            <a:pPr>
              <a:buFont typeface="Arial" pitchFamily="34" charset="0"/>
              <a:buChar char="•"/>
            </a:pPr>
            <a:r>
              <a:rPr lang="en-US" sz="2000" dirty="0">
                <a:latin typeface="Times New Roman" pitchFamily="18" charset="0"/>
                <a:cs typeface="Times New Roman" pitchFamily="18" charset="0"/>
              </a:rPr>
              <a:t>Market Competition</a:t>
            </a:r>
          </a:p>
          <a:p>
            <a:pPr>
              <a:buFont typeface="Arial" pitchFamily="34" charset="0"/>
              <a:buChar char="•"/>
            </a:pPr>
            <a:r>
              <a:rPr lang="en-US" sz="2000" dirty="0">
                <a:latin typeface="Times New Roman" pitchFamily="18" charset="0"/>
                <a:cs typeface="Times New Roman" pitchFamily="18" charset="0"/>
              </a:rPr>
              <a:t>Access to Markets</a:t>
            </a:r>
          </a:p>
          <a:p>
            <a:pPr>
              <a:buFont typeface="Arial" pitchFamily="34" charset="0"/>
              <a:buChar char="•"/>
            </a:pPr>
            <a:r>
              <a:rPr lang="en-US" sz="2000" dirty="0">
                <a:latin typeface="Times New Roman" pitchFamily="18" charset="0"/>
                <a:cs typeface="Times New Roman" pitchFamily="18" charset="0"/>
              </a:rPr>
              <a:t>Access to Capital</a:t>
            </a:r>
          </a:p>
          <a:p>
            <a:pPr>
              <a:buFont typeface="Arial" pitchFamily="34" charset="0"/>
              <a:buChar char="•"/>
            </a:pPr>
            <a:r>
              <a:rPr lang="en-US" sz="2000" dirty="0">
                <a:latin typeface="Times New Roman" pitchFamily="18" charset="0"/>
                <a:cs typeface="Times New Roman" pitchFamily="18" charset="0"/>
              </a:rPr>
              <a:t>Lack of education and training</a:t>
            </a:r>
          </a:p>
          <a:p>
            <a:pPr>
              <a:buFont typeface="Arial" pitchFamily="34" charset="0"/>
              <a:buChar char="•"/>
            </a:pPr>
            <a:r>
              <a:rPr lang="en-US" sz="2000" dirty="0">
                <a:latin typeface="Times New Roman" pitchFamily="18" charset="0"/>
                <a:cs typeface="Times New Roman" pitchFamily="18" charset="0"/>
              </a:rPr>
              <a:t>Access to Support and Mentorship</a:t>
            </a:r>
          </a:p>
          <a:p>
            <a:pPr>
              <a:buFont typeface="Arial" pitchFamily="34" charset="0"/>
              <a:buChar char="•"/>
            </a:pPr>
            <a:r>
              <a:rPr lang="en-US" sz="2000" dirty="0">
                <a:latin typeface="Times New Roman" pitchFamily="18" charset="0"/>
                <a:cs typeface="Times New Roman" pitchFamily="18" charset="0"/>
              </a:rPr>
              <a:t>Access to technology</a:t>
            </a:r>
          </a:p>
          <a:p>
            <a:pPr>
              <a:buFont typeface="Arial" pitchFamily="34" charset="0"/>
              <a:buChar char="•"/>
            </a:pPr>
            <a:r>
              <a:rPr lang="en-US" sz="2000" dirty="0">
                <a:latin typeface="Times New Roman" pitchFamily="18" charset="0"/>
                <a:cs typeface="Times New Roman" pitchFamily="18" charset="0"/>
              </a:rPr>
              <a:t>Male Domination</a:t>
            </a:r>
          </a:p>
          <a:p>
            <a:pPr>
              <a:buFont typeface="Arial" pitchFamily="34" charset="0"/>
              <a:buChar char="•"/>
            </a:pPr>
            <a:r>
              <a:rPr lang="en-US" sz="2000" dirty="0">
                <a:latin typeface="Times New Roman" pitchFamily="18" charset="0"/>
                <a:cs typeface="Times New Roman" pitchFamily="18" charset="0"/>
              </a:rPr>
              <a:t>Intersectionality – Caste, class and gender</a:t>
            </a:r>
          </a:p>
          <a:p>
            <a:pPr>
              <a:buNone/>
            </a:pPr>
            <a:r>
              <a:rPr lang="en-US" sz="2000" dirty="0">
                <a:latin typeface="Times New Roman" pitchFamily="18" charset="0"/>
                <a:cs typeface="Times New Roman" pitchFamily="18" charset="0"/>
              </a:rPr>
              <a:t>Strategies and Innovations</a:t>
            </a:r>
          </a:p>
          <a:p>
            <a:pPr>
              <a:buFont typeface="Arial" pitchFamily="34" charset="0"/>
              <a:buChar char="•"/>
            </a:pPr>
            <a:r>
              <a:rPr lang="en-US" sz="2000" dirty="0">
                <a:latin typeface="Times New Roman" pitchFamily="18" charset="0"/>
                <a:cs typeface="Times New Roman" pitchFamily="18" charset="0"/>
              </a:rPr>
              <a:t>Traditional culinary skills and sharing the ancestral food knowledge</a:t>
            </a:r>
          </a:p>
          <a:p>
            <a:pPr>
              <a:buFont typeface="Arial" pitchFamily="34" charset="0"/>
              <a:buChar char="•"/>
            </a:pPr>
            <a:r>
              <a:rPr lang="en-US" sz="2000" dirty="0">
                <a:latin typeface="Times New Roman" pitchFamily="18" charset="0"/>
                <a:cs typeface="Times New Roman" pitchFamily="18" charset="0"/>
              </a:rPr>
              <a:t>Food delivery services and catering </a:t>
            </a:r>
          </a:p>
          <a:p>
            <a:pPr>
              <a:buFont typeface="Arial" pitchFamily="34" charset="0"/>
              <a:buChar char="•"/>
            </a:pPr>
            <a:r>
              <a:rPr lang="en-US" sz="2000" dirty="0">
                <a:latin typeface="Times New Roman" pitchFamily="18" charset="0"/>
                <a:cs typeface="Times New Roman" pitchFamily="18" charset="0"/>
              </a:rPr>
              <a:t>Technology  and Online Payments </a:t>
            </a:r>
          </a:p>
          <a:p>
            <a:pPr>
              <a:buFont typeface="Arial" pitchFamily="34" charset="0"/>
              <a:buChar char="•"/>
            </a:pPr>
            <a:r>
              <a:rPr lang="en-US" sz="2000" dirty="0">
                <a:latin typeface="Times New Roman" pitchFamily="18" charset="0"/>
                <a:cs typeface="Times New Roman" pitchFamily="18" charset="0"/>
              </a:rPr>
              <a:t>Online marketing platforms – Zomato, Swiggy, Hot Box.</a:t>
            </a:r>
          </a:p>
          <a:p>
            <a:pPr>
              <a:buFont typeface="Arial" pitchFamily="34" charset="0"/>
              <a:buChar char="•"/>
            </a:pPr>
            <a:r>
              <a:rPr lang="en-US" sz="2000" dirty="0">
                <a:latin typeface="Times New Roman" pitchFamily="18" charset="0"/>
                <a:cs typeface="Times New Roman" pitchFamily="18" charset="0"/>
              </a:rPr>
              <a:t>Food Subscription models</a:t>
            </a:r>
          </a:p>
          <a:p>
            <a:pPr>
              <a:buFont typeface="Arial" pitchFamily="34" charset="0"/>
              <a:buChar char="•"/>
            </a:pPr>
            <a:r>
              <a:rPr lang="en-US" sz="2000" dirty="0">
                <a:latin typeface="Times New Roman" pitchFamily="18" charset="0"/>
                <a:cs typeface="Times New Roman" pitchFamily="18" charset="0"/>
              </a:rPr>
              <a:t>Packaging and Presentation</a:t>
            </a:r>
          </a:p>
          <a:p>
            <a:pPr>
              <a:buFont typeface="Arial" pitchFamily="34" charset="0"/>
              <a:buChar char="•"/>
            </a:pPr>
            <a:r>
              <a:rPr lang="en-US" sz="2000" dirty="0">
                <a:latin typeface="Times New Roman" pitchFamily="18" charset="0"/>
                <a:cs typeface="Times New Roman" pitchFamily="18" charset="0"/>
              </a:rPr>
              <a:t>Storytelling and Farm-to-Table Practices</a:t>
            </a:r>
          </a:p>
          <a:p>
            <a:pPr>
              <a:buFont typeface="Arial" pitchFamily="34" charset="0"/>
              <a:buChar char="•"/>
            </a:pPr>
            <a:r>
              <a:rPr lang="en-US" sz="2000" dirty="0">
                <a:latin typeface="Times New Roman" pitchFamily="18" charset="0"/>
                <a:cs typeface="Times New Roman" pitchFamily="18" charset="0"/>
              </a:rPr>
              <a:t>Health and Nutrition focus</a:t>
            </a:r>
          </a:p>
          <a:p>
            <a:pPr>
              <a:buFont typeface="Arial" pitchFamily="34" charset="0"/>
              <a:buChar char="•"/>
            </a:pPr>
            <a:r>
              <a:rPr lang="en-US" sz="2000" dirty="0">
                <a:latin typeface="Times New Roman" pitchFamily="18" charset="0"/>
                <a:cs typeface="Times New Roman" pitchFamily="18" charset="0"/>
              </a:rPr>
              <a:t>Networks, and government initiatives </a:t>
            </a:r>
          </a:p>
          <a:p>
            <a:pPr>
              <a:buFont typeface="Arial" pitchFamily="34" charset="0"/>
              <a:buChar char="•"/>
            </a:pPr>
            <a:r>
              <a:rPr lang="en-US" sz="2000" dirty="0">
                <a:latin typeface="Times New Roman" pitchFamily="18" charset="0"/>
                <a:cs typeface="Times New Roman" pitchFamily="18" charset="0"/>
              </a:rPr>
              <a:t>Innovative marketing strategies</a:t>
            </a:r>
          </a:p>
          <a:p>
            <a:pPr>
              <a:buFont typeface="Arial" pitchFamily="34" charset="0"/>
              <a:buChar char="•"/>
            </a:pPr>
            <a:r>
              <a:rPr lang="en-US" sz="2200" dirty="0">
                <a:latin typeface="Times New Roman" pitchFamily="18" charset="0"/>
                <a:cs typeface="Times New Roman" pitchFamily="18" charset="0"/>
              </a:rPr>
              <a:t>Culinary Fusion – traditional, modern and value added products (millets)</a:t>
            </a:r>
          </a:p>
          <a:p>
            <a:pPr>
              <a:buFont typeface="Arial" pitchFamily="34" charset="0"/>
              <a:buChar char="•"/>
            </a:pPr>
            <a:r>
              <a:rPr lang="en-US" sz="2000" dirty="0">
                <a:latin typeface="Times New Roman" pitchFamily="18" charset="0"/>
                <a:cs typeface="Times New Roman" pitchFamily="18" charset="0"/>
              </a:rPr>
              <a:t>Participating in Food Meals, SARAs, Flower shows. </a:t>
            </a:r>
          </a:p>
          <a:p>
            <a:pPr>
              <a:buFont typeface="Arial" pitchFamily="34" charset="0"/>
              <a:buChar char="•"/>
            </a:pPr>
            <a:endParaRPr lang="en-US" sz="2000" dirty="0">
              <a:latin typeface="Times New Roman" pitchFamily="18" charset="0"/>
              <a:cs typeface="Times New Roman" pitchFamily="18" charset="0"/>
            </a:endParaRPr>
          </a:p>
          <a:p>
            <a:pPr>
              <a:buFont typeface="Arial" pitchFamily="34" charset="0"/>
              <a:buChar char="•"/>
            </a:pPr>
            <a:endParaRPr lang="en-US" sz="2400" dirty="0">
              <a:latin typeface="Times New Roman" pitchFamily="18" charset="0"/>
              <a:cs typeface="Times New Roman" pitchFamily="18" charset="0"/>
            </a:endParaRPr>
          </a:p>
          <a:p>
            <a:pPr>
              <a:buFont typeface="Arial" pitchFamily="34" charset="0"/>
              <a:buChar char="•"/>
            </a:pPr>
            <a:endParaRPr lang="en-US" sz="2400" dirty="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152400"/>
            <a:ext cx="7866888" cy="3581400"/>
          </a:xfrm>
        </p:spPr>
        <p:txBody>
          <a:bodyPr>
            <a:normAutofit/>
          </a:bodyPr>
          <a:lstStyle/>
          <a:p>
            <a:pPr>
              <a:buNone/>
            </a:pPr>
            <a:r>
              <a:rPr lang="en-US" sz="2400" dirty="0">
                <a:latin typeface="Times New Roman" pitchFamily="18" charset="0"/>
                <a:cs typeface="Times New Roman" pitchFamily="18" charset="0"/>
              </a:rPr>
              <a:t>Findings of the Study</a:t>
            </a:r>
          </a:p>
          <a:p>
            <a:pPr algn="just"/>
            <a:r>
              <a:rPr lang="en-US" sz="1800" dirty="0">
                <a:latin typeface="Times New Roman" pitchFamily="18" charset="0"/>
                <a:cs typeface="Times New Roman" pitchFamily="18" charset="0"/>
              </a:rPr>
              <a:t>Meena, a passionate food enthusiast, embarked on a journey to revive traditional Pondicherrian cuisine fish curry in the afternoon meal. She recognized the untapped potential of authentic local flavors and decided to turn her culinary skills into a business. Starting from her home kitchen, Meena began preparing traditional dishes like "</a:t>
            </a:r>
            <a:r>
              <a:rPr lang="en-US" sz="1800" dirty="0" err="1">
                <a:latin typeface="Times New Roman" pitchFamily="18" charset="0"/>
                <a:cs typeface="Times New Roman" pitchFamily="18" charset="0"/>
              </a:rPr>
              <a:t>Meen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Varuval</a:t>
            </a:r>
            <a:r>
              <a:rPr lang="en-US" sz="1800" dirty="0">
                <a:latin typeface="Times New Roman" pitchFamily="18" charset="0"/>
                <a:cs typeface="Times New Roman" pitchFamily="18" charset="0"/>
              </a:rPr>
              <a:t>" (spicy fish fry) and "Pongal and Sore" (rice and lentil dish) using age-old family recipes. Her commitment to preserving and promoting local food culture to tourists and locals. She sourced ingredients from small-scale local farmers, helping the community while ensuring the highest quality for her dishes. Her dedication to preserving and celebrating Pondicherrian cuisine has not only brought her recognition but has also boosted local food tourism.</a:t>
            </a:r>
          </a:p>
          <a:p>
            <a:pPr algn="just"/>
            <a:endParaRPr lang="en-US" sz="1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4" name="Picture 3" descr="Meena-Sapadu-Pondi (3).jpg"/>
          <p:cNvPicPr>
            <a:picLocks noChangeAspect="1"/>
          </p:cNvPicPr>
          <p:nvPr/>
        </p:nvPicPr>
        <p:blipFill>
          <a:blip r:embed="rId2" cstate="print"/>
          <a:stretch>
            <a:fillRect/>
          </a:stretch>
        </p:blipFill>
        <p:spPr>
          <a:xfrm>
            <a:off x="2590800" y="3657600"/>
            <a:ext cx="4114800" cy="3200400"/>
          </a:xfrm>
          <a:prstGeom prst="rect">
            <a:avLst/>
          </a:prstGeom>
          <a:ln>
            <a:noFill/>
          </a:ln>
          <a:effectLst>
            <a:softEdge rad="112500"/>
          </a:effectLst>
        </p:spPr>
      </p:pic>
      <p:pic>
        <p:nvPicPr>
          <p:cNvPr id="5" name="Picture 4" descr="Meena-Sapadu-Pondi (1).jpg"/>
          <p:cNvPicPr>
            <a:picLocks noChangeAspect="1"/>
          </p:cNvPicPr>
          <p:nvPr/>
        </p:nvPicPr>
        <p:blipFill>
          <a:blip r:embed="rId3" cstate="print"/>
          <a:stretch>
            <a:fillRect/>
          </a:stretch>
        </p:blipFill>
        <p:spPr>
          <a:xfrm>
            <a:off x="6400800" y="3657600"/>
            <a:ext cx="4267200" cy="3200400"/>
          </a:xfrm>
          <a:prstGeom prst="rect">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228600"/>
            <a:ext cx="7790688" cy="6477000"/>
          </a:xfrm>
        </p:spPr>
        <p:txBody>
          <a:bodyPr>
            <a:normAutofit/>
          </a:bodyPr>
          <a:lstStyle/>
          <a:p>
            <a:pPr algn="just">
              <a:buNone/>
            </a:pPr>
            <a:r>
              <a:rPr lang="en-US" sz="2000" dirty="0" err="1">
                <a:latin typeface="Times New Roman" pitchFamily="18" charset="0"/>
                <a:cs typeface="Times New Roman" pitchFamily="18" charset="0"/>
              </a:rPr>
              <a:t>Kasthuri</a:t>
            </a:r>
            <a:r>
              <a:rPr lang="en-US" sz="2000" dirty="0">
                <a:latin typeface="Times New Roman" pitchFamily="18" charset="0"/>
                <a:cs typeface="Times New Roman" pitchFamily="18" charset="0"/>
              </a:rPr>
              <a:t> (56) who is running a millets snack shop nearby Rainbow Nagar Park running her business for the last 20 years. Initially, she started this food business with SHGs women later she is owning her business in a successful manner. She is preparing millets based snack items </a:t>
            </a:r>
            <a:r>
              <a:rPr lang="en-US" sz="2000" dirty="0" err="1">
                <a:latin typeface="Times New Roman" pitchFamily="18" charset="0"/>
                <a:cs typeface="Times New Roman" pitchFamily="18" charset="0"/>
              </a:rPr>
              <a:t>kollekattu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Raagi</a:t>
            </a:r>
            <a:r>
              <a:rPr lang="en-US" sz="2000" dirty="0">
                <a:latin typeface="Times New Roman" pitchFamily="18" charset="0"/>
                <a:cs typeface="Times New Roman" pitchFamily="18" charset="0"/>
              </a:rPr>
              <a:t> and Kambu), </a:t>
            </a:r>
            <a:r>
              <a:rPr lang="en-US" sz="2000" dirty="0" err="1">
                <a:latin typeface="Times New Roman" pitchFamily="18" charset="0"/>
                <a:cs typeface="Times New Roman" pitchFamily="18" charset="0"/>
              </a:rPr>
              <a:t>mashroom</a:t>
            </a:r>
            <a:r>
              <a:rPr lang="en-US" sz="2000" dirty="0">
                <a:latin typeface="Times New Roman" pitchFamily="18" charset="0"/>
                <a:cs typeface="Times New Roman" pitchFamily="18" charset="0"/>
              </a:rPr>
              <a:t> soup, pasta, </a:t>
            </a:r>
            <a:r>
              <a:rPr lang="en-US" sz="2000" dirty="0" err="1">
                <a:latin typeface="Times New Roman" pitchFamily="18" charset="0"/>
                <a:cs typeface="Times New Roman" pitchFamily="18" charset="0"/>
              </a:rPr>
              <a:t>navadahanyam</a:t>
            </a:r>
            <a:r>
              <a:rPr lang="en-US" sz="2000" dirty="0">
                <a:latin typeface="Times New Roman" pitchFamily="18" charset="0"/>
                <a:cs typeface="Times New Roman" pitchFamily="18" charset="0"/>
              </a:rPr>
              <a:t> sprouts, boiled ground nut, foxtail millet vada, </a:t>
            </a:r>
            <a:r>
              <a:rPr lang="en-US" sz="2000" dirty="0" err="1">
                <a:latin typeface="Times New Roman" pitchFamily="18" charset="0"/>
                <a:cs typeface="Times New Roman" pitchFamily="18" charset="0"/>
              </a:rPr>
              <a:t>raagi</a:t>
            </a:r>
            <a:r>
              <a:rPr lang="en-US" sz="2000" dirty="0">
                <a:latin typeface="Times New Roman" pitchFamily="18" charset="0"/>
                <a:cs typeface="Times New Roman" pitchFamily="18" charset="0"/>
              </a:rPr>
              <a:t> adai etc. I had visited another women in the beach side snack shop. </a:t>
            </a:r>
          </a:p>
          <a:p>
            <a:pPr algn="just">
              <a:buNone/>
            </a:pPr>
            <a:r>
              <a:rPr lang="en-US" sz="2000" dirty="0" err="1">
                <a:latin typeface="Times New Roman" pitchFamily="18" charset="0"/>
                <a:cs typeface="Times New Roman" pitchFamily="18" charset="0"/>
              </a:rPr>
              <a:t>Sushila</a:t>
            </a:r>
            <a:r>
              <a:rPr lang="en-US" sz="2000" dirty="0">
                <a:latin typeface="Times New Roman" pitchFamily="18" charset="0"/>
                <a:cs typeface="Times New Roman" pitchFamily="18" charset="0"/>
              </a:rPr>
              <a:t> (49) migrated from Andhra Pradesh and started one snack shop in the beach along with her husband. she has switched to food business from a tea stall based on the demand and profit of the food business. She told business is really good with diverse tourists population. They made her son engineer by doing this food business. </a:t>
            </a:r>
          </a:p>
          <a:p>
            <a:pPr algn="just">
              <a:buNone/>
            </a:pPr>
            <a:r>
              <a:rPr lang="en-US" sz="2000" dirty="0" err="1">
                <a:latin typeface="Times New Roman" pitchFamily="18" charset="0"/>
                <a:cs typeface="Times New Roman" pitchFamily="18" charset="0"/>
              </a:rPr>
              <a:t>Valarmathi</a:t>
            </a:r>
            <a:r>
              <a:rPr lang="en-US" sz="2000" dirty="0">
                <a:latin typeface="Times New Roman" pitchFamily="18" charset="0"/>
                <a:cs typeface="Times New Roman" pitchFamily="18" charset="0"/>
              </a:rPr>
              <a:t> (58) selling keerai to the urban customers by explaining the nutritious value of keerai relating to weather. For example in winters </a:t>
            </a:r>
            <a:r>
              <a:rPr lang="en-US" sz="2000" dirty="0" err="1">
                <a:latin typeface="Times New Roman" pitchFamily="18" charset="0"/>
                <a:cs typeface="Times New Roman" pitchFamily="18" charset="0"/>
              </a:rPr>
              <a:t>puthina</a:t>
            </a:r>
            <a:r>
              <a:rPr lang="en-US" sz="2000" dirty="0">
                <a:latin typeface="Times New Roman" pitchFamily="18" charset="0"/>
                <a:cs typeface="Times New Roman" pitchFamily="18" charset="0"/>
              </a:rPr>
              <a:t> and </a:t>
            </a:r>
            <a:r>
              <a:rPr lang="en-US" sz="2000" dirty="0" err="1">
                <a:latin typeface="Times New Roman" pitchFamily="18" charset="0"/>
                <a:cs typeface="Times New Roman" pitchFamily="18" charset="0"/>
              </a:rPr>
              <a:t>kasara</a:t>
            </a:r>
            <a:r>
              <a:rPr lang="en-US" sz="2000" dirty="0">
                <a:latin typeface="Times New Roman" pitchFamily="18" charset="0"/>
                <a:cs typeface="Times New Roman" pitchFamily="18" charset="0"/>
              </a:rPr>
              <a:t> keerai should be taken less quantity and </a:t>
            </a:r>
            <a:r>
              <a:rPr lang="en-US" sz="2000" dirty="0" err="1">
                <a:latin typeface="Times New Roman" pitchFamily="18" charset="0"/>
                <a:cs typeface="Times New Roman" pitchFamily="18" charset="0"/>
              </a:rPr>
              <a:t>paala</a:t>
            </a:r>
            <a:r>
              <a:rPr lang="en-US" sz="2000" dirty="0">
                <a:latin typeface="Times New Roman" pitchFamily="18" charset="0"/>
                <a:cs typeface="Times New Roman" pitchFamily="18" charset="0"/>
              </a:rPr>
              <a:t> keerai and </a:t>
            </a:r>
            <a:r>
              <a:rPr lang="en-US" sz="2000" dirty="0" err="1">
                <a:latin typeface="Times New Roman" pitchFamily="18" charset="0"/>
                <a:cs typeface="Times New Roman" pitchFamily="18" charset="0"/>
              </a:rPr>
              <a:t>vendhayam</a:t>
            </a:r>
            <a:r>
              <a:rPr lang="en-US" sz="2000" dirty="0">
                <a:latin typeface="Times New Roman" pitchFamily="18" charset="0"/>
                <a:cs typeface="Times New Roman" pitchFamily="18" charset="0"/>
              </a:rPr>
              <a:t> keerai should eat more. In fact, she was explaining how to clean and cook the keerai, and who can eat more and in the family. A delivered women can have more </a:t>
            </a:r>
            <a:r>
              <a:rPr lang="en-US" sz="2000" dirty="0" err="1">
                <a:latin typeface="Times New Roman" pitchFamily="18" charset="0"/>
                <a:cs typeface="Times New Roman" pitchFamily="18" charset="0"/>
              </a:rPr>
              <a:t>vendhayam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kerrai</a:t>
            </a:r>
            <a:r>
              <a:rPr lang="en-US" sz="2000" dirty="0">
                <a:latin typeface="Times New Roman" pitchFamily="18" charset="0"/>
                <a:cs typeface="Times New Roman" pitchFamily="18" charset="0"/>
              </a:rPr>
              <a:t> than </a:t>
            </a:r>
            <a:r>
              <a:rPr lang="en-US" sz="2000" dirty="0" err="1">
                <a:latin typeface="Times New Roman" pitchFamily="18" charset="0"/>
                <a:cs typeface="Times New Roman" pitchFamily="18" charset="0"/>
              </a:rPr>
              <a:t>kasara</a:t>
            </a:r>
            <a:r>
              <a:rPr lang="en-US" sz="2000" dirty="0">
                <a:latin typeface="Times New Roman" pitchFamily="18" charset="0"/>
                <a:cs typeface="Times New Roman" pitchFamily="18" charset="0"/>
              </a:rPr>
              <a:t> keerai. </a:t>
            </a:r>
            <a:r>
              <a:rPr lang="en-US" sz="2000" dirty="0" err="1">
                <a:latin typeface="Times New Roman" pitchFamily="18" charset="0"/>
                <a:cs typeface="Times New Roman" pitchFamily="18" charset="0"/>
              </a:rPr>
              <a:t>Paala</a:t>
            </a:r>
            <a:r>
              <a:rPr lang="en-US" sz="2000" dirty="0">
                <a:latin typeface="Times New Roman" pitchFamily="18" charset="0"/>
                <a:cs typeface="Times New Roman" pitchFamily="18" charset="0"/>
              </a:rPr>
              <a:t> keerai can have all the family members irrespective of age group.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228600"/>
            <a:ext cx="3962400" cy="3124200"/>
          </a:xfrm>
        </p:spPr>
        <p:txBody>
          <a:bodyPr>
            <a:normAutofit fontScale="92500" lnSpcReduction="10000"/>
          </a:bodyPr>
          <a:lstStyle/>
          <a:p>
            <a:pPr algn="just">
              <a:buNone/>
            </a:pPr>
            <a:r>
              <a:rPr lang="en-US" sz="2000" dirty="0" err="1">
                <a:latin typeface="Times New Roman" pitchFamily="18" charset="0"/>
                <a:cs typeface="Times New Roman" pitchFamily="18" charset="0"/>
              </a:rPr>
              <a:t>Bhagya</a:t>
            </a:r>
            <a:r>
              <a:rPr lang="en-US" sz="2000" dirty="0">
                <a:latin typeface="Times New Roman" pitchFamily="18" charset="0"/>
                <a:cs typeface="Times New Roman" pitchFamily="18" charset="0"/>
              </a:rPr>
              <a:t>(58) she is selling roadside 9 types of variety fried rice items and stating food business is a very profitable business and more demand for home made food items compare to hotel and restaurants; cooked foods. she was emphasizing people are believing their healthy and hygienic preparation. She is providing these various fried rice items with good taste, quality packing, and at the reasonable cost.</a:t>
            </a:r>
          </a:p>
        </p:txBody>
      </p:sp>
      <p:pic>
        <p:nvPicPr>
          <p:cNvPr id="4" name="Picture 3" descr="FW-1.jpg"/>
          <p:cNvPicPr>
            <a:picLocks noChangeAspect="1"/>
          </p:cNvPicPr>
          <p:nvPr/>
        </p:nvPicPr>
        <p:blipFill>
          <a:blip r:embed="rId2" cstate="print"/>
          <a:stretch>
            <a:fillRect/>
          </a:stretch>
        </p:blipFill>
        <p:spPr>
          <a:xfrm>
            <a:off x="6629400" y="0"/>
            <a:ext cx="4038600" cy="3276600"/>
          </a:xfrm>
          <a:prstGeom prst="rect">
            <a:avLst/>
          </a:prstGeom>
          <a:ln>
            <a:noFill/>
          </a:ln>
          <a:effectLst>
            <a:softEdge rad="112500"/>
          </a:effectLst>
        </p:spPr>
      </p:pic>
      <p:sp>
        <p:nvSpPr>
          <p:cNvPr id="5" name="Rectangle 4"/>
          <p:cNvSpPr/>
          <p:nvPr/>
        </p:nvSpPr>
        <p:spPr>
          <a:xfrm>
            <a:off x="6553200" y="3200401"/>
            <a:ext cx="4114800" cy="3416320"/>
          </a:xfrm>
          <a:prstGeom prst="rect">
            <a:avLst/>
          </a:prstGeom>
        </p:spPr>
        <p:txBody>
          <a:bodyPr wrap="square">
            <a:spAutoFit/>
          </a:bodyPr>
          <a:lstStyle/>
          <a:p>
            <a:r>
              <a:rPr lang="en-US" dirty="0"/>
              <a:t>Another two women entrepreneurs (mother-in-law and Daughter-in-law) selling traditional candy kamarkattu for the past 50 years by explaining the importance of coconut and Jaggery (Candy ingredients) how these candies are good for anemic young girls and women. This an organic food no chemical preservatives are added to it. They are preserving the cultural heritage and share their ancestral knowledge of making traditional candies unique to the region.</a:t>
            </a:r>
          </a:p>
        </p:txBody>
      </p:sp>
      <p:pic>
        <p:nvPicPr>
          <p:cNvPr id="7" name="Picture 6" descr="25-4-23 (10).jpg"/>
          <p:cNvPicPr>
            <a:picLocks noChangeAspect="1"/>
          </p:cNvPicPr>
          <p:nvPr/>
        </p:nvPicPr>
        <p:blipFill>
          <a:blip r:embed="rId3" cstate="print"/>
          <a:stretch>
            <a:fillRect/>
          </a:stretch>
        </p:blipFill>
        <p:spPr>
          <a:xfrm>
            <a:off x="2590800" y="3048000"/>
            <a:ext cx="3886200" cy="3810000"/>
          </a:xfrm>
          <a:prstGeom prst="rect">
            <a:avLst/>
          </a:prstGeom>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 (1).jpg"/>
          <p:cNvPicPr>
            <a:picLocks noChangeAspect="1"/>
          </p:cNvPicPr>
          <p:nvPr/>
        </p:nvPicPr>
        <p:blipFill>
          <a:blip r:embed="rId2" cstate="print"/>
          <a:stretch>
            <a:fillRect/>
          </a:stretch>
        </p:blipFill>
        <p:spPr>
          <a:xfrm>
            <a:off x="1524000" y="0"/>
            <a:ext cx="3124200" cy="3200400"/>
          </a:xfrm>
          <a:prstGeom prst="rect">
            <a:avLst/>
          </a:prstGeom>
          <a:ln>
            <a:noFill/>
          </a:ln>
          <a:effectLst>
            <a:softEdge rad="112500"/>
          </a:effectLst>
        </p:spPr>
      </p:pic>
      <p:pic>
        <p:nvPicPr>
          <p:cNvPr id="5" name="Picture 4" descr="1 (3).jpg"/>
          <p:cNvPicPr>
            <a:picLocks noChangeAspect="1"/>
          </p:cNvPicPr>
          <p:nvPr/>
        </p:nvPicPr>
        <p:blipFill>
          <a:blip r:embed="rId3" cstate="print"/>
          <a:stretch>
            <a:fillRect/>
          </a:stretch>
        </p:blipFill>
        <p:spPr>
          <a:xfrm>
            <a:off x="7772400" y="3200400"/>
            <a:ext cx="2895600" cy="3657600"/>
          </a:xfrm>
          <a:prstGeom prst="rect">
            <a:avLst/>
          </a:prstGeom>
          <a:ln>
            <a:noFill/>
          </a:ln>
          <a:effectLst>
            <a:softEdge rad="112500"/>
          </a:effectLst>
        </p:spPr>
      </p:pic>
      <p:pic>
        <p:nvPicPr>
          <p:cNvPr id="7" name="Picture 6" descr="1 (4).jpg"/>
          <p:cNvPicPr>
            <a:picLocks noChangeAspect="1"/>
          </p:cNvPicPr>
          <p:nvPr/>
        </p:nvPicPr>
        <p:blipFill>
          <a:blip r:embed="rId4" cstate="print"/>
          <a:stretch>
            <a:fillRect/>
          </a:stretch>
        </p:blipFill>
        <p:spPr>
          <a:xfrm>
            <a:off x="4648200" y="0"/>
            <a:ext cx="3200400" cy="3200400"/>
          </a:xfrm>
          <a:prstGeom prst="rect">
            <a:avLst/>
          </a:prstGeom>
          <a:ln>
            <a:noFill/>
          </a:ln>
          <a:effectLst>
            <a:softEdge rad="112500"/>
          </a:effectLst>
        </p:spPr>
      </p:pic>
      <p:pic>
        <p:nvPicPr>
          <p:cNvPr id="8" name="Picture 7" descr="1 (5).jpg"/>
          <p:cNvPicPr>
            <a:picLocks noChangeAspect="1"/>
          </p:cNvPicPr>
          <p:nvPr/>
        </p:nvPicPr>
        <p:blipFill>
          <a:blip r:embed="rId5" cstate="print"/>
          <a:stretch>
            <a:fillRect/>
          </a:stretch>
        </p:blipFill>
        <p:spPr>
          <a:xfrm>
            <a:off x="1524000" y="3200400"/>
            <a:ext cx="3124200" cy="3657600"/>
          </a:xfrm>
          <a:prstGeom prst="rect">
            <a:avLst/>
          </a:prstGeom>
          <a:ln>
            <a:noFill/>
          </a:ln>
          <a:effectLst>
            <a:softEdge rad="112500"/>
          </a:effectLst>
        </p:spPr>
      </p:pic>
      <p:pic>
        <p:nvPicPr>
          <p:cNvPr id="10" name="Picture 9" descr="1 (7).jpg"/>
          <p:cNvPicPr>
            <a:picLocks noChangeAspect="1"/>
          </p:cNvPicPr>
          <p:nvPr/>
        </p:nvPicPr>
        <p:blipFill>
          <a:blip r:embed="rId6" cstate="print"/>
          <a:stretch>
            <a:fillRect/>
          </a:stretch>
        </p:blipFill>
        <p:spPr>
          <a:xfrm>
            <a:off x="4572000" y="3276600"/>
            <a:ext cx="3276600" cy="3581400"/>
          </a:xfrm>
          <a:prstGeom prst="rect">
            <a:avLst/>
          </a:prstGeom>
          <a:ln>
            <a:noFill/>
          </a:ln>
          <a:effectLst>
            <a:softEdge rad="112500"/>
          </a:effectLst>
        </p:spPr>
      </p:pic>
      <p:pic>
        <p:nvPicPr>
          <p:cNvPr id="11" name="Picture 10" descr="1 (8).jpg"/>
          <p:cNvPicPr>
            <a:picLocks noChangeAspect="1"/>
          </p:cNvPicPr>
          <p:nvPr/>
        </p:nvPicPr>
        <p:blipFill>
          <a:blip r:embed="rId7" cstate="print"/>
          <a:stretch>
            <a:fillRect/>
          </a:stretch>
        </p:blipFill>
        <p:spPr>
          <a:xfrm>
            <a:off x="7696200" y="0"/>
            <a:ext cx="2971800" cy="3110024"/>
          </a:xfrm>
          <a:prstGeom prst="rect">
            <a:avLst/>
          </a:prstGeom>
          <a:ln>
            <a:noFill/>
          </a:ln>
          <a:effectLst>
            <a:softEdge rad="112500"/>
          </a:effectLst>
        </p:spPr>
      </p:pic>
      <p:sp>
        <p:nvSpPr>
          <p:cNvPr id="9" name="TextBox 8"/>
          <p:cNvSpPr txBox="1"/>
          <p:nvPr/>
        </p:nvSpPr>
        <p:spPr>
          <a:xfrm>
            <a:off x="4648200" y="2895601"/>
            <a:ext cx="3200400" cy="769441"/>
          </a:xfrm>
          <a:prstGeom prst="rect">
            <a:avLst/>
          </a:prstGeom>
          <a:noFill/>
        </p:spPr>
        <p:txBody>
          <a:bodyPr wrap="square" rtlCol="0">
            <a:spAutoFit/>
          </a:bodyPr>
          <a:lstStyle/>
          <a:p>
            <a:pPr algn="ctr"/>
            <a:r>
              <a:rPr lang="en-US" sz="4400" b="1" i="1" dirty="0">
                <a:solidFill>
                  <a:srgbClr val="FF0000"/>
                </a:solidFill>
                <a:latin typeface="Aharoni" pitchFamily="2" charset="-79"/>
                <a:cs typeface="Aharoni" pitchFamily="2" charset="-79"/>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AF48792-84A8-9E5A-7B75-BDE78171A11B}"/>
              </a:ext>
            </a:extLst>
          </p:cNvPr>
          <p:cNvPicPr>
            <a:picLocks noChangeAspect="1"/>
          </p:cNvPicPr>
          <p:nvPr/>
        </p:nvPicPr>
        <p:blipFill>
          <a:blip r:embed="rId3"/>
          <a:stretch>
            <a:fillRect/>
          </a:stretch>
        </p:blipFill>
        <p:spPr>
          <a:xfrm>
            <a:off x="2232965" y="1129553"/>
            <a:ext cx="7726069" cy="5606071"/>
          </a:xfrm>
          <a:prstGeom prst="rect">
            <a:avLst/>
          </a:prstGeom>
        </p:spPr>
      </p:pic>
      <p:sp>
        <p:nvSpPr>
          <p:cNvPr id="12" name="ZoneTexte 11">
            <a:extLst>
              <a:ext uri="{FF2B5EF4-FFF2-40B4-BE49-F238E27FC236}">
                <a16:creationId xmlns:a16="http://schemas.microsoft.com/office/drawing/2014/main" id="{7CA1315A-6C2C-0532-09F0-1ACA0148CBDD}"/>
              </a:ext>
            </a:extLst>
          </p:cNvPr>
          <p:cNvSpPr txBox="1"/>
          <p:nvPr/>
        </p:nvSpPr>
        <p:spPr>
          <a:xfrm>
            <a:off x="1680883" y="221877"/>
            <a:ext cx="9977717" cy="646331"/>
          </a:xfrm>
          <a:prstGeom prst="rect">
            <a:avLst/>
          </a:prstGeom>
          <a:noFill/>
        </p:spPr>
        <p:txBody>
          <a:bodyPr wrap="square" rtlCol="0">
            <a:spAutoFit/>
          </a:bodyPr>
          <a:lstStyle/>
          <a:p>
            <a:r>
              <a:rPr lang="en-GB" b="1" i="0" u="none" strike="noStrike" dirty="0">
                <a:solidFill>
                  <a:srgbClr val="000000"/>
                </a:solidFill>
                <a:effectLst/>
                <a:latin typeface="Segoe UI Web (West European)"/>
              </a:rPr>
              <a:t>Detailed project tracking is done task by task and work package by work package but it would be tedious to detail everything</a:t>
            </a:r>
            <a:endParaRPr lang="en-GB" b="1" dirty="0"/>
          </a:p>
        </p:txBody>
      </p:sp>
    </p:spTree>
    <p:extLst>
      <p:ext uri="{BB962C8B-B14F-4D97-AF65-F5344CB8AC3E}">
        <p14:creationId xmlns:p14="http://schemas.microsoft.com/office/powerpoint/2010/main" val="298271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9D9C-2457-56A0-0638-F76FCE19A766}"/>
              </a:ext>
            </a:extLst>
          </p:cNvPr>
          <p:cNvSpPr>
            <a:spLocks noGrp="1"/>
          </p:cNvSpPr>
          <p:nvPr>
            <p:ph type="ctrTitle"/>
          </p:nvPr>
        </p:nvSpPr>
        <p:spPr>
          <a:xfrm>
            <a:off x="949234" y="714103"/>
            <a:ext cx="9048205" cy="2386149"/>
          </a:xfrm>
        </p:spPr>
        <p:txBody>
          <a:bodyPr>
            <a:normAutofit/>
          </a:bodyPr>
          <a:lstStyle/>
          <a:p>
            <a:pPr algn="ctr">
              <a:lnSpc>
                <a:spcPct val="115000"/>
              </a:lnSpc>
              <a:spcAft>
                <a:spcPts val="1000"/>
              </a:spcAft>
            </a:pPr>
            <a:br>
              <a:rPr lang="en-IN" sz="2000" b="1" cap="all" dirty="0">
                <a:effectLst/>
                <a:latin typeface="+mn-lt"/>
                <a:ea typeface="Times New Roman" panose="02020603050405020304" pitchFamily="18" charset="0"/>
                <a:cs typeface="Times New Roman" panose="02020603050405020304" pitchFamily="18" charset="0"/>
              </a:rPr>
            </a:br>
            <a:r>
              <a:rPr lang="en-US" sz="2000" b="1" cap="all" dirty="0">
                <a:effectLst/>
                <a:latin typeface="+mn-lt"/>
                <a:ea typeface="Times New Roman" panose="02020603050405020304" pitchFamily="18" charset="0"/>
                <a:cs typeface="Times New Roman" panose="02020603050405020304" pitchFamily="18" charset="0"/>
              </a:rPr>
              <a:t> </a:t>
            </a:r>
            <a:br>
              <a:rPr lang="en-IN" sz="2000" b="1" cap="all" dirty="0">
                <a:effectLst/>
                <a:latin typeface="+mn-lt"/>
                <a:ea typeface="Times New Roman" panose="02020603050405020304" pitchFamily="18" charset="0"/>
                <a:cs typeface="Times New Roman" panose="02020603050405020304" pitchFamily="18" charset="0"/>
              </a:rPr>
            </a:br>
            <a:endParaRPr lang="en-IN" sz="2000" b="1" cap="all" dirty="0">
              <a:latin typeface="+mn-lt"/>
            </a:endParaRPr>
          </a:p>
        </p:txBody>
      </p:sp>
      <p:sp>
        <p:nvSpPr>
          <p:cNvPr id="4" name="ZoneTexte 3">
            <a:extLst>
              <a:ext uri="{FF2B5EF4-FFF2-40B4-BE49-F238E27FC236}">
                <a16:creationId xmlns:a16="http://schemas.microsoft.com/office/drawing/2014/main" id="{D4264BF5-58F4-CC61-5B00-17EE1188029F}"/>
              </a:ext>
            </a:extLst>
          </p:cNvPr>
          <p:cNvSpPr txBox="1"/>
          <p:nvPr/>
        </p:nvSpPr>
        <p:spPr>
          <a:xfrm>
            <a:off x="591998" y="483270"/>
            <a:ext cx="10213041" cy="461665"/>
          </a:xfrm>
          <a:prstGeom prst="rect">
            <a:avLst/>
          </a:prstGeom>
          <a:noFill/>
        </p:spPr>
        <p:txBody>
          <a:bodyPr wrap="square">
            <a:spAutoFit/>
          </a:bodyPr>
          <a:lstStyle/>
          <a:p>
            <a:r>
              <a:rPr lang="en-GB" sz="2400" b="1" dirty="0">
                <a:cs typeface="Arial" panose="020B0604020202020204" pitchFamily="34" charset="0"/>
              </a:rPr>
              <a:t>3. Presentation of </a:t>
            </a:r>
            <a:r>
              <a:rPr lang="en-US" sz="2400" b="1" dirty="0">
                <a:latin typeface="Trebuchet MS"/>
              </a:rPr>
              <a:t>K. </a:t>
            </a:r>
            <a:r>
              <a:rPr lang="en-US" sz="2400" b="1" dirty="0" err="1">
                <a:latin typeface="Trebuchet MS"/>
              </a:rPr>
              <a:t>Padmavathy’s</a:t>
            </a:r>
            <a:r>
              <a:rPr lang="en-US" sz="2400" b="1" dirty="0">
                <a:latin typeface="Trebuchet MS"/>
              </a:rPr>
              <a:t> </a:t>
            </a:r>
            <a:r>
              <a:rPr lang="en-GB" sz="2400" b="1" dirty="0">
                <a:cs typeface="Arial" panose="020B0604020202020204" pitchFamily="34" charset="0"/>
              </a:rPr>
              <a:t>work</a:t>
            </a:r>
            <a:endParaRPr lang="fr-FR" sz="2400" dirty="0"/>
          </a:p>
        </p:txBody>
      </p:sp>
      <p:sp>
        <p:nvSpPr>
          <p:cNvPr id="7" name="Rectangle 6">
            <a:extLst>
              <a:ext uri="{FF2B5EF4-FFF2-40B4-BE49-F238E27FC236}">
                <a16:creationId xmlns:a16="http://schemas.microsoft.com/office/drawing/2014/main" id="{EF75DCE7-5715-D6EE-35DD-AEF74B59AC03}"/>
              </a:ext>
            </a:extLst>
          </p:cNvPr>
          <p:cNvSpPr/>
          <p:nvPr/>
        </p:nvSpPr>
        <p:spPr>
          <a:xfrm>
            <a:off x="1126518" y="3945971"/>
            <a:ext cx="4572000" cy="646331"/>
          </a:xfrm>
          <a:prstGeom prst="rect">
            <a:avLst/>
          </a:prstGeom>
        </p:spPr>
        <p:txBody>
          <a:bodyPr>
            <a:spAutoFit/>
          </a:bodyPr>
          <a:lstStyle/>
          <a:p>
            <a:pPr algn="ctr"/>
            <a:r>
              <a:rPr lang="en-US" b="1" dirty="0"/>
              <a:t>Mid term Seminar – PATAMIL Project </a:t>
            </a:r>
            <a:endParaRPr lang="en-US" dirty="0"/>
          </a:p>
          <a:p>
            <a:pPr algn="ctr"/>
            <a:r>
              <a:rPr lang="en-US" b="1" dirty="0"/>
              <a:t>October18 |</a:t>
            </a:r>
            <a:r>
              <a:rPr lang="en-US" dirty="0"/>
              <a:t> </a:t>
            </a:r>
            <a:r>
              <a:rPr lang="en-US" b="1" dirty="0"/>
              <a:t>3PM</a:t>
            </a:r>
          </a:p>
        </p:txBody>
      </p:sp>
      <p:sp>
        <p:nvSpPr>
          <p:cNvPr id="3" name="Subtitle 2">
            <a:extLst>
              <a:ext uri="{FF2B5EF4-FFF2-40B4-BE49-F238E27FC236}">
                <a16:creationId xmlns:a16="http://schemas.microsoft.com/office/drawing/2014/main" id="{B1992520-30FB-4335-3AFD-D769AF094E68}"/>
              </a:ext>
            </a:extLst>
          </p:cNvPr>
          <p:cNvSpPr>
            <a:spLocks noGrp="1"/>
          </p:cNvSpPr>
          <p:nvPr>
            <p:ph type="subTitle" idx="1"/>
          </p:nvPr>
        </p:nvSpPr>
        <p:spPr>
          <a:xfrm>
            <a:off x="7444879" y="3757749"/>
            <a:ext cx="3860228" cy="1294237"/>
          </a:xfrm>
        </p:spPr>
        <p:txBody>
          <a:bodyPr>
            <a:normAutofit fontScale="92500" lnSpcReduction="20000"/>
          </a:bodyPr>
          <a:lstStyle/>
          <a:p>
            <a:r>
              <a:rPr lang="en-IN" dirty="0" err="1">
                <a:solidFill>
                  <a:schemeClr val="tx1"/>
                </a:solidFill>
              </a:rPr>
              <a:t>Dr.</a:t>
            </a:r>
            <a:r>
              <a:rPr lang="en-IN" dirty="0">
                <a:solidFill>
                  <a:schemeClr val="tx1"/>
                </a:solidFill>
              </a:rPr>
              <a:t> K. </a:t>
            </a:r>
            <a:r>
              <a:rPr lang="en-IN" dirty="0" err="1">
                <a:solidFill>
                  <a:schemeClr val="tx1"/>
                </a:solidFill>
              </a:rPr>
              <a:t>Padmavathy</a:t>
            </a:r>
            <a:r>
              <a:rPr lang="en-IN" dirty="0">
                <a:solidFill>
                  <a:schemeClr val="tx1"/>
                </a:solidFill>
              </a:rPr>
              <a:t>, </a:t>
            </a:r>
            <a:r>
              <a:rPr lang="en-IN" dirty="0" err="1">
                <a:solidFill>
                  <a:schemeClr val="tx1"/>
                </a:solidFill>
              </a:rPr>
              <a:t>Ph.D</a:t>
            </a:r>
            <a:br>
              <a:rPr lang="en-IN" dirty="0">
                <a:solidFill>
                  <a:schemeClr val="tx1"/>
                </a:solidFill>
              </a:rPr>
            </a:br>
            <a:r>
              <a:rPr lang="en-IN" dirty="0">
                <a:solidFill>
                  <a:schemeClr val="tx1"/>
                </a:solidFill>
              </a:rPr>
              <a:t>Post-Doctoral Research Fellow,</a:t>
            </a:r>
            <a:br>
              <a:rPr lang="en-IN" dirty="0">
                <a:solidFill>
                  <a:schemeClr val="tx1"/>
                </a:solidFill>
              </a:rPr>
            </a:br>
            <a:r>
              <a:rPr lang="en-IN" dirty="0">
                <a:solidFill>
                  <a:schemeClr val="tx1"/>
                </a:solidFill>
              </a:rPr>
              <a:t>Department of Social Sciences</a:t>
            </a:r>
            <a:br>
              <a:rPr lang="en-IN" dirty="0">
                <a:solidFill>
                  <a:schemeClr val="tx1"/>
                </a:solidFill>
              </a:rPr>
            </a:br>
            <a:r>
              <a:rPr lang="en-IN" dirty="0">
                <a:solidFill>
                  <a:schemeClr val="tx1"/>
                </a:solidFill>
              </a:rPr>
              <a:t>French Institute of Pondicherry, India</a:t>
            </a:r>
            <a:r>
              <a:rPr lang="en-IN" dirty="0"/>
              <a:t>.</a:t>
            </a:r>
          </a:p>
        </p:txBody>
      </p:sp>
      <p:sp>
        <p:nvSpPr>
          <p:cNvPr id="5" name="Title 1">
            <a:extLst>
              <a:ext uri="{FF2B5EF4-FFF2-40B4-BE49-F238E27FC236}">
                <a16:creationId xmlns:a16="http://schemas.microsoft.com/office/drawing/2014/main" id="{D6E947DB-E808-D9A7-457F-0F52107FF660}"/>
              </a:ext>
            </a:extLst>
          </p:cNvPr>
          <p:cNvSpPr txBox="1">
            <a:spLocks/>
          </p:cNvSpPr>
          <p:nvPr/>
        </p:nvSpPr>
        <p:spPr>
          <a:xfrm>
            <a:off x="1949133" y="777240"/>
            <a:ext cx="8915399" cy="29169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IN" sz="3200" b="1">
                <a:effectLst>
                  <a:outerShdw blurRad="38100" dist="38100" dir="2700000" algn="tl">
                    <a:srgbClr val="000000">
                      <a:alpha val="43137"/>
                    </a:srgbClr>
                  </a:outerShdw>
                </a:effectLst>
              </a:rPr>
              <a:t>Mapping of Organic farmers and Value chain of Organic Foods Products: Its Opportunities and Challenges.</a:t>
            </a:r>
            <a:br>
              <a:rPr lang="en-IN" sz="3200" b="1">
                <a:effectLst>
                  <a:outerShdw blurRad="38100" dist="38100" dir="2700000" algn="tl">
                    <a:srgbClr val="000000">
                      <a:alpha val="43137"/>
                    </a:srgbClr>
                  </a:outerShdw>
                </a:effectLst>
              </a:rPr>
            </a:br>
            <a:endParaRPr lang="en-IN"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90791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056" y="91440"/>
            <a:ext cx="10497312" cy="621792"/>
          </a:xfrm>
        </p:spPr>
        <p:txBody>
          <a:bodyPr>
            <a:normAutofit/>
          </a:bodyPr>
          <a:lstStyle/>
          <a:p>
            <a:pPr algn="just"/>
            <a:r>
              <a:rPr lang="en-IN" sz="2600" b="1" dirty="0"/>
              <a:t>INTRODUCTION</a:t>
            </a:r>
          </a:p>
        </p:txBody>
      </p:sp>
      <p:sp>
        <p:nvSpPr>
          <p:cNvPr id="3" name="Content Placeholder 2"/>
          <p:cNvSpPr>
            <a:spLocks noGrp="1"/>
          </p:cNvSpPr>
          <p:nvPr>
            <p:ph idx="1"/>
          </p:nvPr>
        </p:nvSpPr>
        <p:spPr>
          <a:xfrm>
            <a:off x="1591056" y="713232"/>
            <a:ext cx="5733288" cy="5934456"/>
          </a:xfrm>
        </p:spPr>
        <p:txBody>
          <a:bodyPr>
            <a:normAutofit/>
          </a:bodyPr>
          <a:lstStyle/>
          <a:p>
            <a:pPr algn="just">
              <a:lnSpc>
                <a:spcPct val="150000"/>
              </a:lnSpc>
            </a:pPr>
            <a:r>
              <a:rPr lang="en-IN" sz="1400" dirty="0"/>
              <a:t>As per the Department of economics and Statistics,</a:t>
            </a:r>
            <a:r>
              <a:rPr lang="en-IN" dirty="0"/>
              <a:t> </a:t>
            </a:r>
            <a:r>
              <a:rPr lang="en-IN" sz="1400" dirty="0"/>
              <a:t>Puducherry, 45% of the population relies on agriculture as their primary source of income. </a:t>
            </a:r>
          </a:p>
          <a:p>
            <a:pPr algn="just">
              <a:lnSpc>
                <a:spcPct val="150000"/>
              </a:lnSpc>
            </a:pPr>
            <a:r>
              <a:rPr lang="en-US" sz="1400" dirty="0"/>
              <a:t>Agricultural Land/Cultivable Land/</a:t>
            </a:r>
            <a:r>
              <a:rPr lang="en-US" sz="1400" dirty="0" err="1"/>
              <a:t>Culturable</a:t>
            </a:r>
            <a:r>
              <a:rPr lang="en-US" sz="1400" dirty="0"/>
              <a:t> Land/Arable Land data was reported at 28.000 ha </a:t>
            </a:r>
            <a:r>
              <a:rPr lang="en-US" sz="1400" dirty="0" err="1"/>
              <a:t>th</a:t>
            </a:r>
            <a:r>
              <a:rPr lang="en-US" sz="1400" dirty="0"/>
              <a:t> in 2020. (30.000 ha </a:t>
            </a:r>
            <a:r>
              <a:rPr lang="en-US" sz="1400" dirty="0" err="1"/>
              <a:t>th</a:t>
            </a:r>
            <a:r>
              <a:rPr lang="en-US" sz="1400" dirty="0"/>
              <a:t> </a:t>
            </a:r>
            <a:r>
              <a:rPr lang="en-US" sz="1400"/>
              <a:t>in 2010</a:t>
            </a:r>
            <a:r>
              <a:rPr lang="en-US" sz="1400" dirty="0"/>
              <a:t>)</a:t>
            </a:r>
            <a:endParaRPr lang="en-IN" sz="1400" dirty="0"/>
          </a:p>
          <a:p>
            <a:pPr algn="just">
              <a:lnSpc>
                <a:spcPct val="150000"/>
              </a:lnSpc>
            </a:pPr>
            <a:r>
              <a:rPr lang="en-US" sz="1400" dirty="0"/>
              <a:t>Total Cropped Area data was reported at 27.000 ha </a:t>
            </a:r>
            <a:r>
              <a:rPr lang="en-US" sz="1400" dirty="0" err="1"/>
              <a:t>th</a:t>
            </a:r>
            <a:r>
              <a:rPr lang="en-US" sz="1400" dirty="0"/>
              <a:t> in 2020 (35.000 ha in 2010) </a:t>
            </a:r>
          </a:p>
          <a:p>
            <a:pPr algn="just">
              <a:lnSpc>
                <a:spcPct val="150000"/>
              </a:lnSpc>
            </a:pPr>
            <a:r>
              <a:rPr lang="en-US" sz="1400" dirty="0"/>
              <a:t>Cropping Intensity data was reported at 176.900 ha </a:t>
            </a:r>
            <a:r>
              <a:rPr lang="en-US" sz="1400" dirty="0" err="1"/>
              <a:t>th</a:t>
            </a:r>
            <a:r>
              <a:rPr lang="en-US" sz="1400" dirty="0"/>
              <a:t> in 2020. (170 ha </a:t>
            </a:r>
            <a:r>
              <a:rPr lang="en-US" sz="1400" dirty="0" err="1"/>
              <a:t>th</a:t>
            </a:r>
            <a:r>
              <a:rPr lang="en-US" sz="1400" dirty="0"/>
              <a:t> in 2010)</a:t>
            </a:r>
          </a:p>
          <a:p>
            <a:pPr algn="just">
              <a:lnSpc>
                <a:spcPct val="150000"/>
              </a:lnSpc>
            </a:pPr>
            <a:r>
              <a:rPr lang="en-US" sz="1400" dirty="0"/>
              <a:t>The total Population of the Government of Puducherry is 12,47,953 and out of this 4,44,968 (35.66%) are classified as workers. Agriculture Sector of the </a:t>
            </a:r>
            <a:r>
              <a:rPr lang="en-US" sz="1400" dirty="0" err="1"/>
              <a:t>U.T.of</a:t>
            </a:r>
            <a:r>
              <a:rPr lang="en-US" sz="1400" dirty="0"/>
              <a:t> Puducherry had employed 61,370 persons who are either Cultivators or Agricultural Workers (As per census 2011)</a:t>
            </a:r>
          </a:p>
          <a:p>
            <a:pPr algn="just">
              <a:lnSpc>
                <a:spcPct val="150000"/>
              </a:lnSpc>
            </a:pPr>
            <a:endParaRPr lang="en-IN" sz="1400" dirty="0"/>
          </a:p>
        </p:txBody>
      </p:sp>
      <p:graphicFrame>
        <p:nvGraphicFramePr>
          <p:cNvPr id="5" name="Table 4"/>
          <p:cNvGraphicFramePr>
            <a:graphicFrameLocks noGrp="1"/>
          </p:cNvGraphicFramePr>
          <p:nvPr/>
        </p:nvGraphicFramePr>
        <p:xfrm>
          <a:off x="7466076" y="713232"/>
          <a:ext cx="4480560" cy="4667708"/>
        </p:xfrm>
        <a:graphic>
          <a:graphicData uri="http://schemas.openxmlformats.org/drawingml/2006/table">
            <a:tbl>
              <a:tblPr firstRow="1" bandRow="1">
                <a:tableStyleId>{5C22544A-7EE6-4342-B048-85BDC9FD1C3A}</a:tableStyleId>
              </a:tblPr>
              <a:tblGrid>
                <a:gridCol w="603504">
                  <a:extLst>
                    <a:ext uri="{9D8B030D-6E8A-4147-A177-3AD203B41FA5}">
                      <a16:colId xmlns:a16="http://schemas.microsoft.com/office/drawing/2014/main" val="20000"/>
                    </a:ext>
                  </a:extLst>
                </a:gridCol>
                <a:gridCol w="1207008">
                  <a:extLst>
                    <a:ext uri="{9D8B030D-6E8A-4147-A177-3AD203B41FA5}">
                      <a16:colId xmlns:a16="http://schemas.microsoft.com/office/drawing/2014/main" val="20001"/>
                    </a:ext>
                  </a:extLst>
                </a:gridCol>
                <a:gridCol w="1335024">
                  <a:extLst>
                    <a:ext uri="{9D8B030D-6E8A-4147-A177-3AD203B41FA5}">
                      <a16:colId xmlns:a16="http://schemas.microsoft.com/office/drawing/2014/main" val="20002"/>
                    </a:ext>
                  </a:extLst>
                </a:gridCol>
                <a:gridCol w="1335024">
                  <a:extLst>
                    <a:ext uri="{9D8B030D-6E8A-4147-A177-3AD203B41FA5}">
                      <a16:colId xmlns:a16="http://schemas.microsoft.com/office/drawing/2014/main" val="20003"/>
                    </a:ext>
                  </a:extLst>
                </a:gridCol>
              </a:tblGrid>
              <a:tr h="385877">
                <a:tc>
                  <a:txBody>
                    <a:bodyPr/>
                    <a:lstStyle/>
                    <a:p>
                      <a:r>
                        <a:rPr lang="en-US" sz="1300" dirty="0">
                          <a:latin typeface="Times New Roman" panose="02020603050405020304" pitchFamily="18" charset="0"/>
                          <a:cs typeface="Times New Roman" panose="02020603050405020304" pitchFamily="18" charset="0"/>
                        </a:rPr>
                        <a:t>Sl.no</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dirty="0">
                          <a:latin typeface="Times New Roman" panose="02020603050405020304" pitchFamily="18" charset="0"/>
                          <a:cs typeface="Times New Roman" panose="02020603050405020304" pitchFamily="18" charset="0"/>
                        </a:rPr>
                        <a:t>Crops</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dirty="0">
                          <a:latin typeface="Times New Roman" panose="02020603050405020304" pitchFamily="18" charset="0"/>
                          <a:cs typeface="Times New Roman" panose="02020603050405020304" pitchFamily="18" charset="0"/>
                        </a:rPr>
                        <a:t>Area in Hectares (2011)</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dirty="0">
                          <a:latin typeface="Times New Roman" panose="02020603050405020304" pitchFamily="18" charset="0"/>
                          <a:cs typeface="Times New Roman" panose="02020603050405020304" pitchFamily="18" charset="0"/>
                        </a:rPr>
                        <a:t>Area in Hectares (2020)</a:t>
                      </a:r>
                      <a:endParaRPr lang="en-IN" sz="13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85877">
                <a:tc>
                  <a:txBody>
                    <a:bodyPr/>
                    <a:lstStyle/>
                    <a:p>
                      <a:r>
                        <a:rPr lang="en-US" sz="1300" dirty="0">
                          <a:latin typeface="Times New Roman" panose="02020603050405020304" pitchFamily="18" charset="0"/>
                          <a:cs typeface="Times New Roman" panose="02020603050405020304" pitchFamily="18" charset="0"/>
                        </a:rPr>
                        <a:t>1</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Paddy</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IN" sz="1300" b="0" i="0" kern="1200" dirty="0">
                          <a:solidFill>
                            <a:schemeClr val="dk1"/>
                          </a:solidFill>
                          <a:effectLst/>
                          <a:latin typeface="Times New Roman" panose="02020603050405020304" pitchFamily="18" charset="0"/>
                          <a:ea typeface="+mn-ea"/>
                          <a:cs typeface="Times New Roman" panose="02020603050405020304" pitchFamily="18" charset="0"/>
                        </a:rPr>
                        <a:t>16576</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IN" sz="1300" b="0" i="0" kern="1200" dirty="0">
                          <a:solidFill>
                            <a:schemeClr val="dk1"/>
                          </a:solidFill>
                          <a:effectLst/>
                          <a:latin typeface="Times New Roman" panose="02020603050405020304" pitchFamily="18" charset="0"/>
                          <a:ea typeface="+mn-ea"/>
                          <a:cs typeface="Times New Roman" panose="02020603050405020304" pitchFamily="18" charset="0"/>
                        </a:rPr>
                        <a:t>17371</a:t>
                      </a:r>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85877">
                <a:tc>
                  <a:txBody>
                    <a:bodyPr/>
                    <a:lstStyle/>
                    <a:p>
                      <a:r>
                        <a:rPr lang="en-US" sz="1300" dirty="0">
                          <a:latin typeface="Times New Roman" panose="02020603050405020304" pitchFamily="18" charset="0"/>
                          <a:cs typeface="Times New Roman" panose="02020603050405020304" pitchFamily="18" charset="0"/>
                        </a:rPr>
                        <a:t>2</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Cereals</a:t>
                      </a:r>
                      <a:endParaRPr lang="en-IN" sz="13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dirty="0">
                          <a:latin typeface="Times New Roman" panose="02020603050405020304" pitchFamily="18" charset="0"/>
                          <a:cs typeface="Times New Roman" panose="02020603050405020304" pitchFamily="18" charset="0"/>
                        </a:rPr>
                        <a:t>16630</a:t>
                      </a:r>
                      <a:endParaRPr lang="en-IN" sz="1300" b="0" dirty="0">
                        <a:latin typeface="Times New Roman" panose="02020603050405020304" pitchFamily="18" charset="0"/>
                        <a:cs typeface="Times New Roman" panose="02020603050405020304" pitchFamily="18" charset="0"/>
                      </a:endParaRPr>
                    </a:p>
                    <a:p>
                      <a:endParaRPr lang="en-IN" sz="13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dirty="0">
                          <a:latin typeface="Times New Roman" panose="02020603050405020304" pitchFamily="18" charset="0"/>
                          <a:cs typeface="Times New Roman" panose="02020603050405020304" pitchFamily="18" charset="0"/>
                        </a:rPr>
                        <a:t>17440</a:t>
                      </a:r>
                      <a:endParaRPr lang="en-IN" sz="1300" b="0" dirty="0">
                        <a:latin typeface="Times New Roman" panose="02020603050405020304" pitchFamily="18" charset="0"/>
                        <a:cs typeface="Times New Roman" panose="02020603050405020304" pitchFamily="18" charset="0"/>
                      </a:endParaRPr>
                    </a:p>
                    <a:p>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85877">
                <a:tc>
                  <a:txBody>
                    <a:bodyPr/>
                    <a:lstStyle/>
                    <a:p>
                      <a:r>
                        <a:rPr lang="en-US" sz="1300" dirty="0">
                          <a:latin typeface="Times New Roman" panose="02020603050405020304" pitchFamily="18" charset="0"/>
                          <a:cs typeface="Times New Roman" panose="02020603050405020304" pitchFamily="18" charset="0"/>
                        </a:rPr>
                        <a:t>3</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Pulses</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2406</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1269</a:t>
                      </a:r>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85877">
                <a:tc>
                  <a:txBody>
                    <a:bodyPr/>
                    <a:lstStyle/>
                    <a:p>
                      <a:r>
                        <a:rPr lang="en-US" sz="1300" dirty="0">
                          <a:latin typeface="Times New Roman" panose="02020603050405020304" pitchFamily="18" charset="0"/>
                          <a:cs typeface="Times New Roman" panose="02020603050405020304" pitchFamily="18" charset="0"/>
                        </a:rPr>
                        <a:t>4</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Cash</a:t>
                      </a:r>
                      <a:r>
                        <a:rPr lang="en-US" sz="1300" b="0" baseline="0" dirty="0">
                          <a:latin typeface="Times New Roman" panose="02020603050405020304" pitchFamily="18" charset="0"/>
                          <a:cs typeface="Times New Roman" panose="02020603050405020304" pitchFamily="18" charset="0"/>
                        </a:rPr>
                        <a:t> crop (Sugarcane, Palm)</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73</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65</a:t>
                      </a:r>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385877">
                <a:tc>
                  <a:txBody>
                    <a:bodyPr/>
                    <a:lstStyle/>
                    <a:p>
                      <a:r>
                        <a:rPr lang="en-US" sz="1300" dirty="0">
                          <a:latin typeface="Times New Roman" panose="02020603050405020304" pitchFamily="18" charset="0"/>
                          <a:cs typeface="Times New Roman" panose="02020603050405020304" pitchFamily="18" charset="0"/>
                        </a:rPr>
                        <a:t>5</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Fruits and </a:t>
                      </a:r>
                    </a:p>
                    <a:p>
                      <a:r>
                        <a:rPr lang="en-US" sz="1300" b="0" dirty="0">
                          <a:latin typeface="Times New Roman" panose="02020603050405020304" pitchFamily="18" charset="0"/>
                          <a:cs typeface="Times New Roman" panose="02020603050405020304" pitchFamily="18" charset="0"/>
                        </a:rPr>
                        <a:t>Vegetables</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1094</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1020</a:t>
                      </a:r>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385877">
                <a:tc>
                  <a:txBody>
                    <a:bodyPr/>
                    <a:lstStyle/>
                    <a:p>
                      <a:r>
                        <a:rPr lang="en-US" sz="1300" dirty="0">
                          <a:latin typeface="Times New Roman" panose="02020603050405020304" pitchFamily="18" charset="0"/>
                          <a:cs typeface="Times New Roman" panose="02020603050405020304" pitchFamily="18" charset="0"/>
                        </a:rPr>
                        <a:t>6</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Condiments and spices</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146</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135</a:t>
                      </a:r>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385877">
                <a:tc>
                  <a:txBody>
                    <a:bodyPr/>
                    <a:lstStyle/>
                    <a:p>
                      <a:r>
                        <a:rPr lang="en-US" sz="1300" dirty="0">
                          <a:latin typeface="Times New Roman" panose="02020603050405020304" pitchFamily="18" charset="0"/>
                          <a:cs typeface="Times New Roman" panose="02020603050405020304" pitchFamily="18" charset="0"/>
                        </a:rPr>
                        <a:t>7</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Oil seeds</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2539</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2281</a:t>
                      </a:r>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r h="385877">
                <a:tc>
                  <a:txBody>
                    <a:bodyPr/>
                    <a:lstStyle/>
                    <a:p>
                      <a:r>
                        <a:rPr lang="en-US" sz="1300" dirty="0">
                          <a:latin typeface="Times New Roman" panose="02020603050405020304" pitchFamily="18" charset="0"/>
                          <a:cs typeface="Times New Roman" panose="02020603050405020304" pitchFamily="18" charset="0"/>
                        </a:rPr>
                        <a:t>8</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Cotton</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8</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54</a:t>
                      </a:r>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8"/>
                  </a:ext>
                </a:extLst>
              </a:tr>
              <a:tr h="385877">
                <a:tc>
                  <a:txBody>
                    <a:bodyPr/>
                    <a:lstStyle/>
                    <a:p>
                      <a:r>
                        <a:rPr lang="en-US" sz="1300" dirty="0">
                          <a:latin typeface="Times New Roman" panose="02020603050405020304" pitchFamily="18" charset="0"/>
                          <a:cs typeface="Times New Roman" panose="02020603050405020304" pitchFamily="18" charset="0"/>
                        </a:rPr>
                        <a:t>9</a:t>
                      </a:r>
                      <a:endParaRPr lang="en-IN" sz="130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Other non-food crops</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5185</a:t>
                      </a:r>
                      <a:endParaRPr lang="en-IN" sz="1300" b="0" dirty="0">
                        <a:latin typeface="Times New Roman" panose="02020603050405020304" pitchFamily="18" charset="0"/>
                        <a:cs typeface="Times New Roman" panose="02020603050405020304" pitchFamily="18" charset="0"/>
                      </a:endParaRPr>
                    </a:p>
                  </a:txBody>
                  <a:tcPr/>
                </a:tc>
                <a:tc>
                  <a:txBody>
                    <a:bodyPr/>
                    <a:lstStyle/>
                    <a:p>
                      <a:r>
                        <a:rPr lang="en-US" sz="1300" b="0" dirty="0">
                          <a:latin typeface="Times New Roman" panose="02020603050405020304" pitchFamily="18" charset="0"/>
                          <a:cs typeface="Times New Roman" panose="02020603050405020304" pitchFamily="18" charset="0"/>
                        </a:rPr>
                        <a:t>4596</a:t>
                      </a:r>
                      <a:endParaRPr lang="en-IN" sz="13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88059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589" y="130334"/>
            <a:ext cx="8736491" cy="683482"/>
          </a:xfrm>
        </p:spPr>
        <p:txBody>
          <a:bodyPr>
            <a:normAutofit fontScale="90000"/>
          </a:bodyPr>
          <a:lstStyle/>
          <a:p>
            <a:r>
              <a:rPr lang="en-IN" b="1" dirty="0"/>
              <a:t>Challenges Leading to Agrarian Crisis</a:t>
            </a:r>
            <a:endParaRPr lang="en-IN" dirty="0"/>
          </a:p>
        </p:txBody>
      </p:sp>
      <p:sp>
        <p:nvSpPr>
          <p:cNvPr id="3" name="Content Placeholder 2"/>
          <p:cNvSpPr>
            <a:spLocks noGrp="1"/>
          </p:cNvSpPr>
          <p:nvPr>
            <p:ph idx="1"/>
          </p:nvPr>
        </p:nvSpPr>
        <p:spPr>
          <a:xfrm>
            <a:off x="1609344" y="914400"/>
            <a:ext cx="10323576" cy="5788152"/>
          </a:xfrm>
        </p:spPr>
        <p:txBody>
          <a:bodyPr>
            <a:normAutofit fontScale="70000" lnSpcReduction="20000"/>
          </a:bodyPr>
          <a:lstStyle/>
          <a:p>
            <a:pPr>
              <a:lnSpc>
                <a:spcPct val="150000"/>
              </a:lnSpc>
            </a:pPr>
            <a:r>
              <a:rPr lang="en-IN" b="1" dirty="0"/>
              <a:t>Land Degradation: </a:t>
            </a:r>
            <a:r>
              <a:rPr lang="en-IN" dirty="0"/>
              <a:t>Soil erosion, nutrient depletion, and water scarcity significantly impede agricultural productivity.</a:t>
            </a:r>
          </a:p>
          <a:p>
            <a:pPr>
              <a:lnSpc>
                <a:spcPct val="150000"/>
              </a:lnSpc>
            </a:pPr>
            <a:r>
              <a:rPr lang="en-IN" b="1" dirty="0"/>
              <a:t>Climate Change: </a:t>
            </a:r>
            <a:r>
              <a:rPr lang="en-IN" dirty="0"/>
              <a:t>Emphasize the profound effects of shifting weather patterns, erratic rainfall, and extreme climatic events on crop yields.</a:t>
            </a:r>
          </a:p>
          <a:p>
            <a:pPr>
              <a:lnSpc>
                <a:spcPct val="150000"/>
              </a:lnSpc>
            </a:pPr>
            <a:r>
              <a:rPr lang="en-IN" b="1" dirty="0"/>
              <a:t>Infrastructure Development: </a:t>
            </a:r>
            <a:r>
              <a:rPr lang="en-IN" dirty="0"/>
              <a:t>The construction of NH- highways encroaches upon valuable agricultural lands.</a:t>
            </a:r>
          </a:p>
          <a:p>
            <a:pPr>
              <a:lnSpc>
                <a:spcPct val="150000"/>
              </a:lnSpc>
            </a:pPr>
            <a:r>
              <a:rPr lang="en-IN" b="1" dirty="0"/>
              <a:t>Small Landholdings: </a:t>
            </a:r>
            <a:r>
              <a:rPr lang="en-IN" dirty="0"/>
              <a:t>The division of land into fragmented holdings hampers the potential for economies of scale, thereby diminishing overall profitability.</a:t>
            </a:r>
          </a:p>
          <a:p>
            <a:pPr>
              <a:lnSpc>
                <a:spcPct val="150000"/>
              </a:lnSpc>
            </a:pPr>
            <a:r>
              <a:rPr lang="en-IN" b="1" dirty="0"/>
              <a:t>Market Fluctuations: </a:t>
            </a:r>
            <a:r>
              <a:rPr lang="en-IN" dirty="0"/>
              <a:t>Oscillating markets can lead to income instability, exacerbating the financial challenges faced by farmers.</a:t>
            </a:r>
          </a:p>
          <a:p>
            <a:pPr>
              <a:lnSpc>
                <a:spcPct val="150000"/>
              </a:lnSpc>
            </a:pPr>
            <a:r>
              <a:rPr lang="en-IN" b="1" dirty="0"/>
              <a:t>Lack of Diversification: </a:t>
            </a:r>
            <a:r>
              <a:rPr lang="en-IN" dirty="0"/>
              <a:t>The adoption of monoculture practices and the limited range of crops grown contribute to a lack of agricultural diversity.</a:t>
            </a:r>
          </a:p>
        </p:txBody>
      </p:sp>
    </p:spTree>
    <p:extLst>
      <p:ext uri="{BB962C8B-B14F-4D97-AF65-F5344CB8AC3E}">
        <p14:creationId xmlns:p14="http://schemas.microsoft.com/office/powerpoint/2010/main" val="2404193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205" y="0"/>
            <a:ext cx="8911687" cy="939514"/>
          </a:xfrm>
        </p:spPr>
        <p:txBody>
          <a:bodyPr>
            <a:normAutofit/>
          </a:bodyPr>
          <a:lstStyle/>
          <a:p>
            <a:r>
              <a:rPr lang="en-US" sz="3000" b="1" dirty="0"/>
              <a:t>Organic farming </a:t>
            </a:r>
            <a:endParaRPr lang="en-IN" sz="3000" b="1" dirty="0"/>
          </a:p>
        </p:txBody>
      </p:sp>
      <p:sp>
        <p:nvSpPr>
          <p:cNvPr id="3" name="Content Placeholder 2"/>
          <p:cNvSpPr>
            <a:spLocks noGrp="1"/>
          </p:cNvSpPr>
          <p:nvPr>
            <p:ph idx="1"/>
          </p:nvPr>
        </p:nvSpPr>
        <p:spPr>
          <a:xfrm>
            <a:off x="1572768" y="621792"/>
            <a:ext cx="9015984" cy="731520"/>
          </a:xfrm>
        </p:spPr>
        <p:txBody>
          <a:bodyPr>
            <a:normAutofit fontScale="77500" lnSpcReduction="20000"/>
          </a:bodyPr>
          <a:lstStyle/>
          <a:p>
            <a:pPr lvl="0"/>
            <a:r>
              <a:rPr lang="en-IN" dirty="0"/>
              <a:t>Organic farming represents a sustainable and environmentally-friendly production system that provides both cultural and ecological advantages.</a:t>
            </a:r>
          </a:p>
          <a:p>
            <a:pPr lvl="0"/>
            <a:endParaRPr lang="en-IN" dirty="0"/>
          </a:p>
        </p:txBody>
      </p:sp>
      <p:pic>
        <p:nvPicPr>
          <p:cNvPr id="1028" name="Picture 4" descr="The main principles and effects of organic farming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251" y="1975104"/>
            <a:ext cx="6395593" cy="382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93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3584" y="-73152"/>
            <a:ext cx="11036808" cy="7306056"/>
          </a:xfrm>
        </p:spPr>
        <p:txBody>
          <a:bodyPr>
            <a:noAutofit/>
          </a:bodyPr>
          <a:lstStyle/>
          <a:p>
            <a:pPr marL="0" indent="0">
              <a:lnSpc>
                <a:spcPct val="150000"/>
              </a:lnSpc>
              <a:buNone/>
            </a:pPr>
            <a:r>
              <a:rPr lang="en-US" sz="1300" b="1" dirty="0"/>
              <a:t>National Food Security Mission (NFSM):“National Project on Organic farming” (NPOF) 2004 </a:t>
            </a:r>
            <a:r>
              <a:rPr lang="en-US" sz="1300" dirty="0"/>
              <a:t>The project focuses on improving the organic </a:t>
            </a:r>
            <a:r>
              <a:rPr lang="en-US" sz="1200" dirty="0"/>
              <a:t>production units, </a:t>
            </a:r>
            <a:r>
              <a:rPr lang="en-US" sz="1200" dirty="0" err="1"/>
              <a:t>biopesticides</a:t>
            </a:r>
            <a:r>
              <a:rPr lang="en-US" sz="1200" dirty="0"/>
              <a:t>, </a:t>
            </a:r>
            <a:r>
              <a:rPr lang="en-US" sz="1200" dirty="0" err="1"/>
              <a:t>biofertilizers</a:t>
            </a:r>
            <a:r>
              <a:rPr lang="en-US" sz="1200" dirty="0"/>
              <a:t> thereby reducing the dependency on chemical fertilizers. The scheme also provides certification programs and encourages organic farming. Financial assistance is provided for promotion of Bio-Fertilizer (Rhizobium/PSB) @50% of the cost limited to Rs.300 per ha.</a:t>
            </a:r>
            <a:endParaRPr lang="en-IN" sz="1200" dirty="0"/>
          </a:p>
          <a:p>
            <a:pPr marL="0" indent="0">
              <a:lnSpc>
                <a:spcPct val="150000"/>
              </a:lnSpc>
              <a:buNone/>
            </a:pPr>
            <a:r>
              <a:rPr lang="en-US" sz="1300" b="1" dirty="0"/>
              <a:t>“National Horticulture Mission” 2005-2006 </a:t>
            </a:r>
            <a:r>
              <a:rPr lang="en-US" sz="1200" dirty="0"/>
              <a:t>The government focuses on training farmers under this scheme. Organic farmers are also distributed land for farming which is a part of economic organic farming.</a:t>
            </a:r>
          </a:p>
          <a:p>
            <a:pPr marL="0" indent="0">
              <a:lnSpc>
                <a:spcPct val="150000"/>
              </a:lnSpc>
              <a:buNone/>
            </a:pPr>
            <a:r>
              <a:rPr lang="en-US" sz="1300" b="1" dirty="0"/>
              <a:t>“</a:t>
            </a:r>
            <a:r>
              <a:rPr lang="en-US" sz="1300" b="1" dirty="0" err="1"/>
              <a:t>Rashtriya</a:t>
            </a:r>
            <a:r>
              <a:rPr lang="en-US" sz="1300" b="1" dirty="0"/>
              <a:t> </a:t>
            </a:r>
            <a:r>
              <a:rPr lang="en-US" sz="1300" b="1" dirty="0" err="1"/>
              <a:t>Krishi</a:t>
            </a:r>
            <a:r>
              <a:rPr lang="en-US" sz="1300" b="1" dirty="0"/>
              <a:t> </a:t>
            </a:r>
            <a:r>
              <a:rPr lang="en-US" sz="1300" b="1" dirty="0" err="1"/>
              <a:t>Vikas</a:t>
            </a:r>
            <a:r>
              <a:rPr lang="en-US" sz="1300" b="1" dirty="0"/>
              <a:t> </a:t>
            </a:r>
            <a:r>
              <a:rPr lang="en-US" sz="1300" b="1" dirty="0" err="1"/>
              <a:t>Yojana</a:t>
            </a:r>
            <a:r>
              <a:rPr lang="en-US" sz="1300" b="1" dirty="0"/>
              <a:t>” 2007 (RKVY) </a:t>
            </a:r>
            <a:r>
              <a:rPr lang="en-US" sz="1200" dirty="0"/>
              <a:t>The mission aims to gain nutritional benefits from organically yielded products. The organic policy focuses on improving the health of the people, especially the marginalized sector.</a:t>
            </a:r>
          </a:p>
          <a:p>
            <a:pPr marL="0" indent="0">
              <a:lnSpc>
                <a:spcPct val="150000"/>
              </a:lnSpc>
              <a:buNone/>
            </a:pPr>
            <a:r>
              <a:rPr lang="en-US" sz="1300" b="1" dirty="0"/>
              <a:t>National Mission on Oilseeds and Oil Palm” (NMOOP) 2014 </a:t>
            </a:r>
            <a:r>
              <a:rPr lang="en-US" sz="1200" dirty="0"/>
              <a:t>The organic farming policy aims to promote the production of edible oils and increase oil palm plantations.  </a:t>
            </a:r>
            <a:r>
              <a:rPr lang="en-IN" sz="1200" dirty="0"/>
              <a:t>Financial assistance@ 50% subsidy to the tune of </a:t>
            </a:r>
            <a:r>
              <a:rPr lang="en-IN" sz="1200" dirty="0" err="1"/>
              <a:t>Rs</a:t>
            </a:r>
            <a:r>
              <a:rPr lang="en-IN" sz="1200" dirty="0"/>
              <a:t>. 300/- per ha is being provided for different components including bio-fertilizers, supply of Rhizobium culture/Phosphate Solubilising Bacteria (PSB)/Zinc Solubilising Bacteria (ZSB)/ </a:t>
            </a:r>
            <a:r>
              <a:rPr lang="en-IN" sz="1200" dirty="0" err="1"/>
              <a:t>Azatobacter</a:t>
            </a:r>
            <a:r>
              <a:rPr lang="en-IN" sz="1200" dirty="0"/>
              <a:t>/ Mycorrhiza and </a:t>
            </a:r>
            <a:r>
              <a:rPr lang="en-IN" sz="1200" dirty="0" err="1"/>
              <a:t>vermi</a:t>
            </a:r>
            <a:r>
              <a:rPr lang="en-IN" sz="1200" dirty="0"/>
              <a:t> compost.</a:t>
            </a:r>
            <a:endParaRPr lang="en-US" sz="1200" dirty="0"/>
          </a:p>
          <a:p>
            <a:pPr marL="0" indent="0">
              <a:lnSpc>
                <a:spcPct val="150000"/>
              </a:lnSpc>
              <a:buNone/>
            </a:pPr>
            <a:r>
              <a:rPr lang="en-US" sz="1300" b="1" dirty="0"/>
              <a:t>NMSA_“</a:t>
            </a:r>
            <a:r>
              <a:rPr lang="en-US" sz="1300" b="1" dirty="0" err="1"/>
              <a:t>Paramparagat</a:t>
            </a:r>
            <a:r>
              <a:rPr lang="en-US" sz="1300" b="1" dirty="0"/>
              <a:t> </a:t>
            </a:r>
            <a:r>
              <a:rPr lang="en-US" sz="1300" b="1" dirty="0" err="1"/>
              <a:t>Krishi</a:t>
            </a:r>
            <a:r>
              <a:rPr lang="en-US" sz="1300" b="1" dirty="0"/>
              <a:t> </a:t>
            </a:r>
            <a:r>
              <a:rPr lang="en-US" sz="1300" b="1" dirty="0" err="1"/>
              <a:t>Vikas</a:t>
            </a:r>
            <a:r>
              <a:rPr lang="en-US" sz="1300" b="1" dirty="0"/>
              <a:t> </a:t>
            </a:r>
            <a:r>
              <a:rPr lang="en-US" sz="1300" b="1" dirty="0" err="1"/>
              <a:t>Yojana</a:t>
            </a:r>
            <a:r>
              <a:rPr lang="en-US" sz="1300" b="1" dirty="0"/>
              <a:t>” (PKVY)- 2015 </a:t>
            </a:r>
            <a:r>
              <a:rPr lang="en-IN" sz="1300" dirty="0"/>
              <a:t> </a:t>
            </a:r>
            <a:r>
              <a:rPr lang="en-US" sz="1300" dirty="0"/>
              <a:t> </a:t>
            </a:r>
            <a:r>
              <a:rPr lang="en-US" sz="1200" dirty="0"/>
              <a:t>The PKVY scheme focuses on soil health management. Organic farmers are also provided with subsidies. The scheme promotes cluster based organic farming with PGS certification. Cluster formation, training, certification and marketing are supported under the scheme. Assistance of Rs.50,000 per ha /3 years is provided out of which 62% i.e., </a:t>
            </a:r>
            <a:r>
              <a:rPr lang="en-US" sz="1200" dirty="0" err="1"/>
              <a:t>Rs</a:t>
            </a:r>
            <a:r>
              <a:rPr lang="en-US" sz="1200" dirty="0"/>
              <a:t>. 31,000 is given as incentive to a farmer towards organic inputs.</a:t>
            </a:r>
          </a:p>
          <a:p>
            <a:pPr marL="0" indent="0">
              <a:lnSpc>
                <a:spcPct val="150000"/>
              </a:lnSpc>
              <a:buNone/>
            </a:pPr>
            <a:r>
              <a:rPr lang="en-US" sz="1300" b="1" dirty="0"/>
              <a:t>“Capital Investment Subsidy Scheme (CISS) Under Soil Health Management Scheme” 2015 </a:t>
            </a:r>
            <a:r>
              <a:rPr lang="en-US" sz="1200" dirty="0"/>
              <a:t>Policy ensures environmental safety thereby reducing the use of chemical synthesizers. 100% assistance is provided to State Government / Government agencies for setting up of mechanized fruit/vegetable market waste/ Agro waste compost production unit  up to a maximum limit of Rs.190.00 Lakh /unit (3000 Total  Per Annum TPA capacity). Similarly, for individuals/ private agencies assistance up to 33% of cost limit to </a:t>
            </a:r>
            <a:r>
              <a:rPr lang="en-US" sz="1200" dirty="0" err="1"/>
              <a:t>Rs</a:t>
            </a:r>
            <a:r>
              <a:rPr lang="en-US" sz="1200" dirty="0"/>
              <a:t> 63 lakh/unit as capital investment is provided.</a:t>
            </a:r>
          </a:p>
        </p:txBody>
      </p:sp>
    </p:spTree>
    <p:extLst>
      <p:ext uri="{BB962C8B-B14F-4D97-AF65-F5344CB8AC3E}">
        <p14:creationId xmlns:p14="http://schemas.microsoft.com/office/powerpoint/2010/main" val="59598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2184" y="155448"/>
            <a:ext cx="10570464" cy="6583680"/>
          </a:xfrm>
        </p:spPr>
        <p:txBody>
          <a:bodyPr>
            <a:normAutofit/>
          </a:bodyPr>
          <a:lstStyle/>
          <a:p>
            <a:pPr marL="0" indent="0" algn="just">
              <a:lnSpc>
                <a:spcPct val="200000"/>
              </a:lnSpc>
              <a:buNone/>
            </a:pPr>
            <a:r>
              <a:rPr lang="en-US" sz="1400" b="1" dirty="0"/>
              <a:t>Mission Organic Value Chain Development for North Eastern Region” (MOVCDNER) 2015-2016 </a:t>
            </a:r>
            <a:r>
              <a:rPr lang="en-US" sz="1200" dirty="0"/>
              <a:t>To promote organic farming in the northeastern states of Assam, Tripura, Meghalaya, Nagaland, Arunachal Pradesh, Manipur, Sikkim. The focus is to ensure a developmental value chain in the market. The scheme also devises market link strategies and storage of organic products. The scheme promotes 3</a:t>
            </a:r>
            <a:r>
              <a:rPr lang="en-US" sz="1200" baseline="30000" dirty="0"/>
              <a:t>rd</a:t>
            </a:r>
            <a:r>
              <a:rPr lang="en-US" sz="1200" dirty="0"/>
              <a:t> party certified organic farming of niche crops of north east region through Farmers Producer organizations (FPOs) with focus on exports. Farmers are given assistance of </a:t>
            </a:r>
            <a:r>
              <a:rPr lang="en-US" sz="1200" dirty="0" err="1"/>
              <a:t>Rs</a:t>
            </a:r>
            <a:r>
              <a:rPr lang="en-US" sz="1200" dirty="0"/>
              <a:t> 25000/ha/3 years for organic inputs including organic manure and </a:t>
            </a:r>
            <a:r>
              <a:rPr lang="en-US" sz="1200" dirty="0" err="1"/>
              <a:t>biofertilisers</a:t>
            </a:r>
            <a:r>
              <a:rPr lang="en-US" sz="1200" dirty="0"/>
              <a:t> etc. Support for formation of FPOs, capacity building, post-harvest infrastructure up to </a:t>
            </a:r>
            <a:r>
              <a:rPr lang="en-US" sz="1200" dirty="0" err="1"/>
              <a:t>Rs</a:t>
            </a:r>
            <a:r>
              <a:rPr lang="en-US" sz="1200" dirty="0"/>
              <a:t> 2 crores are also provided in the scheme</a:t>
            </a:r>
          </a:p>
          <a:p>
            <a:pPr marL="0" indent="0">
              <a:lnSpc>
                <a:spcPct val="200000"/>
              </a:lnSpc>
              <a:buNone/>
            </a:pPr>
            <a:r>
              <a:rPr lang="en-US" sz="1400" b="1" dirty="0"/>
              <a:t>“One District- One Product” (ODOP) 2018 </a:t>
            </a:r>
            <a:r>
              <a:rPr lang="en-US" sz="1200" dirty="0"/>
              <a:t>The ODOP policy on organic farming enhances to promotion economics of organic planning increases the sale of indigenous products in the state of Uttar Pradesh.</a:t>
            </a:r>
          </a:p>
          <a:p>
            <a:pPr marL="0" indent="0">
              <a:lnSpc>
                <a:spcPct val="200000"/>
              </a:lnSpc>
              <a:buNone/>
            </a:pPr>
            <a:r>
              <a:rPr lang="en-US" sz="1400" b="1" dirty="0"/>
              <a:t>“</a:t>
            </a:r>
            <a:r>
              <a:rPr lang="en-US" sz="1400" b="1" dirty="0" err="1"/>
              <a:t>Agri</a:t>
            </a:r>
            <a:r>
              <a:rPr lang="en-US" sz="1400" b="1" dirty="0"/>
              <a:t>-Export Policy” 2018 </a:t>
            </a:r>
            <a:r>
              <a:rPr lang="en-US" sz="1200" dirty="0"/>
              <a:t>The policy was launched in 2018, which is responsible for promoting organic farming and creating an impact on the market. This deals with the economic planning of organic farming.</a:t>
            </a:r>
          </a:p>
          <a:p>
            <a:pPr marL="0" indent="0">
              <a:lnSpc>
                <a:spcPct val="200000"/>
              </a:lnSpc>
              <a:buNone/>
            </a:pPr>
            <a:r>
              <a:rPr lang="en-IN" sz="1400" b="1" dirty="0" err="1"/>
              <a:t>NMSA_and</a:t>
            </a:r>
            <a:r>
              <a:rPr lang="en-IN" sz="1400" b="1" dirty="0"/>
              <a:t> PKVY </a:t>
            </a:r>
            <a:r>
              <a:rPr lang="en-IN" sz="1400" b="1" dirty="0" err="1"/>
              <a:t>Bharatiya</a:t>
            </a:r>
            <a:r>
              <a:rPr lang="en-IN" sz="1400" b="1" dirty="0"/>
              <a:t> </a:t>
            </a:r>
            <a:r>
              <a:rPr lang="en-IN" sz="1400" b="1" dirty="0" err="1"/>
              <a:t>Prakritik</a:t>
            </a:r>
            <a:r>
              <a:rPr lang="en-IN" sz="1400" b="1" dirty="0"/>
              <a:t> </a:t>
            </a:r>
            <a:r>
              <a:rPr lang="en-IN" sz="1400" b="1" dirty="0" err="1"/>
              <a:t>Krishi</a:t>
            </a:r>
            <a:r>
              <a:rPr lang="en-IN" sz="1400" b="1" dirty="0"/>
              <a:t> </a:t>
            </a:r>
            <a:r>
              <a:rPr lang="en-IN" sz="1400" b="1" dirty="0" err="1"/>
              <a:t>Paddhati</a:t>
            </a:r>
            <a:r>
              <a:rPr lang="en-IN" sz="1400" dirty="0"/>
              <a:t> (</a:t>
            </a:r>
            <a:r>
              <a:rPr lang="en-IN" sz="1200" dirty="0"/>
              <a:t>BPKP) </a:t>
            </a:r>
            <a:r>
              <a:rPr lang="en-US" sz="1200" dirty="0"/>
              <a:t>aims at promoting traditional indigenous practices,</a:t>
            </a:r>
            <a:r>
              <a:rPr lang="en-IN" sz="1200" dirty="0"/>
              <a:t> on-farm biomass recycling and </a:t>
            </a:r>
            <a:r>
              <a:rPr lang="en-US" sz="1200" dirty="0"/>
              <a:t>exclusion of all synthetic chemical inputs, with a vision of covering 12 lakh ha in 600 major blocks of 2000 hectare in different states. Total outlay of </a:t>
            </a:r>
            <a:r>
              <a:rPr lang="en-US" sz="1200" dirty="0" err="1"/>
              <a:t>Rs</a:t>
            </a:r>
            <a:r>
              <a:rPr lang="en-US" sz="1200" dirty="0"/>
              <a:t> 4645.69 crore for the period of six years (2019-20 to 2024-25) financial assistance of </a:t>
            </a:r>
            <a:r>
              <a:rPr lang="en-US" sz="1200" dirty="0" err="1"/>
              <a:t>Rs</a:t>
            </a:r>
            <a:r>
              <a:rPr lang="en-US" sz="1200" dirty="0"/>
              <a:t> 12200/ha for 3 years is provided for cluster formation, capacity building and continuous handholding by trained personnel, certification and residue analysis. Eight states—Andhra Pradesh,  </a:t>
            </a:r>
            <a:r>
              <a:rPr lang="en-US" sz="1200" dirty="0" err="1"/>
              <a:t>Chattisgarh</a:t>
            </a:r>
            <a:r>
              <a:rPr lang="en-US" sz="1200" dirty="0"/>
              <a:t>, Kerala, Himachal Pradesh,  Madhya Pradesh, Odisha, Tamil Nadu and Jharkhand—have opted for the scheme</a:t>
            </a:r>
          </a:p>
          <a:p>
            <a:endParaRPr lang="en-US" sz="1200" dirty="0"/>
          </a:p>
          <a:p>
            <a:endParaRPr lang="en-US" sz="1400" dirty="0"/>
          </a:p>
          <a:p>
            <a:pPr marL="0" indent="0" algn="just">
              <a:buNone/>
            </a:pPr>
            <a:endParaRPr lang="en-US" sz="1400" dirty="0"/>
          </a:p>
        </p:txBody>
      </p:sp>
    </p:spTree>
    <p:extLst>
      <p:ext uri="{BB962C8B-B14F-4D97-AF65-F5344CB8AC3E}">
        <p14:creationId xmlns:p14="http://schemas.microsoft.com/office/powerpoint/2010/main" val="930712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245" y="112046"/>
            <a:ext cx="8911687" cy="1280890"/>
          </a:xfrm>
        </p:spPr>
        <p:txBody>
          <a:bodyPr>
            <a:normAutofit/>
          </a:bodyPr>
          <a:lstStyle/>
          <a:p>
            <a:pPr algn="ctr"/>
            <a:r>
              <a:rPr lang="en-US" sz="3200" dirty="0"/>
              <a:t>ORGANIC FARMING IN INDIA</a:t>
            </a:r>
            <a:endParaRPr lang="en-IN" sz="3200" dirty="0"/>
          </a:p>
        </p:txBody>
      </p:sp>
      <p:sp>
        <p:nvSpPr>
          <p:cNvPr id="3" name="Content Placeholder 2"/>
          <p:cNvSpPr>
            <a:spLocks noGrp="1"/>
          </p:cNvSpPr>
          <p:nvPr>
            <p:ph idx="1"/>
          </p:nvPr>
        </p:nvSpPr>
        <p:spPr>
          <a:xfrm>
            <a:off x="1316736" y="1014984"/>
            <a:ext cx="10187876" cy="4896238"/>
          </a:xfrm>
        </p:spPr>
        <p:txBody>
          <a:bodyPr>
            <a:normAutofit/>
          </a:bodyPr>
          <a:lstStyle/>
          <a:p>
            <a:pPr algn="just" fontAlgn="base">
              <a:lnSpc>
                <a:spcPct val="200000"/>
              </a:lnSpc>
            </a:pPr>
            <a:r>
              <a:rPr lang="en-US" sz="1400" dirty="0"/>
              <a:t>The APEDA, Ministry of Commerce &amp; Industries, Government of India is implementing the National </a:t>
            </a:r>
            <a:r>
              <a:rPr lang="en-US" sz="1400" dirty="0" err="1"/>
              <a:t>Programme</a:t>
            </a:r>
            <a:r>
              <a:rPr lang="en-US" sz="1400" dirty="0"/>
              <a:t> for Organic Production (NPOP).  </a:t>
            </a:r>
            <a:r>
              <a:rPr lang="en-IN" sz="1400" dirty="0"/>
              <a:t>As on 31st March 2023 total area under organic certification process (registered under National Programme for Organic Production) is </a:t>
            </a:r>
            <a:r>
              <a:rPr lang="en-IN" sz="1400" b="1" dirty="0"/>
              <a:t>10.17 </a:t>
            </a:r>
            <a:r>
              <a:rPr lang="en-IN" sz="1400" b="1" dirty="0" err="1"/>
              <a:t>mha</a:t>
            </a:r>
            <a:r>
              <a:rPr lang="en-IN" sz="1400" b="1" dirty="0"/>
              <a:t> </a:t>
            </a:r>
            <a:r>
              <a:rPr lang="en-IN" sz="1400" dirty="0"/>
              <a:t>(2022-23). This includes </a:t>
            </a:r>
            <a:r>
              <a:rPr lang="en-IN" sz="1400" b="1" dirty="0"/>
              <a:t>53,91792.97 ha </a:t>
            </a:r>
            <a:r>
              <a:rPr lang="en-IN" sz="1400" dirty="0"/>
              <a:t>cultivable area and another </a:t>
            </a:r>
            <a:r>
              <a:rPr lang="en-IN" sz="1400" b="1" dirty="0"/>
              <a:t>47,80130.56</a:t>
            </a:r>
            <a:r>
              <a:rPr lang="en-IN" sz="1400" dirty="0"/>
              <a:t> ha for wild harvest collection.</a:t>
            </a:r>
          </a:p>
          <a:p>
            <a:pPr algn="just" fontAlgn="base">
              <a:lnSpc>
                <a:spcPct val="200000"/>
              </a:lnSpc>
            </a:pPr>
            <a:r>
              <a:rPr lang="en-US" sz="1400" dirty="0"/>
              <a:t> The total volume of export during 2022-23 was 312800.51 MT. The organic food export realization was around INR 5525.18 Crore (708.33 million USD). </a:t>
            </a:r>
            <a:endParaRPr lang="en-IN" sz="1400" dirty="0"/>
          </a:p>
          <a:p>
            <a:pPr algn="just" fontAlgn="base">
              <a:lnSpc>
                <a:spcPct val="200000"/>
              </a:lnSpc>
            </a:pPr>
            <a:r>
              <a:rPr lang="en-IN" sz="1400" dirty="0"/>
              <a:t> Among all the states, Madhya Pradesh has covered largest area under organic certification followed by, Maharashtra, Gujarat, Rajasthan, Odisha, Karnataka, </a:t>
            </a:r>
            <a:r>
              <a:rPr lang="en-IN" sz="1400" dirty="0" err="1"/>
              <a:t>Uttarakhand</a:t>
            </a:r>
            <a:r>
              <a:rPr lang="en-IN" sz="1400" dirty="0"/>
              <a:t>, Sikkim, Chhattisgarh, Uttar Pradesh and Jharkhand</a:t>
            </a:r>
          </a:p>
          <a:p>
            <a:pPr algn="just" fontAlgn="base">
              <a:lnSpc>
                <a:spcPct val="200000"/>
              </a:lnSpc>
            </a:pPr>
            <a:r>
              <a:rPr lang="en-IN" sz="1400" dirty="0"/>
              <a:t>Food products namely Oil Seeds, fibre, Sugar cane, Cereals &amp; Millets, Cotton, Pulses, Aromatic &amp; Medicinal Plants, Tea, Coffee, Fruits, Spices, Dry Fruits, Vegetables, Processed foods </a:t>
            </a:r>
            <a:r>
              <a:rPr lang="en-IN" sz="1400" dirty="0" err="1"/>
              <a:t>etc</a:t>
            </a:r>
            <a:endParaRPr lang="en-IN" sz="1400" dirty="0"/>
          </a:p>
          <a:p>
            <a:pPr algn="just" fontAlgn="base">
              <a:lnSpc>
                <a:spcPct val="200000"/>
              </a:lnSpc>
            </a:pPr>
            <a:endParaRPr lang="en-US" sz="1400" dirty="0"/>
          </a:p>
        </p:txBody>
      </p:sp>
    </p:spTree>
    <p:extLst>
      <p:ext uri="{BB962C8B-B14F-4D97-AF65-F5344CB8AC3E}">
        <p14:creationId xmlns:p14="http://schemas.microsoft.com/office/powerpoint/2010/main" val="2532061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09" y="176054"/>
            <a:ext cx="8911687" cy="1280890"/>
          </a:xfrm>
        </p:spPr>
        <p:txBody>
          <a:bodyPr/>
          <a:lstStyle/>
          <a:p>
            <a:r>
              <a:rPr lang="en-US" dirty="0"/>
              <a:t>Study Area Map</a:t>
            </a:r>
            <a:endParaRPr lang="en-IN" dirty="0"/>
          </a:p>
        </p:txBody>
      </p:sp>
      <p:pic>
        <p:nvPicPr>
          <p:cNvPr id="7" name="Content Placeholder 6" descr="C:\Users\anbarashan\Desktop\Padma study areas.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02536" y="969264"/>
            <a:ext cx="8924544" cy="5577839"/>
          </a:xfrm>
          <a:prstGeom prst="rect">
            <a:avLst/>
          </a:prstGeom>
          <a:noFill/>
          <a:ln>
            <a:noFill/>
          </a:ln>
        </p:spPr>
      </p:pic>
    </p:spTree>
    <p:extLst>
      <p:ext uri="{BB962C8B-B14F-4D97-AF65-F5344CB8AC3E}">
        <p14:creationId xmlns:p14="http://schemas.microsoft.com/office/powerpoint/2010/main" val="2598502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565" y="459518"/>
            <a:ext cx="8911687" cy="1280890"/>
          </a:xfrm>
        </p:spPr>
        <p:txBody>
          <a:bodyPr/>
          <a:lstStyle/>
          <a:p>
            <a:r>
              <a:rPr lang="en-US" b="1" dirty="0"/>
              <a:t>Methodology</a:t>
            </a:r>
            <a:endParaRPr lang="en-IN" b="1" dirty="0"/>
          </a:p>
        </p:txBody>
      </p:sp>
      <p:sp>
        <p:nvSpPr>
          <p:cNvPr id="3" name="Content Placeholder 2"/>
          <p:cNvSpPr>
            <a:spLocks noGrp="1"/>
          </p:cNvSpPr>
          <p:nvPr>
            <p:ph idx="1"/>
          </p:nvPr>
        </p:nvSpPr>
        <p:spPr>
          <a:xfrm>
            <a:off x="2086292" y="1374648"/>
            <a:ext cx="9709468" cy="5190744"/>
          </a:xfrm>
        </p:spPr>
        <p:txBody>
          <a:bodyPr>
            <a:normAutofit fontScale="77500" lnSpcReduction="20000"/>
          </a:bodyPr>
          <a:lstStyle/>
          <a:p>
            <a:r>
              <a:rPr lang="en-IN" b="1" dirty="0"/>
              <a:t>Open- and Close-Ended Questionnaires:</a:t>
            </a:r>
            <a:endParaRPr lang="en-IN" dirty="0"/>
          </a:p>
          <a:p>
            <a:pPr marL="0" lvl="0" indent="0">
              <a:buNone/>
            </a:pPr>
            <a:r>
              <a:rPr lang="en-IN" dirty="0"/>
              <a:t>In addition to in-depth interviews, farmers were engaged using pre-tested structured questionnaires, encompassing both open-ended and close-ended formats.</a:t>
            </a:r>
          </a:p>
          <a:p>
            <a:r>
              <a:rPr lang="en-IN" b="1" dirty="0"/>
              <a:t>In-Depth Interviews:</a:t>
            </a:r>
            <a:endParaRPr lang="en-IN" dirty="0"/>
          </a:p>
          <a:p>
            <a:pPr marL="0" lvl="0" indent="0">
              <a:buNone/>
            </a:pPr>
            <a:r>
              <a:rPr lang="en-IN" dirty="0"/>
              <a:t>In-depth interviews were employed to glean insights from farmers. The interviews utilized pre-tested structured questionnaires to ensure consistency in responses.</a:t>
            </a:r>
          </a:p>
          <a:p>
            <a:r>
              <a:rPr lang="en-IN" b="1" dirty="0"/>
              <a:t>Focus Group Discussions (FGDs):</a:t>
            </a:r>
            <a:endParaRPr lang="en-IN" dirty="0"/>
          </a:p>
          <a:p>
            <a:pPr marL="0" lvl="0" indent="0">
              <a:buNone/>
            </a:pPr>
            <a:r>
              <a:rPr lang="en-IN" dirty="0"/>
              <a:t>Focus Group Discussions (FGDs) were conducted among diverse groups, including women, innovative organic farmers, ex-organic farmers, and inorganic/conventional farmers.</a:t>
            </a:r>
          </a:p>
          <a:p>
            <a:pPr marL="0" lvl="0" indent="0">
              <a:buNone/>
            </a:pPr>
            <a:r>
              <a:rPr lang="en-IN" dirty="0"/>
              <a:t>These discussions served as a valuable platform for gathering a range of perspectives and insights from various segments of the farming community.</a:t>
            </a:r>
          </a:p>
          <a:p>
            <a:r>
              <a:rPr lang="en-IN" b="1" dirty="0"/>
              <a:t>Snowball Sampling:</a:t>
            </a:r>
            <a:endParaRPr lang="en-IN" dirty="0"/>
          </a:p>
          <a:p>
            <a:pPr lvl="0"/>
            <a:r>
              <a:rPr lang="en-IN" dirty="0"/>
              <a:t>The snowball sampling technique was employed to identify and engage with participants through referral networks, aiding in the recruitment of respondents.</a:t>
            </a:r>
          </a:p>
        </p:txBody>
      </p:sp>
    </p:spTree>
    <p:extLst>
      <p:ext uri="{BB962C8B-B14F-4D97-AF65-F5344CB8AC3E}">
        <p14:creationId xmlns:p14="http://schemas.microsoft.com/office/powerpoint/2010/main" val="3485197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25" y="45720"/>
            <a:ext cx="8911687" cy="793210"/>
          </a:xfrm>
        </p:spPr>
        <p:txBody>
          <a:bodyPr>
            <a:normAutofit/>
          </a:bodyPr>
          <a:lstStyle/>
          <a:p>
            <a:pPr algn="ctr"/>
            <a:r>
              <a:rPr lang="en-US" sz="3000" dirty="0"/>
              <a:t>RESULTS and Discussion</a:t>
            </a:r>
            <a:endParaRPr lang="en-IN" sz="3000" dirty="0"/>
          </a:p>
        </p:txBody>
      </p:sp>
      <p:sp>
        <p:nvSpPr>
          <p:cNvPr id="3" name="Content Placeholder 2"/>
          <p:cNvSpPr>
            <a:spLocks noGrp="1"/>
          </p:cNvSpPr>
          <p:nvPr>
            <p:ph idx="1"/>
          </p:nvPr>
        </p:nvSpPr>
        <p:spPr>
          <a:xfrm>
            <a:off x="1449924" y="640080"/>
            <a:ext cx="10742076" cy="6217920"/>
          </a:xfrm>
        </p:spPr>
        <p:txBody>
          <a:bodyPr>
            <a:normAutofit/>
          </a:bodyPr>
          <a:lstStyle/>
          <a:p>
            <a:pPr marL="0" indent="0">
              <a:buNone/>
            </a:pPr>
            <a:r>
              <a:rPr lang="en-IN" b="1" dirty="0"/>
              <a:t>Demographic Details and Age:</a:t>
            </a:r>
            <a:endParaRPr lang="en-IN" dirty="0"/>
          </a:p>
          <a:p>
            <a:pPr lvl="0"/>
            <a:r>
              <a:rPr lang="en-IN" sz="1400" dirty="0"/>
              <a:t>The study encompassed 50 respondents, of which 66% were identified as organic farmers and 34% as inorganic farmers (including ex-organic farmers).</a:t>
            </a:r>
          </a:p>
          <a:p>
            <a:pPr lvl="0"/>
            <a:r>
              <a:rPr lang="en-IN" sz="1400" dirty="0"/>
              <a:t>Gender distribution indicated that 78% of the respondents were male and 22% were female.</a:t>
            </a:r>
          </a:p>
          <a:p>
            <a:pPr lvl="0"/>
            <a:r>
              <a:rPr lang="en-IN" sz="1400" dirty="0"/>
              <a:t>Among organic farmers, the age range spanned from 29 to 72 years, with an average age of 51 years</a:t>
            </a:r>
            <a:r>
              <a:rPr lang="en-IN" sz="1200" dirty="0"/>
              <a:t>.</a:t>
            </a:r>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r>
              <a:rPr lang="en-IN" b="1" dirty="0"/>
              <a:t>Education:</a:t>
            </a:r>
            <a:endParaRPr lang="en-IN" dirty="0"/>
          </a:p>
          <a:p>
            <a:pPr lvl="0"/>
            <a:r>
              <a:rPr lang="en-IN" sz="1400" dirty="0"/>
              <a:t>A notable percentage of organic farmers possess varying levels of education, including secondary/higher secondary (30%), collegiate education (22%), and advanced degrees (10% post-graduate, 2% doctorate).</a:t>
            </a:r>
          </a:p>
          <a:p>
            <a:pPr lvl="0"/>
            <a:r>
              <a:rPr lang="en-IN" sz="1400" dirty="0"/>
              <a:t>Education empowers farmers to adopt organic farming practices and comprehend their associated benefits.</a:t>
            </a:r>
          </a:p>
        </p:txBody>
      </p:sp>
      <p:pic>
        <p:nvPicPr>
          <p:cNvPr id="4" name="Picture 3"/>
          <p:cNvPicPr/>
          <p:nvPr/>
        </p:nvPicPr>
        <p:blipFill rotWithShape="1">
          <a:blip r:embed="rId2">
            <a:extLst>
              <a:ext uri="{28A0092B-C50C-407E-A947-70E740481C1C}">
                <a14:useLocalDpi xmlns:a14="http://schemas.microsoft.com/office/drawing/2010/main" val="0"/>
              </a:ext>
            </a:extLst>
          </a:blip>
          <a:srcRect l="24287" t="2557" r="23909" b="-435"/>
          <a:stretch/>
        </p:blipFill>
        <p:spPr>
          <a:xfrm>
            <a:off x="3858115" y="2505457"/>
            <a:ext cx="1811165" cy="1680938"/>
          </a:xfrm>
          <a:prstGeom prst="rect">
            <a:avLst/>
          </a:prstGeom>
        </p:spPr>
      </p:pic>
      <p:graphicFrame>
        <p:nvGraphicFramePr>
          <p:cNvPr id="5" name="Chart 4"/>
          <p:cNvGraphicFramePr/>
          <p:nvPr/>
        </p:nvGraphicFramePr>
        <p:xfrm>
          <a:off x="912087" y="2636519"/>
          <a:ext cx="2647259" cy="16885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5733288" y="2505457"/>
          <a:ext cx="2797936" cy="1929383"/>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descr="C:\Users\thamanesh\Desktop\Data\Pictures\Picture1.jpg"/>
          <p:cNvPicPr/>
          <p:nvPr/>
        </p:nvPicPr>
        <p:blipFill>
          <a:blip r:embed="rId5">
            <a:extLst>
              <a:ext uri="{28A0092B-C50C-407E-A947-70E740481C1C}">
                <a14:useLocalDpi xmlns:a14="http://schemas.microsoft.com/office/drawing/2010/main" val="0"/>
              </a:ext>
            </a:extLst>
          </a:blip>
          <a:srcRect/>
          <a:stretch>
            <a:fillRect/>
          </a:stretch>
        </p:blipFill>
        <p:spPr bwMode="auto">
          <a:xfrm>
            <a:off x="8829992" y="2505457"/>
            <a:ext cx="3063240" cy="1929383"/>
          </a:xfrm>
          <a:prstGeom prst="rect">
            <a:avLst/>
          </a:prstGeom>
          <a:noFill/>
          <a:ln>
            <a:noFill/>
          </a:ln>
        </p:spPr>
      </p:pic>
    </p:spTree>
    <p:extLst>
      <p:ext uri="{BB962C8B-B14F-4D97-AF65-F5344CB8AC3E}">
        <p14:creationId xmlns:p14="http://schemas.microsoft.com/office/powerpoint/2010/main" val="3214319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6EDD5AC-DF36-6288-C40F-7CFD9B197C16}"/>
              </a:ext>
            </a:extLst>
          </p:cNvPr>
          <p:cNvPicPr>
            <a:picLocks noChangeAspect="1"/>
          </p:cNvPicPr>
          <p:nvPr/>
        </p:nvPicPr>
        <p:blipFill>
          <a:blip r:embed="rId3"/>
          <a:stretch>
            <a:fillRect/>
          </a:stretch>
        </p:blipFill>
        <p:spPr>
          <a:xfrm>
            <a:off x="753035" y="544091"/>
            <a:ext cx="10049265" cy="6145047"/>
          </a:xfrm>
          <a:prstGeom prst="rect">
            <a:avLst/>
          </a:prstGeom>
        </p:spPr>
      </p:pic>
    </p:spTree>
    <p:extLst>
      <p:ext uri="{BB962C8B-B14F-4D97-AF65-F5344CB8AC3E}">
        <p14:creationId xmlns:p14="http://schemas.microsoft.com/office/powerpoint/2010/main" val="3957656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8760" y="246888"/>
            <a:ext cx="10683240" cy="6611112"/>
          </a:xfrm>
        </p:spPr>
        <p:txBody>
          <a:bodyPr>
            <a:normAutofit/>
          </a:bodyPr>
          <a:lstStyle/>
          <a:p>
            <a:pPr marL="0" indent="0">
              <a:buNone/>
            </a:pPr>
            <a:r>
              <a:rPr lang="en-IN" b="1" dirty="0"/>
              <a:t>Farming Practices and Occupation:</a:t>
            </a:r>
            <a:endParaRPr lang="en-IN" dirty="0"/>
          </a:p>
          <a:p>
            <a:pPr lvl="0"/>
            <a:r>
              <a:rPr lang="en-IN" sz="1400" dirty="0"/>
              <a:t>Farmer categories are diversified based on land holdings, encompassing Marginal, Tiny, Semi-medium, Medium, and Big farmers.</a:t>
            </a:r>
          </a:p>
          <a:p>
            <a:pPr lvl="0"/>
            <a:endParaRPr lang="en-US" dirty="0"/>
          </a:p>
          <a:p>
            <a:pPr lvl="0"/>
            <a:endParaRPr lang="en-US" dirty="0"/>
          </a:p>
          <a:p>
            <a:pPr lvl="0"/>
            <a:endParaRPr lang="en-US" dirty="0"/>
          </a:p>
          <a:p>
            <a:pPr marL="0" indent="0">
              <a:buNone/>
            </a:pPr>
            <a:endParaRPr lang="en-IN"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r>
              <a:rPr lang="en-IN" b="1" dirty="0"/>
              <a:t>Average Organic Land Area:</a:t>
            </a:r>
            <a:endParaRPr lang="en-IN" dirty="0"/>
          </a:p>
          <a:p>
            <a:pPr lvl="0"/>
            <a:r>
              <a:rPr lang="en-IN" sz="1400" dirty="0"/>
              <a:t>Excluding the larger organic farmers, the average organic land area is 0.85±0.45 acres.</a:t>
            </a:r>
          </a:p>
          <a:p>
            <a:pPr lvl="0"/>
            <a:r>
              <a:rPr lang="en-IN" sz="1400" dirty="0"/>
              <a:t>Organic farming is practiced on both modest-sized land areas (vegetables, paddy, etc.) and larger plots (fruit orchards).</a:t>
            </a:r>
          </a:p>
          <a:p>
            <a:endParaRPr lang="en-IN" dirty="0"/>
          </a:p>
        </p:txBody>
      </p:sp>
      <p:sp>
        <p:nvSpPr>
          <p:cNvPr id="4" name="Text Box 2"/>
          <p:cNvSpPr txBox="1">
            <a:spLocks noChangeArrowheads="1"/>
          </p:cNvSpPr>
          <p:nvPr/>
        </p:nvSpPr>
        <p:spPr bwMode="auto">
          <a:xfrm>
            <a:off x="3008376" y="1271524"/>
            <a:ext cx="7223760" cy="319074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C:\Users\thamanesh\Desktop\Picture4.png"/>
          <p:cNvPicPr/>
          <p:nvPr/>
        </p:nvPicPr>
        <p:blipFill>
          <a:blip r:embed="rId2">
            <a:extLst>
              <a:ext uri="{28A0092B-C50C-407E-A947-70E740481C1C}">
                <a14:useLocalDpi xmlns:a14="http://schemas.microsoft.com/office/drawing/2010/main" val="0"/>
              </a:ext>
            </a:extLst>
          </a:blip>
          <a:srcRect/>
          <a:stretch>
            <a:fillRect/>
          </a:stretch>
        </p:blipFill>
        <p:spPr bwMode="auto">
          <a:xfrm>
            <a:off x="6022848" y="1376171"/>
            <a:ext cx="4209287" cy="3168397"/>
          </a:xfrm>
          <a:prstGeom prst="rect">
            <a:avLst/>
          </a:prstGeom>
          <a:noFill/>
          <a:ln>
            <a:noFill/>
          </a:ln>
        </p:spPr>
      </p:pic>
      <p:pic>
        <p:nvPicPr>
          <p:cNvPr id="6" name="Picture 5" descr="C:\Users\thamanesh\Desktop\Picture3.png"/>
          <p:cNvPicPr/>
          <p:nvPr/>
        </p:nvPicPr>
        <p:blipFill>
          <a:blip r:embed="rId3">
            <a:extLst>
              <a:ext uri="{28A0092B-C50C-407E-A947-70E740481C1C}">
                <a14:useLocalDpi xmlns:a14="http://schemas.microsoft.com/office/drawing/2010/main" val="0"/>
              </a:ext>
            </a:extLst>
          </a:blip>
          <a:srcRect/>
          <a:stretch>
            <a:fillRect/>
          </a:stretch>
        </p:blipFill>
        <p:spPr bwMode="auto">
          <a:xfrm>
            <a:off x="3273552" y="1444752"/>
            <a:ext cx="2749297" cy="2862072"/>
          </a:xfrm>
          <a:prstGeom prst="rect">
            <a:avLst/>
          </a:prstGeom>
          <a:noFill/>
          <a:ln>
            <a:noFill/>
          </a:ln>
        </p:spPr>
      </p:pic>
    </p:spTree>
    <p:extLst>
      <p:ext uri="{BB962C8B-B14F-4D97-AF65-F5344CB8AC3E}">
        <p14:creationId xmlns:p14="http://schemas.microsoft.com/office/powerpoint/2010/main" val="701977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2456" y="128016"/>
            <a:ext cx="10524744" cy="6592824"/>
          </a:xfrm>
        </p:spPr>
        <p:txBody>
          <a:bodyPr/>
          <a:lstStyle/>
          <a:p>
            <a:pPr marL="0" indent="0">
              <a:buNone/>
            </a:pPr>
            <a:r>
              <a:rPr lang="en-US" b="1" i="1" dirty="0"/>
              <a:t>Farm Equipment’s and machines                           Nature of Hired and Family workers</a:t>
            </a:r>
          </a:p>
          <a:p>
            <a:pPr marL="0" indent="0">
              <a:buNone/>
            </a:pPr>
            <a:endParaRPr lang="en-US" b="1" i="1" dirty="0"/>
          </a:p>
          <a:p>
            <a:pPr marL="0" indent="0">
              <a:buNone/>
            </a:pPr>
            <a:endParaRPr lang="en-US" b="1" i="1" dirty="0"/>
          </a:p>
          <a:p>
            <a:pPr marL="0" indent="0">
              <a:buNone/>
            </a:pPr>
            <a:endParaRPr lang="en-US" b="1" i="1" dirty="0"/>
          </a:p>
          <a:p>
            <a:pPr marL="0" indent="0">
              <a:buNone/>
            </a:pPr>
            <a:endParaRPr lang="en-US" b="1" i="1" dirty="0"/>
          </a:p>
          <a:p>
            <a:pPr marL="0" indent="0">
              <a:buNone/>
            </a:pPr>
            <a:endParaRPr lang="en-US" b="1" i="1" dirty="0"/>
          </a:p>
          <a:p>
            <a:pPr marL="0" indent="0">
              <a:buNone/>
            </a:pPr>
            <a:endParaRPr lang="en-US" b="1" i="1" dirty="0"/>
          </a:p>
        </p:txBody>
      </p:sp>
      <p:graphicFrame>
        <p:nvGraphicFramePr>
          <p:cNvPr id="4" name="Table 3"/>
          <p:cNvGraphicFramePr>
            <a:graphicFrameLocks noGrp="1"/>
          </p:cNvGraphicFramePr>
          <p:nvPr/>
        </p:nvGraphicFramePr>
        <p:xfrm>
          <a:off x="1536193" y="603503"/>
          <a:ext cx="4279391" cy="2331721"/>
        </p:xfrm>
        <a:graphic>
          <a:graphicData uri="http://schemas.openxmlformats.org/drawingml/2006/table">
            <a:tbl>
              <a:tblPr firstRow="1" firstCol="1" bandRow="1">
                <a:tableStyleId>{5C22544A-7EE6-4342-B048-85BDC9FD1C3A}</a:tableStyleId>
              </a:tblPr>
              <a:tblGrid>
                <a:gridCol w="1205564">
                  <a:extLst>
                    <a:ext uri="{9D8B030D-6E8A-4147-A177-3AD203B41FA5}">
                      <a16:colId xmlns:a16="http://schemas.microsoft.com/office/drawing/2014/main" val="20000"/>
                    </a:ext>
                  </a:extLst>
                </a:gridCol>
                <a:gridCol w="970707">
                  <a:extLst>
                    <a:ext uri="{9D8B030D-6E8A-4147-A177-3AD203B41FA5}">
                      <a16:colId xmlns:a16="http://schemas.microsoft.com/office/drawing/2014/main" val="20001"/>
                    </a:ext>
                  </a:extLst>
                </a:gridCol>
                <a:gridCol w="867236">
                  <a:extLst>
                    <a:ext uri="{9D8B030D-6E8A-4147-A177-3AD203B41FA5}">
                      <a16:colId xmlns:a16="http://schemas.microsoft.com/office/drawing/2014/main" val="20002"/>
                    </a:ext>
                  </a:extLst>
                </a:gridCol>
                <a:gridCol w="1235884">
                  <a:extLst>
                    <a:ext uri="{9D8B030D-6E8A-4147-A177-3AD203B41FA5}">
                      <a16:colId xmlns:a16="http://schemas.microsoft.com/office/drawing/2014/main" val="20003"/>
                    </a:ext>
                  </a:extLst>
                </a:gridCol>
              </a:tblGrid>
              <a:tr h="1392150">
                <a:tc>
                  <a:txBody>
                    <a:bodyPr/>
                    <a:lstStyle/>
                    <a:p>
                      <a:pPr>
                        <a:lnSpc>
                          <a:spcPct val="107000"/>
                        </a:lnSpc>
                        <a:spcAft>
                          <a:spcPts val="0"/>
                        </a:spcAft>
                      </a:pPr>
                      <a:r>
                        <a:rPr lang="en-IN" sz="1000" dirty="0">
                          <a:effectLst/>
                          <a:latin typeface="Times New Roman" panose="02020603050405020304" pitchFamily="18" charset="0"/>
                          <a:cs typeface="Times New Roman" panose="02020603050405020304" pitchFamily="18" charset="0"/>
                        </a:rPr>
                        <a:t>Nature of operation</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Organic farmers</a:t>
                      </a:r>
                    </a:p>
                    <a:p>
                      <a:pPr algn="r">
                        <a:lnSpc>
                          <a:spcPct val="107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Both</a:t>
                      </a:r>
                    </a:p>
                    <a:p>
                      <a:pPr marL="0" marR="0" lvl="0" indent="0" algn="r" defTabSz="457200" rtl="0" eaLnBrk="1" fontAlgn="auto" latinLnBrk="0" hangingPunct="1">
                        <a:lnSpc>
                          <a:spcPct val="107000"/>
                        </a:lnSpc>
                        <a:spcBef>
                          <a:spcPts val="0"/>
                        </a:spcBef>
                        <a:spcAft>
                          <a:spcPts val="0"/>
                        </a:spcAft>
                        <a:buClrTx/>
                        <a:buSzTx/>
                        <a:buFontTx/>
                        <a:buNone/>
                        <a:tabLst/>
                        <a:defRP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      </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Inorganic farmers</a:t>
                      </a:r>
                    </a:p>
                    <a:p>
                      <a:pPr marL="0" marR="0" lvl="0" indent="0" algn="r" defTabSz="457200" rtl="0" eaLnBrk="1" fontAlgn="auto" latinLnBrk="0" hangingPunct="1">
                        <a:lnSpc>
                          <a:spcPct val="107000"/>
                        </a:lnSpc>
                        <a:spcBef>
                          <a:spcPts val="0"/>
                        </a:spcBef>
                        <a:spcAft>
                          <a:spcPts val="0"/>
                        </a:spcAft>
                        <a:buClrTx/>
                        <a:buSzTx/>
                        <a:buFontTx/>
                        <a:buNone/>
                        <a:tabLst/>
                        <a:defRP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0"/>
                        </a:spcAft>
                      </a:pP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17019">
                <a:tc>
                  <a:txBody>
                    <a:bodyPr/>
                    <a:lstStyle/>
                    <a:p>
                      <a:pPr>
                        <a:lnSpc>
                          <a:spcPct val="107000"/>
                        </a:lnSpc>
                        <a:spcAft>
                          <a:spcPts val="0"/>
                        </a:spcAft>
                      </a:pPr>
                      <a:r>
                        <a:rPr lang="en-IN" sz="1000">
                          <a:effectLst/>
                          <a:latin typeface="Times New Roman" panose="02020603050405020304" pitchFamily="18" charset="0"/>
                          <a:cs typeface="Times New Roman" panose="02020603050405020304" pitchFamily="18" charset="0"/>
                        </a:rPr>
                        <a:t>Rented</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25</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16.18</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13.73</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17019">
                <a:tc>
                  <a:txBody>
                    <a:bodyPr/>
                    <a:lstStyle/>
                    <a:p>
                      <a:pPr>
                        <a:lnSpc>
                          <a:spcPct val="107000"/>
                        </a:lnSpc>
                        <a:spcAft>
                          <a:spcPts val="0"/>
                        </a:spcAft>
                      </a:pPr>
                      <a:r>
                        <a:rPr lang="en-IN" sz="1000">
                          <a:effectLst/>
                          <a:latin typeface="Times New Roman" panose="02020603050405020304" pitchFamily="18" charset="0"/>
                          <a:cs typeface="Times New Roman" panose="02020603050405020304" pitchFamily="18" charset="0"/>
                        </a:rPr>
                        <a:t>Both</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10</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11.57</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15.69</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05533">
                <a:tc>
                  <a:txBody>
                    <a:bodyPr/>
                    <a:lstStyle/>
                    <a:p>
                      <a:pPr>
                        <a:lnSpc>
                          <a:spcPct val="107000"/>
                        </a:lnSpc>
                        <a:spcAft>
                          <a:spcPts val="0"/>
                        </a:spcAft>
                      </a:pPr>
                      <a:r>
                        <a:rPr lang="en-IN" sz="1000">
                          <a:effectLst/>
                          <a:latin typeface="Times New Roman" panose="02020603050405020304" pitchFamily="18" charset="0"/>
                          <a:cs typeface="Times New Roman" panose="02020603050405020304" pitchFamily="18" charset="0"/>
                        </a:rPr>
                        <a:t>Owned</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1</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2.92</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0</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graphicFrame>
        <p:nvGraphicFramePr>
          <p:cNvPr id="10" name="Table 9"/>
          <p:cNvGraphicFramePr>
            <a:graphicFrameLocks noGrp="1"/>
          </p:cNvGraphicFramePr>
          <p:nvPr/>
        </p:nvGraphicFramePr>
        <p:xfrm>
          <a:off x="3593592" y="3502153"/>
          <a:ext cx="5614417" cy="3218687"/>
        </p:xfrm>
        <a:graphic>
          <a:graphicData uri="http://schemas.openxmlformats.org/drawingml/2006/table">
            <a:tbl>
              <a:tblPr firstRow="1" firstCol="1" bandRow="1">
                <a:tableStyleId>{5C22544A-7EE6-4342-B048-85BDC9FD1C3A}</a:tableStyleId>
              </a:tblPr>
              <a:tblGrid>
                <a:gridCol w="2978188">
                  <a:extLst>
                    <a:ext uri="{9D8B030D-6E8A-4147-A177-3AD203B41FA5}">
                      <a16:colId xmlns:a16="http://schemas.microsoft.com/office/drawing/2014/main" val="20000"/>
                    </a:ext>
                  </a:extLst>
                </a:gridCol>
                <a:gridCol w="1051767">
                  <a:extLst>
                    <a:ext uri="{9D8B030D-6E8A-4147-A177-3AD203B41FA5}">
                      <a16:colId xmlns:a16="http://schemas.microsoft.com/office/drawing/2014/main" val="20001"/>
                    </a:ext>
                  </a:extLst>
                </a:gridCol>
                <a:gridCol w="1584462">
                  <a:extLst>
                    <a:ext uri="{9D8B030D-6E8A-4147-A177-3AD203B41FA5}">
                      <a16:colId xmlns:a16="http://schemas.microsoft.com/office/drawing/2014/main" val="20002"/>
                    </a:ext>
                  </a:extLst>
                </a:gridCol>
              </a:tblGrid>
              <a:tr h="742187">
                <a:tc>
                  <a:txBody>
                    <a:bodyPr/>
                    <a:lstStyle/>
                    <a:p>
                      <a:pPr algn="l">
                        <a:lnSpc>
                          <a:spcPct val="107000"/>
                        </a:lnSpc>
                        <a:spcAft>
                          <a:spcPts val="0"/>
                        </a:spcAft>
                      </a:pPr>
                      <a:r>
                        <a:rPr lang="en-IN" sz="1000" dirty="0">
                          <a:effectLst/>
                          <a:latin typeface="Times New Roman" panose="02020603050405020304" pitchFamily="18" charset="0"/>
                          <a:cs typeface="Times New Roman" panose="02020603050405020304" pitchFamily="18" charset="0"/>
                        </a:rPr>
                        <a:t>  Nature of work</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Organic farming</a:t>
                      </a:r>
                    </a:p>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 </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Inorganic farming(%)</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17557">
                <a:tc>
                  <a:txBody>
                    <a:bodyPr/>
                    <a:lstStyle/>
                    <a:p>
                      <a:pPr algn="l">
                        <a:lnSpc>
                          <a:spcPct val="107000"/>
                        </a:lnSpc>
                        <a:spcAft>
                          <a:spcPts val="0"/>
                        </a:spcAft>
                      </a:pPr>
                      <a:r>
                        <a:rPr lang="en-IN" sz="1000">
                          <a:effectLst/>
                          <a:latin typeface="Times New Roman" panose="02020603050405020304" pitchFamily="18" charset="0"/>
                          <a:cs typeface="Times New Roman" panose="02020603050405020304" pitchFamily="18" charset="0"/>
                        </a:rPr>
                        <a:t>Seed planting</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18.57</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7.86</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17557">
                <a:tc>
                  <a:txBody>
                    <a:bodyPr/>
                    <a:lstStyle/>
                    <a:p>
                      <a:pPr algn="l">
                        <a:lnSpc>
                          <a:spcPct val="107000"/>
                        </a:lnSpc>
                        <a:spcAft>
                          <a:spcPts val="0"/>
                        </a:spcAft>
                      </a:pPr>
                      <a:r>
                        <a:rPr lang="en-IN" sz="1000">
                          <a:effectLst/>
                          <a:latin typeface="Times New Roman" panose="02020603050405020304" pitchFamily="18" charset="0"/>
                          <a:cs typeface="Times New Roman" panose="02020603050405020304" pitchFamily="18" charset="0"/>
                        </a:rPr>
                        <a:t>Weeding</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17.86</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7.14</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17557">
                <a:tc>
                  <a:txBody>
                    <a:bodyPr/>
                    <a:lstStyle/>
                    <a:p>
                      <a:pPr algn="l">
                        <a:lnSpc>
                          <a:spcPct val="107000"/>
                        </a:lnSpc>
                        <a:spcAft>
                          <a:spcPts val="0"/>
                        </a:spcAft>
                      </a:pPr>
                      <a:r>
                        <a:rPr lang="en-IN" sz="1000">
                          <a:effectLst/>
                          <a:latin typeface="Times New Roman" panose="02020603050405020304" pitchFamily="18" charset="0"/>
                          <a:cs typeface="Times New Roman" panose="02020603050405020304" pitchFamily="18" charset="0"/>
                        </a:rPr>
                        <a:t>Manure application</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17.14</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5.71</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66884">
                <a:tc>
                  <a:txBody>
                    <a:bodyPr/>
                    <a:lstStyle/>
                    <a:p>
                      <a:pPr algn="l">
                        <a:lnSpc>
                          <a:spcPct val="107000"/>
                        </a:lnSpc>
                        <a:spcAft>
                          <a:spcPts val="0"/>
                        </a:spcAft>
                      </a:pPr>
                      <a:r>
                        <a:rPr lang="en-IN" sz="1000">
                          <a:effectLst/>
                          <a:latin typeface="Times New Roman" panose="02020603050405020304" pitchFamily="18" charset="0"/>
                          <a:cs typeface="Times New Roman" panose="02020603050405020304" pitchFamily="18" charset="0"/>
                        </a:rPr>
                        <a:t>Agricultural vehicle operation (occasionally)</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7.86</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3.57</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64083">
                <a:tc>
                  <a:txBody>
                    <a:bodyPr/>
                    <a:lstStyle/>
                    <a:p>
                      <a:pPr algn="l">
                        <a:lnSpc>
                          <a:spcPct val="107000"/>
                        </a:lnSpc>
                        <a:spcAft>
                          <a:spcPts val="0"/>
                        </a:spcAft>
                      </a:pPr>
                      <a:r>
                        <a:rPr lang="en-IN" sz="1000">
                          <a:effectLst/>
                          <a:latin typeface="Times New Roman" panose="02020603050405020304" pitchFamily="18" charset="0"/>
                          <a:cs typeface="Times New Roman" panose="02020603050405020304" pitchFamily="18" charset="0"/>
                        </a:rPr>
                        <a:t>Pesticides application</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5.71</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0.71</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692862">
                <a:tc>
                  <a:txBody>
                    <a:bodyPr/>
                    <a:lstStyle/>
                    <a:p>
                      <a:pPr algn="l">
                        <a:lnSpc>
                          <a:spcPct val="107000"/>
                        </a:lnSpc>
                        <a:spcAft>
                          <a:spcPts val="0"/>
                        </a:spcAft>
                      </a:pPr>
                      <a:r>
                        <a:rPr lang="en-IN" sz="1000">
                          <a:effectLst/>
                          <a:latin typeface="Times New Roman" panose="02020603050405020304" pitchFamily="18" charset="0"/>
                          <a:cs typeface="Times New Roman" panose="02020603050405020304" pitchFamily="18" charset="0"/>
                        </a:rPr>
                        <a:t>Agricultural vehicles operation (regularly)</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latin typeface="Times New Roman" panose="02020603050405020304" pitchFamily="18" charset="0"/>
                          <a:cs typeface="Times New Roman" panose="02020603050405020304" pitchFamily="18" charset="0"/>
                        </a:rPr>
                        <a:t>3.57</a:t>
                      </a:r>
                      <a:endParaRPr lang="en-I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1.43</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p:graphicFrame>
        <p:nvGraphicFramePr>
          <p:cNvPr id="11" name="Table 10"/>
          <p:cNvGraphicFramePr>
            <a:graphicFrameLocks noGrp="1"/>
          </p:cNvGraphicFramePr>
          <p:nvPr/>
        </p:nvGraphicFramePr>
        <p:xfrm>
          <a:off x="6675120" y="694944"/>
          <a:ext cx="4599431" cy="2139697"/>
        </p:xfrm>
        <a:graphic>
          <a:graphicData uri="http://schemas.openxmlformats.org/drawingml/2006/table">
            <a:tbl>
              <a:tblPr firstRow="1" firstCol="1" bandRow="1">
                <a:tableStyleId>{5C22544A-7EE6-4342-B048-85BDC9FD1C3A}</a:tableStyleId>
              </a:tblPr>
              <a:tblGrid>
                <a:gridCol w="2141396">
                  <a:extLst>
                    <a:ext uri="{9D8B030D-6E8A-4147-A177-3AD203B41FA5}">
                      <a16:colId xmlns:a16="http://schemas.microsoft.com/office/drawing/2014/main" val="20000"/>
                    </a:ext>
                  </a:extLst>
                </a:gridCol>
                <a:gridCol w="1197398">
                  <a:extLst>
                    <a:ext uri="{9D8B030D-6E8A-4147-A177-3AD203B41FA5}">
                      <a16:colId xmlns:a16="http://schemas.microsoft.com/office/drawing/2014/main" val="20001"/>
                    </a:ext>
                  </a:extLst>
                </a:gridCol>
                <a:gridCol w="1260637">
                  <a:extLst>
                    <a:ext uri="{9D8B030D-6E8A-4147-A177-3AD203B41FA5}">
                      <a16:colId xmlns:a16="http://schemas.microsoft.com/office/drawing/2014/main" val="20002"/>
                    </a:ext>
                  </a:extLst>
                </a:gridCol>
              </a:tblGrid>
              <a:tr h="1197095">
                <a:tc>
                  <a:txBody>
                    <a:bodyPr/>
                    <a:lstStyle/>
                    <a:p>
                      <a:pPr>
                        <a:lnSpc>
                          <a:spcPct val="107000"/>
                        </a:lnSpc>
                        <a:spcAft>
                          <a:spcPts val="0"/>
                        </a:spcAft>
                      </a:pPr>
                      <a:r>
                        <a:rPr lang="en-IN" sz="1000" dirty="0">
                          <a:effectLst/>
                          <a:latin typeface="Times New Roman" panose="02020603050405020304" pitchFamily="18" charset="0"/>
                          <a:cs typeface="Times New Roman" panose="02020603050405020304" pitchFamily="18" charset="0"/>
                        </a:rPr>
                        <a:t>Workers/</a:t>
                      </a:r>
                    </a:p>
                    <a:p>
                      <a:pPr>
                        <a:lnSpc>
                          <a:spcPct val="107000"/>
                        </a:lnSpc>
                        <a:spcAft>
                          <a:spcPts val="0"/>
                        </a:spcAft>
                      </a:pPr>
                      <a:r>
                        <a:rPr lang="en-IN" sz="1000" dirty="0">
                          <a:effectLst/>
                          <a:latin typeface="Times New Roman" panose="02020603050405020304" pitchFamily="18" charset="0"/>
                          <a:cs typeface="Times New Roman" panose="02020603050405020304" pitchFamily="18" charset="0"/>
                        </a:rPr>
                        <a:t>Acre for each work</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000" dirty="0">
                          <a:effectLst/>
                          <a:latin typeface="Times New Roman" panose="02020603050405020304" pitchFamily="18" charset="0"/>
                          <a:cs typeface="Times New Roman" panose="02020603050405020304" pitchFamily="18" charset="0"/>
                        </a:rPr>
                        <a:t>Organic farmers</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000" dirty="0">
                          <a:effectLst/>
                          <a:latin typeface="Times New Roman" panose="02020603050405020304" pitchFamily="18" charset="0"/>
                          <a:cs typeface="Times New Roman" panose="02020603050405020304" pitchFamily="18" charset="0"/>
                        </a:rPr>
                        <a:t>Inorganic farmers</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71301">
                <a:tc>
                  <a:txBody>
                    <a:bodyPr/>
                    <a:lstStyle/>
                    <a:p>
                      <a:pPr>
                        <a:lnSpc>
                          <a:spcPct val="107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Family</a:t>
                      </a:r>
                      <a:r>
                        <a:rPr lang="en-US" sz="1000" baseline="0" dirty="0">
                          <a:effectLst/>
                          <a:latin typeface="Times New Roman" panose="02020603050405020304" pitchFamily="18" charset="0"/>
                          <a:ea typeface="Calibri" panose="020F0502020204030204" pitchFamily="34" charset="0"/>
                          <a:cs typeface="Times New Roman" panose="02020603050405020304" pitchFamily="18" charset="0"/>
                        </a:rPr>
                        <a:t> workers</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2</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2</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71301">
                <a:tc>
                  <a:txBody>
                    <a:bodyPr/>
                    <a:lstStyle/>
                    <a:p>
                      <a:pPr>
                        <a:lnSpc>
                          <a:spcPct val="107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Hired Workers</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12</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dirty="0">
                          <a:effectLst/>
                          <a:latin typeface="Times New Roman" panose="02020603050405020304" pitchFamily="18" charset="0"/>
                          <a:cs typeface="Times New Roman" panose="02020603050405020304" pitchFamily="18" charset="0"/>
                        </a:rPr>
                        <a:t>6</a:t>
                      </a:r>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26596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0472" y="402336"/>
            <a:ext cx="10250424" cy="6208776"/>
          </a:xfrm>
        </p:spPr>
        <p:txBody>
          <a:bodyPr/>
          <a:lstStyle/>
          <a:p>
            <a:r>
              <a:rPr lang="en-IN" b="1" dirty="0"/>
              <a:t>Cattle Possession</a:t>
            </a:r>
          </a:p>
          <a:p>
            <a:endParaRPr lang="en-IN" dirty="0"/>
          </a:p>
        </p:txBody>
      </p:sp>
      <p:pic>
        <p:nvPicPr>
          <p:cNvPr id="4" name="Picture 3"/>
          <p:cNvPicPr/>
          <p:nvPr/>
        </p:nvPicPr>
        <p:blipFill rotWithShape="1">
          <a:blip r:embed="rId2">
            <a:extLst>
              <a:ext uri="{28A0092B-C50C-407E-A947-70E740481C1C}">
                <a14:useLocalDpi xmlns:a14="http://schemas.microsoft.com/office/drawing/2010/main" val="0"/>
              </a:ext>
            </a:extLst>
          </a:blip>
          <a:srcRect l="16433" t="4523" r="16552" b="3211"/>
          <a:stretch/>
        </p:blipFill>
        <p:spPr>
          <a:xfrm>
            <a:off x="1766379" y="874331"/>
            <a:ext cx="2769045" cy="2719261"/>
          </a:xfrm>
          <a:prstGeom prst="rect">
            <a:avLst/>
          </a:prstGeom>
        </p:spPr>
      </p:pic>
      <p:sp>
        <p:nvSpPr>
          <p:cNvPr id="5" name="TextBox 4"/>
          <p:cNvSpPr txBox="1"/>
          <p:nvPr/>
        </p:nvSpPr>
        <p:spPr>
          <a:xfrm>
            <a:off x="4397471" y="1326020"/>
            <a:ext cx="7481379" cy="1815882"/>
          </a:xfrm>
          <a:prstGeom prst="rect">
            <a:avLst/>
          </a:prstGeom>
          <a:noFill/>
        </p:spPr>
        <p:txBody>
          <a:bodyPr wrap="square" rtlCol="0">
            <a:spAutoFit/>
          </a:bodyPr>
          <a:lstStyle/>
          <a:p>
            <a:pPr marL="285750" lvl="0" indent="-285750">
              <a:buFont typeface="Wingdings" panose="05000000000000000000" pitchFamily="2" charset="2"/>
              <a:buChar char="Ø"/>
            </a:pPr>
            <a:r>
              <a:rPr lang="en-IN" sz="1400" dirty="0"/>
              <a:t>Reasons for not possessing cattle include limited space, cost, </a:t>
            </a:r>
            <a:r>
              <a:rPr lang="en-IN" sz="1400" dirty="0" err="1"/>
              <a:t>labor</a:t>
            </a:r>
            <a:r>
              <a:rPr lang="en-IN" sz="1400" dirty="0"/>
              <a:t> requirements, and changing attitudes.</a:t>
            </a:r>
          </a:p>
          <a:p>
            <a:pPr marL="285750" lvl="0" indent="-285750">
              <a:buFont typeface="Wingdings" panose="05000000000000000000" pitchFamily="2" charset="2"/>
              <a:buChar char="Ø"/>
            </a:pPr>
            <a:endParaRPr lang="en-IN" sz="1400" dirty="0"/>
          </a:p>
          <a:p>
            <a:pPr marL="285750" lvl="0" indent="-285750">
              <a:buFont typeface="Wingdings" panose="05000000000000000000" pitchFamily="2" charset="2"/>
              <a:buChar char="Ø"/>
            </a:pPr>
            <a:r>
              <a:rPr lang="en-IN" sz="1400" dirty="0"/>
              <a:t>The decline in cattle population can be attributed to factors such as shrinking agricultural lands, profitability concerns, and changing demographics.</a:t>
            </a:r>
          </a:p>
          <a:p>
            <a:pPr marL="285750" lvl="0" indent="-285750">
              <a:buFont typeface="Wingdings" panose="05000000000000000000" pitchFamily="2" charset="2"/>
              <a:buChar char="Ø"/>
            </a:pPr>
            <a:endParaRPr lang="en-IN" sz="1400" dirty="0"/>
          </a:p>
          <a:p>
            <a:pPr marL="285750" lvl="0" indent="-285750">
              <a:buFont typeface="Wingdings" panose="05000000000000000000" pitchFamily="2" charset="2"/>
              <a:buChar char="Ø"/>
            </a:pPr>
            <a:r>
              <a:rPr lang="en-IN" sz="1400" dirty="0"/>
              <a:t>Women's interest in engaging in cattle farming varies based on factors like age, education, and rural background.</a:t>
            </a:r>
          </a:p>
        </p:txBody>
      </p:sp>
      <p:sp>
        <p:nvSpPr>
          <p:cNvPr id="7" name="TextBox 6"/>
          <p:cNvSpPr txBox="1"/>
          <p:nvPr/>
        </p:nvSpPr>
        <p:spPr>
          <a:xfrm>
            <a:off x="1207008" y="3877056"/>
            <a:ext cx="6501384" cy="2369880"/>
          </a:xfrm>
          <a:prstGeom prst="rect">
            <a:avLst/>
          </a:prstGeom>
          <a:noFill/>
        </p:spPr>
        <p:txBody>
          <a:bodyPr wrap="square" rtlCol="0">
            <a:spAutoFit/>
          </a:bodyPr>
          <a:lstStyle/>
          <a:p>
            <a:r>
              <a:rPr lang="en-IN" b="1" dirty="0"/>
              <a:t>Nature of Agroforestry</a:t>
            </a:r>
          </a:p>
          <a:p>
            <a:endParaRPr lang="en-IN" dirty="0"/>
          </a:p>
          <a:p>
            <a:pPr marL="285750" lvl="0" indent="-285750">
              <a:buFont typeface="Wingdings" panose="05000000000000000000" pitchFamily="2" charset="2"/>
              <a:buChar char="Ø"/>
            </a:pPr>
            <a:r>
              <a:rPr lang="en-IN" sz="1400" dirty="0"/>
              <a:t>Trees are present in 68% of organic farmers' fields, in contrast to only 32% of inorganic farmers' fields.</a:t>
            </a:r>
          </a:p>
          <a:p>
            <a:pPr marL="285750" lvl="0" indent="-285750">
              <a:buFont typeface="Wingdings" panose="05000000000000000000" pitchFamily="2" charset="2"/>
              <a:buChar char="Ø"/>
            </a:pPr>
            <a:endParaRPr lang="en-IN" sz="1400" dirty="0"/>
          </a:p>
          <a:p>
            <a:pPr marL="285750" lvl="0" indent="-285750">
              <a:buFont typeface="Wingdings" panose="05000000000000000000" pitchFamily="2" charset="2"/>
              <a:buChar char="Ø"/>
            </a:pPr>
            <a:r>
              <a:rPr lang="en-IN" sz="1400" dirty="0"/>
              <a:t>Organic farmers prioritize economically valuable trees such as coconut, fruit, and timber trees.</a:t>
            </a:r>
          </a:p>
          <a:p>
            <a:pPr marL="285750" lvl="0" indent="-285750">
              <a:buFont typeface="Wingdings" panose="05000000000000000000" pitchFamily="2" charset="2"/>
              <a:buChar char="Ø"/>
            </a:pPr>
            <a:endParaRPr lang="en-IN" sz="1400" dirty="0"/>
          </a:p>
          <a:p>
            <a:pPr marL="285750" lvl="0" indent="-285750">
              <a:buFont typeface="Wingdings" panose="05000000000000000000" pitchFamily="2" charset="2"/>
              <a:buChar char="Ø"/>
            </a:pPr>
            <a:r>
              <a:rPr lang="en-IN" sz="1400" dirty="0"/>
              <a:t>However, there is limited focus on wild trees despite their ecological benefits, which contribute to biodiversity and organic practices.</a:t>
            </a:r>
          </a:p>
        </p:txBody>
      </p:sp>
      <p:sp>
        <p:nvSpPr>
          <p:cNvPr id="8" name="Text Box 2"/>
          <p:cNvSpPr txBox="1">
            <a:spLocks noChangeArrowheads="1"/>
          </p:cNvSpPr>
          <p:nvPr/>
        </p:nvSpPr>
        <p:spPr bwMode="auto">
          <a:xfrm>
            <a:off x="7853362" y="4065586"/>
            <a:ext cx="3887534" cy="254552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p:nvPr/>
        </p:nvPicPr>
        <p:blipFill rotWithShape="1">
          <a:blip r:embed="rId3">
            <a:extLst>
              <a:ext uri="{28A0092B-C50C-407E-A947-70E740481C1C}">
                <a14:useLocalDpi xmlns:a14="http://schemas.microsoft.com/office/drawing/2010/main" val="0"/>
              </a:ext>
            </a:extLst>
          </a:blip>
          <a:srcRect l="4" t="10671" r="-329" b="-1"/>
          <a:stretch/>
        </p:blipFill>
        <p:spPr>
          <a:xfrm>
            <a:off x="7927848" y="4169664"/>
            <a:ext cx="3813048" cy="2359152"/>
          </a:xfrm>
          <a:prstGeom prst="rect">
            <a:avLst/>
          </a:prstGeom>
        </p:spPr>
      </p:pic>
    </p:spTree>
    <p:extLst>
      <p:ext uri="{BB962C8B-B14F-4D97-AF65-F5344CB8AC3E}">
        <p14:creationId xmlns:p14="http://schemas.microsoft.com/office/powerpoint/2010/main" val="2691879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5064" y="484632"/>
            <a:ext cx="5230368" cy="2727198"/>
          </a:xfrm>
        </p:spPr>
        <p:txBody>
          <a:bodyPr>
            <a:normAutofit/>
          </a:bodyPr>
          <a:lstStyle/>
          <a:p>
            <a:pPr marL="0" indent="0">
              <a:buNone/>
            </a:pPr>
            <a:r>
              <a:rPr lang="en-IN" b="1" dirty="0"/>
              <a:t>Cropping Pattern, Cost of Expenditure and Yield per acre</a:t>
            </a:r>
            <a:endParaRPr lang="en-IN" dirty="0"/>
          </a:p>
          <a:p>
            <a:pPr lvl="0"/>
            <a:r>
              <a:rPr lang="en-IN" sz="1400" dirty="0"/>
              <a:t>Inorganic farmers tend to focus on cash crops like paddy and sugarcane.</a:t>
            </a:r>
          </a:p>
          <a:p>
            <a:pPr lvl="0"/>
            <a:r>
              <a:rPr lang="en-IN" sz="1400" dirty="0"/>
              <a:t>Organic farmers exhibit a mix of wetland, dryland, and intermediate soil types, fostering diverse crop cultivation.</a:t>
            </a:r>
          </a:p>
          <a:p>
            <a:pPr lvl="0"/>
            <a:r>
              <a:rPr lang="en-IN" sz="1400" dirty="0"/>
              <a:t>This diverse land composition among organic farmers encourages crop rotation, enhances biodiversity, and supports sustainable farming practices. </a:t>
            </a:r>
          </a:p>
        </p:txBody>
      </p:sp>
      <p:pic>
        <p:nvPicPr>
          <p:cNvPr id="4" name="Picture 3" descr="C:\Users\thamanesh\Desktop\Data\crops.png"/>
          <p:cNvPicPr/>
          <p:nvPr/>
        </p:nvPicPr>
        <p:blipFill>
          <a:blip r:embed="rId2">
            <a:extLst>
              <a:ext uri="{28A0092B-C50C-407E-A947-70E740481C1C}">
                <a14:useLocalDpi xmlns:a14="http://schemas.microsoft.com/office/drawing/2010/main" val="0"/>
              </a:ext>
            </a:extLst>
          </a:blip>
          <a:srcRect/>
          <a:stretch>
            <a:fillRect/>
          </a:stretch>
        </p:blipFill>
        <p:spPr bwMode="auto">
          <a:xfrm>
            <a:off x="6885432" y="173609"/>
            <a:ext cx="4766437" cy="3038221"/>
          </a:xfrm>
          <a:prstGeom prst="rect">
            <a:avLst/>
          </a:prstGeom>
          <a:noFill/>
          <a:ln>
            <a:noFill/>
          </a:ln>
        </p:spPr>
      </p:pic>
      <p:graphicFrame>
        <p:nvGraphicFramePr>
          <p:cNvPr id="5" name="Table 4"/>
          <p:cNvGraphicFramePr>
            <a:graphicFrameLocks noGrp="1"/>
          </p:cNvGraphicFramePr>
          <p:nvPr/>
        </p:nvGraphicFramePr>
        <p:xfrm>
          <a:off x="1399031" y="3211832"/>
          <a:ext cx="4490085" cy="3499864"/>
        </p:xfrm>
        <a:graphic>
          <a:graphicData uri="http://schemas.openxmlformats.org/drawingml/2006/table">
            <a:tbl>
              <a:tblPr firstRow="1" firstCol="1" bandRow="1">
                <a:tableStyleId>{5C22544A-7EE6-4342-B048-85BDC9FD1C3A}</a:tableStyleId>
              </a:tblPr>
              <a:tblGrid>
                <a:gridCol w="1562986">
                  <a:extLst>
                    <a:ext uri="{9D8B030D-6E8A-4147-A177-3AD203B41FA5}">
                      <a16:colId xmlns:a16="http://schemas.microsoft.com/office/drawing/2014/main" val="20000"/>
                    </a:ext>
                  </a:extLst>
                </a:gridCol>
                <a:gridCol w="1429791">
                  <a:extLst>
                    <a:ext uri="{9D8B030D-6E8A-4147-A177-3AD203B41FA5}">
                      <a16:colId xmlns:a16="http://schemas.microsoft.com/office/drawing/2014/main" val="20001"/>
                    </a:ext>
                  </a:extLst>
                </a:gridCol>
                <a:gridCol w="1497308">
                  <a:extLst>
                    <a:ext uri="{9D8B030D-6E8A-4147-A177-3AD203B41FA5}">
                      <a16:colId xmlns:a16="http://schemas.microsoft.com/office/drawing/2014/main" val="20002"/>
                    </a:ext>
                  </a:extLst>
                </a:gridCol>
              </a:tblGrid>
              <a:tr h="437484">
                <a:tc>
                  <a:txBody>
                    <a:bodyPr/>
                    <a:lstStyle/>
                    <a:p>
                      <a:pPr>
                        <a:lnSpc>
                          <a:spcPct val="107000"/>
                        </a:lnSpc>
                        <a:spcAft>
                          <a:spcPts val="0"/>
                        </a:spcAft>
                      </a:pPr>
                      <a:r>
                        <a:rPr lang="en-US" sz="1000" dirty="0">
                          <a:effectLst/>
                          <a:latin typeface="+mj-lt"/>
                          <a:cs typeface="Times New Roman" panose="02020603050405020304" pitchFamily="18" charset="0"/>
                        </a:rPr>
                        <a:t>Cost of Expenditure per acre (</a:t>
                      </a:r>
                      <a:r>
                        <a:rPr lang="en-US" sz="1000" dirty="0" err="1">
                          <a:effectLst/>
                          <a:latin typeface="+mj-lt"/>
                          <a:cs typeface="Times New Roman" panose="02020603050405020304" pitchFamily="18" charset="0"/>
                        </a:rPr>
                        <a:t>aprx</a:t>
                      </a:r>
                      <a:r>
                        <a:rPr lang="en-US" sz="1000" dirty="0">
                          <a:effectLst/>
                          <a:latin typeface="+mj-lt"/>
                          <a:cs typeface="Times New Roman" panose="02020603050405020304" pitchFamily="18" charset="0"/>
                        </a:rPr>
                        <a:t>.)</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Organic farming</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a:effectLst/>
                          <a:latin typeface="+mj-lt"/>
                          <a:cs typeface="Times New Roman" panose="02020603050405020304" pitchFamily="18" charset="0"/>
                        </a:rPr>
                        <a:t>Inorganic farming*</a:t>
                      </a:r>
                      <a:endParaRPr lang="en-IN" sz="11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91655">
                <a:tc>
                  <a:txBody>
                    <a:bodyPr/>
                    <a:lstStyle/>
                    <a:p>
                      <a:pPr>
                        <a:lnSpc>
                          <a:spcPct val="107000"/>
                        </a:lnSpc>
                        <a:spcAft>
                          <a:spcPts val="0"/>
                        </a:spcAft>
                      </a:pPr>
                      <a:r>
                        <a:rPr lang="en-US" sz="1000" dirty="0">
                          <a:effectLst/>
                          <a:latin typeface="+mj-lt"/>
                          <a:cs typeface="Times New Roman" panose="02020603050405020304" pitchFamily="18" charset="0"/>
                        </a:rPr>
                        <a:t>Paddy</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Rs.8,000-Rs.10,000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Rs.20,000-Rs.30,000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91655">
                <a:tc>
                  <a:txBody>
                    <a:bodyPr/>
                    <a:lstStyle/>
                    <a:p>
                      <a:pPr>
                        <a:lnSpc>
                          <a:spcPct val="107000"/>
                        </a:lnSpc>
                        <a:spcAft>
                          <a:spcPts val="0"/>
                        </a:spcAft>
                      </a:pPr>
                      <a:r>
                        <a:rPr lang="en-US" sz="1000">
                          <a:effectLst/>
                          <a:latin typeface="+mj-lt"/>
                          <a:cs typeface="Times New Roman" panose="02020603050405020304" pitchFamily="18" charset="0"/>
                        </a:rPr>
                        <a:t>Sugarcane</a:t>
                      </a:r>
                      <a:endParaRPr lang="en-IN"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Rs.20,000-Rs.25,000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a:effectLst/>
                          <a:latin typeface="+mj-lt"/>
                          <a:cs typeface="Times New Roman" panose="02020603050405020304" pitchFamily="18" charset="0"/>
                        </a:rPr>
                        <a:t>Rs.40,000-Rs.45,000</a:t>
                      </a:r>
                      <a:endParaRPr lang="en-IN" sz="11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91655">
                <a:tc>
                  <a:txBody>
                    <a:bodyPr/>
                    <a:lstStyle/>
                    <a:p>
                      <a:pPr>
                        <a:lnSpc>
                          <a:spcPct val="107000"/>
                        </a:lnSpc>
                        <a:spcAft>
                          <a:spcPts val="0"/>
                        </a:spcAft>
                      </a:pPr>
                      <a:r>
                        <a:rPr lang="en-US" sz="1000">
                          <a:effectLst/>
                          <a:latin typeface="+mj-lt"/>
                          <a:cs typeface="Times New Roman" panose="02020603050405020304" pitchFamily="18" charset="0"/>
                        </a:rPr>
                        <a:t>Vegetables</a:t>
                      </a:r>
                      <a:endParaRPr lang="en-IN"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Rs.15,000-Rs.20,000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Rs.25,000-Rs.30.000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91655">
                <a:tc>
                  <a:txBody>
                    <a:bodyPr/>
                    <a:lstStyle/>
                    <a:p>
                      <a:pPr>
                        <a:lnSpc>
                          <a:spcPct val="107000"/>
                        </a:lnSpc>
                        <a:spcAft>
                          <a:spcPts val="0"/>
                        </a:spcAft>
                      </a:pPr>
                      <a:r>
                        <a:rPr lang="en-US" sz="1000">
                          <a:effectLst/>
                          <a:latin typeface="+mj-lt"/>
                          <a:cs typeface="Times New Roman" panose="02020603050405020304" pitchFamily="18" charset="0"/>
                        </a:rPr>
                        <a:t>Pulses</a:t>
                      </a:r>
                      <a:endParaRPr lang="en-IN"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Rs.3500-Rs.4,000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Rs.5500-Rs.6,000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91655">
                <a:tc>
                  <a:txBody>
                    <a:bodyPr/>
                    <a:lstStyle/>
                    <a:p>
                      <a:pPr>
                        <a:lnSpc>
                          <a:spcPct val="107000"/>
                        </a:lnSpc>
                        <a:spcAft>
                          <a:spcPts val="0"/>
                        </a:spcAft>
                      </a:pPr>
                      <a:r>
                        <a:rPr lang="en-US" sz="1000">
                          <a:effectLst/>
                          <a:latin typeface="+mj-lt"/>
                          <a:cs typeface="Times New Roman" panose="02020603050405020304" pitchFamily="18" charset="0"/>
                        </a:rPr>
                        <a:t>Oilseeds</a:t>
                      </a:r>
                      <a:endParaRPr lang="en-IN"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Rs.4000-Rs.5,000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Rs.5000-Rs.7,500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91655">
                <a:tc>
                  <a:txBody>
                    <a:bodyPr/>
                    <a:lstStyle/>
                    <a:p>
                      <a:pPr>
                        <a:lnSpc>
                          <a:spcPct val="107000"/>
                        </a:lnSpc>
                        <a:spcAft>
                          <a:spcPts val="0"/>
                        </a:spcAft>
                      </a:pPr>
                      <a:r>
                        <a:rPr lang="en-US" sz="1000">
                          <a:effectLst/>
                          <a:latin typeface="+mj-lt"/>
                          <a:cs typeface="Times New Roman" panose="02020603050405020304" pitchFamily="18" charset="0"/>
                        </a:rPr>
                        <a:t>Millets</a:t>
                      </a:r>
                      <a:endParaRPr lang="en-IN"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Rs.3000-Rs.4,000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err="1">
                          <a:effectLst/>
                          <a:latin typeface="+mj-lt"/>
                          <a:cs typeface="Times New Roman" panose="02020603050405020304" pitchFamily="18" charset="0"/>
                        </a:rPr>
                        <a:t>Rs</a:t>
                      </a:r>
                      <a:r>
                        <a:rPr lang="en-US" sz="1000" dirty="0">
                          <a:effectLst/>
                          <a:latin typeface="+mj-lt"/>
                          <a:cs typeface="Times New Roman" panose="02020603050405020304" pitchFamily="18" charset="0"/>
                        </a:rPr>
                        <a:t>. Rs.3000-Rs.4,000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729139">
                <a:tc>
                  <a:txBody>
                    <a:bodyPr/>
                    <a:lstStyle/>
                    <a:p>
                      <a:pPr>
                        <a:lnSpc>
                          <a:spcPct val="107000"/>
                        </a:lnSpc>
                        <a:spcAft>
                          <a:spcPts val="0"/>
                        </a:spcAft>
                      </a:pPr>
                      <a:r>
                        <a:rPr lang="en-US" sz="1000">
                          <a:effectLst/>
                          <a:latin typeface="+mj-lt"/>
                          <a:cs typeface="Times New Roman" panose="02020603050405020304" pitchFamily="18" charset="0"/>
                        </a:rPr>
                        <a:t>Fruits</a:t>
                      </a:r>
                      <a:endParaRPr lang="en-IN"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a:effectLst/>
                          <a:latin typeface="+mj-lt"/>
                          <a:cs typeface="Times New Roman" panose="02020603050405020304" pitchFamily="18" charset="0"/>
                        </a:rPr>
                        <a:t>Rs.30,000 (initial expense), Yearly Rs.10,000 </a:t>
                      </a:r>
                      <a:endParaRPr lang="en-IN"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Rs.45,000 (initial expense), Yearly Rs.30,000 </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583311">
                <a:tc>
                  <a:txBody>
                    <a:bodyPr/>
                    <a:lstStyle/>
                    <a:p>
                      <a:pPr>
                        <a:lnSpc>
                          <a:spcPct val="107000"/>
                        </a:lnSpc>
                        <a:spcAft>
                          <a:spcPts val="0"/>
                        </a:spcAft>
                      </a:pPr>
                      <a:r>
                        <a:rPr lang="en-US" sz="1000" dirty="0">
                          <a:effectLst/>
                          <a:latin typeface="+mj-lt"/>
                          <a:cs typeface="Times New Roman" panose="02020603050405020304" pitchFamily="18" charset="0"/>
                        </a:rPr>
                        <a:t>Flowers</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a:effectLst/>
                          <a:latin typeface="+mj-lt"/>
                          <a:cs typeface="Times New Roman" panose="02020603050405020304" pitchFamily="18" charset="0"/>
                        </a:rPr>
                        <a:t>Rs.12,000 (initial expense), Yearly Rs.5,000 </a:t>
                      </a:r>
                      <a:endParaRPr lang="en-IN"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mj-lt"/>
                          <a:cs typeface="Times New Roman" panose="02020603050405020304" pitchFamily="18" charset="0"/>
                        </a:rPr>
                        <a:t>Rs.25,000 (initial expense), Yearly Rs.10,000</a:t>
                      </a:r>
                      <a:endParaRPr lang="en-IN"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graphicFrame>
        <p:nvGraphicFramePr>
          <p:cNvPr id="7" name="Table 6"/>
          <p:cNvGraphicFramePr>
            <a:graphicFrameLocks noGrp="1"/>
          </p:cNvGraphicFramePr>
          <p:nvPr/>
        </p:nvGraphicFramePr>
        <p:xfrm>
          <a:off x="6236208" y="3785615"/>
          <a:ext cx="5852160" cy="2423160"/>
        </p:xfrm>
        <a:graphic>
          <a:graphicData uri="http://schemas.openxmlformats.org/drawingml/2006/table">
            <a:tbl>
              <a:tblPr firstRow="1" firstCol="1" bandRow="1">
                <a:tableStyleId>{5C22544A-7EE6-4342-B048-85BDC9FD1C3A}</a:tableStyleId>
              </a:tblPr>
              <a:tblGrid>
                <a:gridCol w="1744613">
                  <a:extLst>
                    <a:ext uri="{9D8B030D-6E8A-4147-A177-3AD203B41FA5}">
                      <a16:colId xmlns:a16="http://schemas.microsoft.com/office/drawing/2014/main" val="20000"/>
                    </a:ext>
                  </a:extLst>
                </a:gridCol>
                <a:gridCol w="1223695">
                  <a:extLst>
                    <a:ext uri="{9D8B030D-6E8A-4147-A177-3AD203B41FA5}">
                      <a16:colId xmlns:a16="http://schemas.microsoft.com/office/drawing/2014/main" val="20001"/>
                    </a:ext>
                  </a:extLst>
                </a:gridCol>
                <a:gridCol w="2883852">
                  <a:extLst>
                    <a:ext uri="{9D8B030D-6E8A-4147-A177-3AD203B41FA5}">
                      <a16:colId xmlns:a16="http://schemas.microsoft.com/office/drawing/2014/main" val="20002"/>
                    </a:ext>
                  </a:extLst>
                </a:gridCol>
              </a:tblGrid>
              <a:tr h="211405">
                <a:tc>
                  <a:txBody>
                    <a:bodyPr/>
                    <a:lstStyle/>
                    <a:p>
                      <a:pPr>
                        <a:lnSpc>
                          <a:spcPct val="107000"/>
                        </a:lnSpc>
                        <a:spcAft>
                          <a:spcPts val="0"/>
                        </a:spcAft>
                      </a:pPr>
                      <a:r>
                        <a:rPr lang="en-IN" sz="1000" dirty="0">
                          <a:effectLst/>
                        </a:rPr>
                        <a:t>Crops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000" dirty="0">
                          <a:effectLst/>
                        </a:rPr>
                        <a:t>Yield per acre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a:effectLst/>
                        </a:rPr>
                        <a:t>Price per bag or kg</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367317">
                <a:tc>
                  <a:txBody>
                    <a:bodyPr/>
                    <a:lstStyle/>
                    <a:p>
                      <a:pPr>
                        <a:lnSpc>
                          <a:spcPct val="107000"/>
                        </a:lnSpc>
                        <a:spcAft>
                          <a:spcPts val="0"/>
                        </a:spcAft>
                      </a:pPr>
                      <a:r>
                        <a:rPr lang="en-US" sz="1000">
                          <a:effectLst/>
                        </a:rPr>
                        <a:t>Traditional Paddy (colored)</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dirty="0">
                          <a:effectLst/>
                        </a:rPr>
                        <a:t>30±3 bags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0"/>
                        </a:spcAft>
                      </a:pPr>
                      <a:r>
                        <a:rPr lang="en-US" sz="1000" dirty="0">
                          <a:effectLst/>
                        </a:rPr>
                        <a:t>Rs.4000±1000/bag as paddy) Rs.90-120/kg as rice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67317">
                <a:tc>
                  <a:txBody>
                    <a:bodyPr/>
                    <a:lstStyle/>
                    <a:p>
                      <a:pPr>
                        <a:lnSpc>
                          <a:spcPct val="107000"/>
                        </a:lnSpc>
                        <a:spcAft>
                          <a:spcPts val="0"/>
                        </a:spcAft>
                      </a:pPr>
                      <a:r>
                        <a:rPr lang="en-US" sz="1000">
                          <a:effectLst/>
                        </a:rPr>
                        <a:t>Traditional Paddy (white)</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a:effectLst/>
                        </a:rPr>
                        <a:t>30±3 bags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0"/>
                        </a:spcAft>
                      </a:pPr>
                      <a:r>
                        <a:rPr lang="en-US" sz="1000" dirty="0">
                          <a:effectLst/>
                        </a:rPr>
                        <a:t> </a:t>
                      </a:r>
                      <a:r>
                        <a:rPr lang="en-US" sz="1000" dirty="0" err="1">
                          <a:effectLst/>
                        </a:rPr>
                        <a:t>Rs</a:t>
                      </a:r>
                      <a:r>
                        <a:rPr lang="en-US" sz="1000" dirty="0">
                          <a:effectLst/>
                        </a:rPr>
                        <a:t>. 2700±500/bag as paddy) Rs.70-90/kg as rice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67244">
                <a:tc>
                  <a:txBody>
                    <a:bodyPr/>
                    <a:lstStyle/>
                    <a:p>
                      <a:pPr>
                        <a:lnSpc>
                          <a:spcPct val="107000"/>
                        </a:lnSpc>
                        <a:spcAft>
                          <a:spcPts val="0"/>
                        </a:spcAft>
                      </a:pPr>
                      <a:r>
                        <a:rPr lang="en-IN" sz="1000">
                          <a:effectLst/>
                        </a:rPr>
                        <a:t>Oil seeds (Ground nut, Sesame)</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a:effectLst/>
                        </a:rPr>
                        <a:t>12,3±2 bags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US" sz="1000" dirty="0">
                          <a:effectLst/>
                        </a:rPr>
                        <a:t>min.Rs.8000±1000/bag Rs.100-110/kg</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211405">
                <a:tc>
                  <a:txBody>
                    <a:bodyPr/>
                    <a:lstStyle/>
                    <a:p>
                      <a:pPr>
                        <a:lnSpc>
                          <a:spcPct val="107000"/>
                        </a:lnSpc>
                        <a:spcAft>
                          <a:spcPts val="0"/>
                        </a:spcAft>
                      </a:pPr>
                      <a:r>
                        <a:rPr lang="en-IN" sz="1000">
                          <a:effectLst/>
                        </a:rPr>
                        <a:t>Pulses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a:effectLst/>
                        </a:rPr>
                        <a:t>5±2 bags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US" sz="1000" dirty="0">
                          <a:effectLst/>
                        </a:rPr>
                        <a:t>Rs.4500±750/bag; Rs80-90/kg</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211405">
                <a:tc>
                  <a:txBody>
                    <a:bodyPr/>
                    <a:lstStyle/>
                    <a:p>
                      <a:pPr>
                        <a:lnSpc>
                          <a:spcPct val="107000"/>
                        </a:lnSpc>
                        <a:spcAft>
                          <a:spcPts val="0"/>
                        </a:spcAft>
                      </a:pPr>
                      <a:r>
                        <a:rPr lang="en-IN" sz="1000">
                          <a:effectLst/>
                        </a:rPr>
                        <a:t>Millets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a:effectLst/>
                        </a:rPr>
                        <a:t>6±2 bags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US" sz="1000" dirty="0">
                          <a:effectLst/>
                        </a:rPr>
                        <a:t>Rs.5000±2000/bag</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237831">
                <a:tc>
                  <a:txBody>
                    <a:bodyPr/>
                    <a:lstStyle/>
                    <a:p>
                      <a:pPr>
                        <a:lnSpc>
                          <a:spcPct val="107000"/>
                        </a:lnSpc>
                        <a:spcAft>
                          <a:spcPts val="0"/>
                        </a:spcAft>
                      </a:pPr>
                      <a:r>
                        <a:rPr lang="en-IN" sz="1000">
                          <a:effectLst/>
                        </a:rPr>
                        <a:t>Vegetables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a:effectLst/>
                        </a:rPr>
                        <a:t>80±35 kg</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dirty="0">
                          <a:effectLst/>
                        </a:rPr>
                        <a:t> Rs.40±25/kg</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37831">
                <a:tc>
                  <a:txBody>
                    <a:bodyPr/>
                    <a:lstStyle/>
                    <a:p>
                      <a:pPr>
                        <a:lnSpc>
                          <a:spcPct val="107000"/>
                        </a:lnSpc>
                        <a:spcAft>
                          <a:spcPts val="0"/>
                        </a:spcAft>
                      </a:pPr>
                      <a:r>
                        <a:rPr lang="en-IN" sz="1000">
                          <a:effectLst/>
                        </a:rPr>
                        <a:t>Fruits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a:effectLst/>
                        </a:rPr>
                        <a:t>50±15 kg</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dirty="0">
                          <a:effectLst/>
                        </a:rPr>
                        <a:t> Rs.50±25/kg</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r h="211405">
                <a:tc>
                  <a:txBody>
                    <a:bodyPr/>
                    <a:lstStyle/>
                    <a:p>
                      <a:pPr>
                        <a:lnSpc>
                          <a:spcPct val="107000"/>
                        </a:lnSpc>
                        <a:spcAft>
                          <a:spcPts val="0"/>
                        </a:spcAft>
                      </a:pPr>
                      <a:r>
                        <a:rPr lang="en-IN" sz="1000">
                          <a:effectLst/>
                        </a:rPr>
                        <a:t>Flowers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a:effectLst/>
                        </a:rPr>
                        <a:t>70±25 kg</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IN" sz="1000" dirty="0">
                          <a:effectLst/>
                        </a:rPr>
                        <a:t> Rs.800±350/kg</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53385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661" y="194342"/>
            <a:ext cx="9778907" cy="701770"/>
          </a:xfrm>
        </p:spPr>
        <p:txBody>
          <a:bodyPr/>
          <a:lstStyle/>
          <a:p>
            <a:pPr algn="ctr"/>
            <a:r>
              <a:rPr lang="en-US" dirty="0"/>
              <a:t>REASONS</a:t>
            </a:r>
            <a:endParaRPr lang="en-IN" dirty="0"/>
          </a:p>
        </p:txBody>
      </p:sp>
      <p:graphicFrame>
        <p:nvGraphicFramePr>
          <p:cNvPr id="11" name="Content Placeholder 10"/>
          <p:cNvGraphicFramePr>
            <a:graphicFrameLocks noGrp="1"/>
          </p:cNvGraphicFramePr>
          <p:nvPr>
            <p:ph idx="1"/>
          </p:nvPr>
        </p:nvGraphicFramePr>
        <p:xfrm>
          <a:off x="1420237" y="896113"/>
          <a:ext cx="4523363" cy="30657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nvGraphicFramePr>
        <p:xfrm>
          <a:off x="6332705" y="896113"/>
          <a:ext cx="5689551" cy="2703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3557016" y="3961900"/>
          <a:ext cx="6062472" cy="2822947"/>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0"/>
          <p:cNvSpPr>
            <a:spLocks noChangeArrowheads="1"/>
          </p:cNvSpPr>
          <p:nvPr/>
        </p:nvSpPr>
        <p:spPr bwMode="auto">
          <a:xfrm>
            <a:off x="4338536" y="70010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Tree>
    <p:extLst>
      <p:ext uri="{BB962C8B-B14F-4D97-AF65-F5344CB8AC3E}">
        <p14:creationId xmlns:p14="http://schemas.microsoft.com/office/powerpoint/2010/main" val="2366974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6776" y="128016"/>
            <a:ext cx="10204704" cy="4123944"/>
          </a:xfrm>
        </p:spPr>
        <p:txBody>
          <a:bodyPr/>
          <a:lstStyle/>
          <a:p>
            <a:pPr marL="0" indent="0">
              <a:buNone/>
            </a:pPr>
            <a:r>
              <a:rPr lang="en-IN" b="1" u="sng" dirty="0"/>
              <a:t>Commercial Production vs. Auto-Consumption:</a:t>
            </a:r>
            <a:endParaRPr lang="en-IN" b="1" dirty="0"/>
          </a:p>
          <a:p>
            <a:r>
              <a:rPr lang="en-IN" sz="1400" dirty="0"/>
              <a:t>Farmers with smaller land holdings prioritize growing crops for personal consumption to meet their family's food requirements.</a:t>
            </a:r>
          </a:p>
          <a:p>
            <a:r>
              <a:rPr lang="en-IN" sz="1400" dirty="0"/>
              <a:t>Farmers with larger land holdings, both organic and inorganic, focus on commercial production for marketing purposes.</a:t>
            </a:r>
          </a:p>
          <a:p>
            <a:r>
              <a:rPr lang="en-IN" sz="1400" dirty="0"/>
              <a:t>Marketing opportunities and value addition can enhance commercial production and expand agricultural activities.</a:t>
            </a:r>
            <a:r>
              <a:rPr lang="en-IN" sz="1400" u="sng" dirty="0"/>
              <a:t> </a:t>
            </a:r>
          </a:p>
          <a:p>
            <a:pPr marL="0" indent="0">
              <a:buNone/>
            </a:pPr>
            <a:r>
              <a:rPr lang="en-IN" b="1" u="sng" dirty="0"/>
              <a:t>Marketing Preferences of Organic Farmers:</a:t>
            </a:r>
            <a:endParaRPr lang="en-IN" b="1" dirty="0"/>
          </a:p>
          <a:p>
            <a:r>
              <a:rPr lang="en-IN" sz="1400" dirty="0"/>
              <a:t>Organic farmers predominantly prefer self-marketing, selling products directly to consumers.</a:t>
            </a:r>
          </a:p>
          <a:p>
            <a:r>
              <a:rPr lang="en-IN" sz="1400" dirty="0"/>
              <a:t>Farmer networks in Organic Farmers Associations and FPOs are the second preferred method of marketing.</a:t>
            </a:r>
          </a:p>
          <a:p>
            <a:r>
              <a:rPr lang="en-IN" sz="1400" dirty="0"/>
              <a:t>Some organic farmers leverage social media platforms like Facebook and Instagram to expand their reach.</a:t>
            </a:r>
          </a:p>
          <a:p>
            <a:r>
              <a:rPr lang="en-IN" sz="1400" dirty="0"/>
              <a:t>Exhibition stalls, wholesalers, retailers, and processors are also used by organic farmers for marketing.</a:t>
            </a:r>
          </a:p>
          <a:p>
            <a:endParaRPr lang="en-IN" dirty="0"/>
          </a:p>
        </p:txBody>
      </p:sp>
      <p:graphicFrame>
        <p:nvGraphicFramePr>
          <p:cNvPr id="4" name="Chart 3"/>
          <p:cNvGraphicFramePr/>
          <p:nvPr/>
        </p:nvGraphicFramePr>
        <p:xfrm>
          <a:off x="1703832" y="4138422"/>
          <a:ext cx="3718560" cy="25641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e 1"/>
          <p:cNvGraphicFramePr>
            <a:graphicFrameLocks noGrp="1"/>
          </p:cNvGraphicFramePr>
          <p:nvPr/>
        </p:nvGraphicFramePr>
        <p:xfrm>
          <a:off x="6011608" y="4138422"/>
          <a:ext cx="5116640" cy="2298955"/>
        </p:xfrm>
        <a:graphic>
          <a:graphicData uri="http://schemas.openxmlformats.org/drawingml/2006/table">
            <a:tbl>
              <a:tblPr firstRow="1" firstCol="1" bandRow="1">
                <a:tableStyleId>{5C22544A-7EE6-4342-B048-85BDC9FD1C3A}</a:tableStyleId>
              </a:tblPr>
              <a:tblGrid>
                <a:gridCol w="3763867">
                  <a:extLst>
                    <a:ext uri="{9D8B030D-6E8A-4147-A177-3AD203B41FA5}">
                      <a16:colId xmlns:a16="http://schemas.microsoft.com/office/drawing/2014/main" val="20000"/>
                    </a:ext>
                  </a:extLst>
                </a:gridCol>
                <a:gridCol w="1352773">
                  <a:extLst>
                    <a:ext uri="{9D8B030D-6E8A-4147-A177-3AD203B41FA5}">
                      <a16:colId xmlns:a16="http://schemas.microsoft.com/office/drawing/2014/main" val="20001"/>
                    </a:ext>
                  </a:extLst>
                </a:gridCol>
              </a:tblGrid>
              <a:tr h="534547">
                <a:tc>
                  <a:txBody>
                    <a:bodyPr/>
                    <a:lstStyle/>
                    <a:p>
                      <a:pPr>
                        <a:lnSpc>
                          <a:spcPct val="107000"/>
                        </a:lnSpc>
                        <a:spcAft>
                          <a:spcPts val="0"/>
                        </a:spcAft>
                      </a:pPr>
                      <a:r>
                        <a:rPr lang="en-IN" sz="1000" dirty="0">
                          <a:effectLst/>
                        </a:rPr>
                        <a:t>Mode of Marketing Inorganic products</a:t>
                      </a:r>
                      <a:endParaRPr lang="en-I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IN" sz="1000">
                          <a:effectLst/>
                        </a:rPr>
                        <a:t>Inorganic farmers (%)</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9580">
                <a:tc>
                  <a:txBody>
                    <a:bodyPr/>
                    <a:lstStyle/>
                    <a:p>
                      <a:pPr>
                        <a:lnSpc>
                          <a:spcPct val="107000"/>
                        </a:lnSpc>
                        <a:spcAft>
                          <a:spcPts val="0"/>
                        </a:spcAft>
                      </a:pPr>
                      <a:r>
                        <a:rPr lang="en-IN" sz="1000">
                          <a:effectLst/>
                        </a:rPr>
                        <a:t>Agents/Broker</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000">
                          <a:effectLst/>
                        </a:rPr>
                        <a:t>43.82</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211814">
                <a:tc>
                  <a:txBody>
                    <a:bodyPr/>
                    <a:lstStyle/>
                    <a:p>
                      <a:pPr>
                        <a:lnSpc>
                          <a:spcPct val="107000"/>
                        </a:lnSpc>
                        <a:spcAft>
                          <a:spcPts val="0"/>
                        </a:spcAft>
                      </a:pPr>
                      <a:r>
                        <a:rPr lang="en-IN" sz="1000">
                          <a:effectLst/>
                        </a:rPr>
                        <a:t>Government Committee</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000">
                          <a:effectLst/>
                        </a:rPr>
                        <a:t>27.05</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211814">
                <a:tc>
                  <a:txBody>
                    <a:bodyPr/>
                    <a:lstStyle/>
                    <a:p>
                      <a:pPr>
                        <a:lnSpc>
                          <a:spcPct val="107000"/>
                        </a:lnSpc>
                        <a:spcAft>
                          <a:spcPts val="0"/>
                        </a:spcAft>
                      </a:pPr>
                      <a:r>
                        <a:rPr lang="en-IN" sz="1000">
                          <a:effectLst/>
                        </a:rPr>
                        <a:t>Common Market</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000">
                          <a:effectLst/>
                        </a:rPr>
                        <a:t>16.46</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240055">
                <a:tc>
                  <a:txBody>
                    <a:bodyPr/>
                    <a:lstStyle/>
                    <a:p>
                      <a:pPr>
                        <a:lnSpc>
                          <a:spcPct val="107000"/>
                        </a:lnSpc>
                        <a:spcAft>
                          <a:spcPts val="0"/>
                        </a:spcAft>
                      </a:pPr>
                      <a:r>
                        <a:rPr lang="en-IN" sz="1000">
                          <a:effectLst/>
                        </a:rPr>
                        <a:t>Processors (Rice mill/sugar mill)</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000">
                          <a:effectLst/>
                        </a:rPr>
                        <a:t>5.06</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211814">
                <a:tc>
                  <a:txBody>
                    <a:bodyPr/>
                    <a:lstStyle/>
                    <a:p>
                      <a:pPr>
                        <a:lnSpc>
                          <a:spcPct val="107000"/>
                        </a:lnSpc>
                        <a:spcAft>
                          <a:spcPts val="0"/>
                        </a:spcAft>
                      </a:pPr>
                      <a:r>
                        <a:rPr lang="en-IN" sz="1000">
                          <a:effectLst/>
                        </a:rPr>
                        <a:t>Self or Direct selling</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000">
                          <a:effectLst/>
                        </a:rPr>
                        <a:t>2.53</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457517">
                <a:tc>
                  <a:txBody>
                    <a:bodyPr/>
                    <a:lstStyle/>
                    <a:p>
                      <a:pPr>
                        <a:lnSpc>
                          <a:spcPct val="107000"/>
                        </a:lnSpc>
                        <a:spcAft>
                          <a:spcPts val="0"/>
                        </a:spcAft>
                      </a:pPr>
                      <a:r>
                        <a:rPr lang="en-IN" sz="1000">
                          <a:effectLst/>
                        </a:rPr>
                        <a:t>Retailers (small shops, woman selling from homes etc.,)</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000">
                          <a:effectLst/>
                        </a:rPr>
                        <a:t>2.54</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11814">
                <a:tc>
                  <a:txBody>
                    <a:bodyPr/>
                    <a:lstStyle/>
                    <a:p>
                      <a:pPr>
                        <a:lnSpc>
                          <a:spcPct val="107000"/>
                        </a:lnSpc>
                        <a:spcAft>
                          <a:spcPts val="0"/>
                        </a:spcAft>
                      </a:pPr>
                      <a:r>
                        <a:rPr lang="en-IN" sz="1000">
                          <a:effectLst/>
                        </a:rPr>
                        <a:t>FPO's</a:t>
                      </a:r>
                      <a:endParaRPr lang="en-IN"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000" dirty="0">
                          <a:effectLst/>
                        </a:rPr>
                        <a:t>2.54</a:t>
                      </a:r>
                      <a:endParaRPr lang="en-I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0711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21" y="-75822"/>
            <a:ext cx="8911687" cy="1280890"/>
          </a:xfrm>
        </p:spPr>
        <p:txBody>
          <a:bodyPr>
            <a:normAutofit/>
          </a:bodyPr>
          <a:lstStyle/>
          <a:p>
            <a:r>
              <a:rPr lang="en-US" sz="3200" b="1" dirty="0"/>
              <a:t>FOOD VALVE CHAIN</a:t>
            </a:r>
            <a:endParaRPr lang="en-IN" sz="3200" b="1" dirty="0"/>
          </a:p>
        </p:txBody>
      </p:sp>
      <p:pic>
        <p:nvPicPr>
          <p:cNvPr id="4" name="Content Placeholder 3" descr="C:\Users\thamanesh\Desktop\Picture1.pn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5024" y="768096"/>
            <a:ext cx="10204704" cy="5852160"/>
          </a:xfrm>
          <a:prstGeom prst="rect">
            <a:avLst/>
          </a:prstGeom>
          <a:noFill/>
          <a:ln>
            <a:noFill/>
          </a:ln>
        </p:spPr>
      </p:pic>
    </p:spTree>
    <p:extLst>
      <p:ext uri="{BB962C8B-B14F-4D97-AF65-F5344CB8AC3E}">
        <p14:creationId xmlns:p14="http://schemas.microsoft.com/office/powerpoint/2010/main" val="1716271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1328" y="164592"/>
            <a:ext cx="10460736" cy="2990088"/>
          </a:xfrm>
        </p:spPr>
        <p:txBody>
          <a:bodyPr>
            <a:normAutofit fontScale="62500" lnSpcReduction="20000"/>
          </a:bodyPr>
          <a:lstStyle/>
          <a:p>
            <a:pPr marL="0" indent="0">
              <a:buNone/>
            </a:pPr>
            <a:r>
              <a:rPr lang="en-IN" u="sng" dirty="0"/>
              <a:t>Food Value Chain of Organic and Inorganic Farming:</a:t>
            </a:r>
            <a:endParaRPr lang="en-IN" dirty="0"/>
          </a:p>
          <a:p>
            <a:r>
              <a:rPr lang="en-IN" dirty="0"/>
              <a:t>Organic farmers focus on self-marketing and maintaining control over their products' quality.</a:t>
            </a:r>
          </a:p>
          <a:p>
            <a:r>
              <a:rPr lang="en-IN" dirty="0"/>
              <a:t>Perishable organic items like vegetables and fruits lack dedicated marketing facilities.</a:t>
            </a:r>
          </a:p>
          <a:p>
            <a:r>
              <a:rPr lang="en-IN" dirty="0"/>
              <a:t>Inorganic paddy is commonly sold to agents or government committees, reaching the public through established channels.</a:t>
            </a:r>
          </a:p>
          <a:p>
            <a:pPr marL="0" indent="0">
              <a:buNone/>
            </a:pPr>
            <a:r>
              <a:rPr lang="en-IN" u="sng" dirty="0"/>
              <a:t>Actors and Stakeholders in Organic Farming:</a:t>
            </a:r>
            <a:endParaRPr lang="en-IN" dirty="0"/>
          </a:p>
          <a:p>
            <a:r>
              <a:rPr lang="en-IN" dirty="0"/>
              <a:t>Organic farmers engage with various departments, associations, and organizations for guidance, support, and training.</a:t>
            </a:r>
          </a:p>
          <a:p>
            <a:r>
              <a:rPr lang="en-IN" dirty="0"/>
              <a:t>Processing units like rice mills and oil mills are utilized for upgrading and adding value to organic products.</a:t>
            </a:r>
          </a:p>
          <a:p>
            <a:r>
              <a:rPr lang="en-IN" dirty="0"/>
              <a:t>Organic farmers associations and FPOs act as intermediaries for guidance, certification, and sales.</a:t>
            </a:r>
          </a:p>
          <a:p>
            <a:endParaRPr lang="en-IN" dirty="0"/>
          </a:p>
        </p:txBody>
      </p:sp>
      <p:pic>
        <p:nvPicPr>
          <p:cNvPr id="4" name="Picture 3" descr="C:\Users\thamanesh\Desktop\Data\aa.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6312" y="3218688"/>
            <a:ext cx="7059168" cy="3483864"/>
          </a:xfrm>
          <a:prstGeom prst="rect">
            <a:avLst/>
          </a:prstGeom>
          <a:noFill/>
          <a:ln>
            <a:noFill/>
          </a:ln>
        </p:spPr>
      </p:pic>
      <p:pic>
        <p:nvPicPr>
          <p:cNvPr id="5" name="Picture 4" descr="C:\Users\thamanesh\Desktop\Data\b.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5616" y="6687820"/>
            <a:ext cx="5769864" cy="124460"/>
          </a:xfrm>
          <a:prstGeom prst="rect">
            <a:avLst/>
          </a:prstGeom>
          <a:noFill/>
          <a:ln>
            <a:noFill/>
          </a:ln>
        </p:spPr>
      </p:pic>
    </p:spTree>
    <p:extLst>
      <p:ext uri="{BB962C8B-B14F-4D97-AF65-F5344CB8AC3E}">
        <p14:creationId xmlns:p14="http://schemas.microsoft.com/office/powerpoint/2010/main" val="627160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278" y="166910"/>
            <a:ext cx="8911687" cy="689124"/>
          </a:xfrm>
        </p:spPr>
        <p:txBody>
          <a:bodyPr>
            <a:normAutofit/>
          </a:bodyPr>
          <a:lstStyle/>
          <a:p>
            <a:pPr algn="ctr"/>
            <a:r>
              <a:rPr lang="en-US" sz="2600" b="1" dirty="0"/>
              <a:t>Challenges</a:t>
            </a:r>
            <a:endParaRPr lang="en-IN" sz="2600" b="1" dirty="0"/>
          </a:p>
        </p:txBody>
      </p:sp>
      <p:sp>
        <p:nvSpPr>
          <p:cNvPr id="3" name="Content Placeholder 2"/>
          <p:cNvSpPr>
            <a:spLocks noGrp="1"/>
          </p:cNvSpPr>
          <p:nvPr>
            <p:ph idx="1"/>
          </p:nvPr>
        </p:nvSpPr>
        <p:spPr>
          <a:xfrm>
            <a:off x="1536192" y="713232"/>
            <a:ext cx="10127273" cy="5775117"/>
          </a:xfrm>
        </p:spPr>
        <p:txBody>
          <a:bodyPr>
            <a:normAutofit fontScale="92500" lnSpcReduction="20000"/>
          </a:bodyPr>
          <a:lstStyle/>
          <a:p>
            <a:pPr lvl="0"/>
            <a:r>
              <a:rPr lang="en-IN" b="1" dirty="0"/>
              <a:t>Limited Technical Knowledge Among Small-Scale Farmers:</a:t>
            </a:r>
            <a:endParaRPr lang="en-IN" sz="1600" dirty="0"/>
          </a:p>
          <a:p>
            <a:pPr lvl="1"/>
            <a:r>
              <a:rPr lang="en-IN" dirty="0"/>
              <a:t>Addressing the need for awareness and training programs to educate small-scale farmers about organic practices.</a:t>
            </a:r>
            <a:endParaRPr lang="en-IN" sz="1400" dirty="0"/>
          </a:p>
          <a:p>
            <a:pPr lvl="1"/>
            <a:r>
              <a:rPr lang="en-IN" dirty="0"/>
              <a:t>Empowering farmers with knowledge of sustainable techniques to ensure successful adoption.</a:t>
            </a:r>
            <a:endParaRPr lang="en-IN" sz="1400" dirty="0"/>
          </a:p>
          <a:p>
            <a:pPr lvl="0"/>
            <a:r>
              <a:rPr lang="en-IN" b="1" dirty="0"/>
              <a:t>Training Needs and Technical Assistance:</a:t>
            </a:r>
            <a:endParaRPr lang="en-IN" sz="1600" dirty="0"/>
          </a:p>
          <a:p>
            <a:pPr lvl="1"/>
            <a:r>
              <a:rPr lang="en-IN" dirty="0"/>
              <a:t>Highlighting the importance of ongoing training and technical support to guide farmers through the transition to organic farming.</a:t>
            </a:r>
            <a:endParaRPr lang="en-IN" sz="1400" dirty="0"/>
          </a:p>
          <a:p>
            <a:pPr lvl="1"/>
            <a:r>
              <a:rPr lang="en-IN" dirty="0"/>
              <a:t>Establishing collaborations with agricultural experts to provide timely guidance.</a:t>
            </a:r>
            <a:endParaRPr lang="en-IN" sz="1400" dirty="0"/>
          </a:p>
          <a:p>
            <a:pPr lvl="0"/>
            <a:r>
              <a:rPr lang="en-IN" b="1" dirty="0"/>
              <a:t>Certification Costs:</a:t>
            </a:r>
            <a:endParaRPr lang="en-IN" sz="1600" dirty="0"/>
          </a:p>
          <a:p>
            <a:pPr lvl="1"/>
            <a:r>
              <a:rPr lang="en-IN" dirty="0"/>
              <a:t>Discussing the financial burden associated with obtaining organic certification.</a:t>
            </a:r>
            <a:endParaRPr lang="en-IN" sz="1400" dirty="0"/>
          </a:p>
          <a:p>
            <a:pPr lvl="1"/>
            <a:r>
              <a:rPr lang="en-IN" dirty="0"/>
              <a:t>Exploring mechanisms to reduce certification costs and make it more accessible, especially for small farmers.</a:t>
            </a:r>
            <a:endParaRPr lang="en-IN" sz="1400" dirty="0"/>
          </a:p>
          <a:p>
            <a:pPr lvl="0"/>
            <a:r>
              <a:rPr lang="en-IN" b="1" dirty="0"/>
              <a:t>Meeting Standards: Adhering to Organic Certification Requirements:</a:t>
            </a:r>
            <a:endParaRPr lang="en-IN" sz="1600" dirty="0"/>
          </a:p>
          <a:p>
            <a:pPr lvl="1"/>
            <a:r>
              <a:rPr lang="en-IN" dirty="0"/>
              <a:t>Emphasizing the significance of complying with strict organic certification standards.</a:t>
            </a:r>
            <a:endParaRPr lang="en-IN" sz="1400" dirty="0"/>
          </a:p>
          <a:p>
            <a:pPr lvl="1"/>
            <a:r>
              <a:rPr lang="en-IN" dirty="0"/>
              <a:t>Ensuring that farmers follow organic principles to maintain the credibility of the organic label.</a:t>
            </a:r>
            <a:endParaRPr lang="en-IN" sz="1400" dirty="0"/>
          </a:p>
        </p:txBody>
      </p:sp>
    </p:spTree>
    <p:extLst>
      <p:ext uri="{BB962C8B-B14F-4D97-AF65-F5344CB8AC3E}">
        <p14:creationId xmlns:p14="http://schemas.microsoft.com/office/powerpoint/2010/main" val="2774656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9344" y="557784"/>
            <a:ext cx="10506456" cy="6300216"/>
          </a:xfrm>
        </p:spPr>
        <p:txBody>
          <a:bodyPr>
            <a:normAutofit fontScale="92500" lnSpcReduction="20000"/>
          </a:bodyPr>
          <a:lstStyle/>
          <a:p>
            <a:pPr lvl="0"/>
            <a:r>
              <a:rPr lang="en-IN" b="1" dirty="0"/>
              <a:t>Maintaining Quality:</a:t>
            </a:r>
            <a:endParaRPr lang="en-IN" sz="1600" dirty="0"/>
          </a:p>
          <a:p>
            <a:pPr lvl="1"/>
            <a:r>
              <a:rPr lang="en-IN" dirty="0"/>
              <a:t>Recognizing the role of consistent quality in meeting consumer expectations.</a:t>
            </a:r>
            <a:endParaRPr lang="en-IN" sz="1400" dirty="0"/>
          </a:p>
          <a:p>
            <a:pPr lvl="1"/>
            <a:r>
              <a:rPr lang="en-IN" dirty="0"/>
              <a:t>Highlighting the importance of quality assurance measures in preserving the reputation of organic products.</a:t>
            </a:r>
            <a:endParaRPr lang="en-IN" sz="1400" dirty="0"/>
          </a:p>
          <a:p>
            <a:pPr lvl="0"/>
            <a:r>
              <a:rPr lang="en-IN" b="1" dirty="0"/>
              <a:t>Supply Chain Challenges: Sourcing Organic Inputs and Maintaining Quality:</a:t>
            </a:r>
            <a:endParaRPr lang="en-IN" sz="1600" dirty="0"/>
          </a:p>
          <a:p>
            <a:pPr lvl="1"/>
            <a:r>
              <a:rPr lang="en-IN" dirty="0"/>
              <a:t>Addressing the complexities of sourcing reliable and authentic organic inputs, such as seeds and fertilizers.</a:t>
            </a:r>
            <a:endParaRPr lang="en-IN" sz="1400" dirty="0"/>
          </a:p>
          <a:p>
            <a:pPr lvl="1"/>
            <a:r>
              <a:rPr lang="en-IN" dirty="0"/>
              <a:t>Ensuring the quality and authenticity of these inputs throughout the supply chain.</a:t>
            </a:r>
            <a:endParaRPr lang="en-IN" sz="1400" dirty="0"/>
          </a:p>
          <a:p>
            <a:r>
              <a:rPr lang="en-IN" b="1" dirty="0"/>
              <a:t>Infrastructure Gaps:</a:t>
            </a:r>
            <a:endParaRPr lang="en-IN" sz="1600" dirty="0"/>
          </a:p>
          <a:p>
            <a:pPr lvl="0"/>
            <a:r>
              <a:rPr lang="en-IN" b="1" dirty="0"/>
              <a:t>Processing Facilities:</a:t>
            </a:r>
            <a:endParaRPr lang="en-IN" sz="1600" dirty="0"/>
          </a:p>
          <a:p>
            <a:pPr lvl="1"/>
            <a:r>
              <a:rPr lang="en-IN" dirty="0"/>
              <a:t>Acknowledging the need for improved organic processing units to handle organic produce efficiently.</a:t>
            </a:r>
            <a:endParaRPr lang="en-IN" sz="1400" dirty="0"/>
          </a:p>
          <a:p>
            <a:pPr lvl="1"/>
            <a:r>
              <a:rPr lang="en-IN" dirty="0"/>
              <a:t>Discussing the potential benefits of establishing modern processing facilities to enhance product value.</a:t>
            </a:r>
            <a:endParaRPr lang="en-IN" sz="1400" dirty="0"/>
          </a:p>
          <a:p>
            <a:pPr lvl="0"/>
            <a:r>
              <a:rPr lang="en-IN" b="1" dirty="0"/>
              <a:t>Distribution Network:</a:t>
            </a:r>
            <a:endParaRPr lang="en-IN" sz="1600" dirty="0"/>
          </a:p>
          <a:p>
            <a:pPr lvl="1"/>
            <a:r>
              <a:rPr lang="en-IN" dirty="0"/>
              <a:t>Recognizing the absence of efficient distribution networks for organic products.</a:t>
            </a:r>
            <a:endParaRPr lang="en-IN" sz="1400" dirty="0"/>
          </a:p>
          <a:p>
            <a:pPr lvl="1"/>
            <a:r>
              <a:rPr lang="en-IN" dirty="0"/>
              <a:t>Exploring strategies to establish a well-structured distribution system that ensures timely delivery and minimizes product losses.</a:t>
            </a:r>
            <a:endParaRPr lang="en-IN" sz="1400" dirty="0"/>
          </a:p>
        </p:txBody>
      </p:sp>
    </p:spTree>
    <p:extLst>
      <p:ext uri="{BB962C8B-B14F-4D97-AF65-F5344CB8AC3E}">
        <p14:creationId xmlns:p14="http://schemas.microsoft.com/office/powerpoint/2010/main" val="1190632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0322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278" y="166910"/>
            <a:ext cx="8911687" cy="689124"/>
          </a:xfrm>
        </p:spPr>
        <p:txBody>
          <a:bodyPr>
            <a:normAutofit/>
          </a:bodyPr>
          <a:lstStyle/>
          <a:p>
            <a:pPr algn="ctr"/>
            <a:r>
              <a:rPr lang="en-IN" sz="2800" b="1" dirty="0"/>
              <a:t>Opportunities</a:t>
            </a:r>
            <a:endParaRPr lang="en-IN" sz="2600" b="1" dirty="0"/>
          </a:p>
        </p:txBody>
      </p:sp>
      <p:sp>
        <p:nvSpPr>
          <p:cNvPr id="3" name="Content Placeholder 2"/>
          <p:cNvSpPr>
            <a:spLocks noGrp="1"/>
          </p:cNvSpPr>
          <p:nvPr>
            <p:ph idx="1"/>
          </p:nvPr>
        </p:nvSpPr>
        <p:spPr>
          <a:xfrm>
            <a:off x="1789889" y="719847"/>
            <a:ext cx="9873576" cy="5768502"/>
          </a:xfrm>
        </p:spPr>
        <p:txBody>
          <a:bodyPr>
            <a:normAutofit fontScale="92500" lnSpcReduction="10000"/>
          </a:bodyPr>
          <a:lstStyle/>
          <a:p>
            <a:r>
              <a:rPr lang="en-IN" b="1" dirty="0"/>
              <a:t>Growing Market Demand:</a:t>
            </a:r>
            <a:endParaRPr lang="en-IN" sz="1600" b="1" dirty="0"/>
          </a:p>
          <a:p>
            <a:pPr lvl="1"/>
            <a:r>
              <a:rPr lang="en-IN" dirty="0"/>
              <a:t>Recognizing the increasing market demand for organic products driven by health and environmental awareness.</a:t>
            </a:r>
            <a:endParaRPr lang="en-IN" sz="1400" dirty="0"/>
          </a:p>
          <a:p>
            <a:pPr lvl="1"/>
            <a:r>
              <a:rPr lang="en-IN" dirty="0"/>
              <a:t>Highlighting the potential for substantial market growth in the organic sector.</a:t>
            </a:r>
          </a:p>
          <a:p>
            <a:pPr lvl="1"/>
            <a:endParaRPr lang="en-IN" sz="1400" dirty="0"/>
          </a:p>
          <a:p>
            <a:r>
              <a:rPr lang="en-IN" b="1" dirty="0"/>
              <a:t>Consumer Awareness:</a:t>
            </a:r>
            <a:endParaRPr lang="en-IN" sz="1600" b="1" dirty="0"/>
          </a:p>
          <a:p>
            <a:pPr lvl="1"/>
            <a:r>
              <a:rPr lang="en-IN" dirty="0"/>
              <a:t>Emphasizing the shift in consumer preference towards healthier and more sustainable organic products.</a:t>
            </a:r>
            <a:endParaRPr lang="en-IN" sz="1400" dirty="0"/>
          </a:p>
          <a:p>
            <a:pPr lvl="1"/>
            <a:r>
              <a:rPr lang="en-IN" dirty="0"/>
              <a:t>Discussing the significance of educating consumers about the benefits of organic farming practices.</a:t>
            </a:r>
          </a:p>
          <a:p>
            <a:pPr lvl="1"/>
            <a:endParaRPr lang="en-IN" sz="1400" dirty="0"/>
          </a:p>
          <a:p>
            <a:r>
              <a:rPr lang="en-IN" b="1" dirty="0"/>
              <a:t>Premium Pricing:</a:t>
            </a:r>
            <a:endParaRPr lang="en-IN" sz="1600" b="1" dirty="0"/>
          </a:p>
          <a:p>
            <a:pPr lvl="1"/>
            <a:r>
              <a:rPr lang="en-IN" dirty="0"/>
              <a:t>Exploring the opportunity for organic farmers to command higher prices for their products due to their premium quality and eco-friendly production methods.</a:t>
            </a:r>
            <a:endParaRPr lang="en-IN" sz="1400" dirty="0"/>
          </a:p>
          <a:p>
            <a:pPr lvl="1"/>
            <a:r>
              <a:rPr lang="en-IN" dirty="0"/>
              <a:t>Highlighting the potential for increased income and improved livelihoods for farmers.</a:t>
            </a:r>
            <a:endParaRPr lang="en-IN" sz="1400" dirty="0"/>
          </a:p>
        </p:txBody>
      </p:sp>
    </p:spTree>
    <p:extLst>
      <p:ext uri="{BB962C8B-B14F-4D97-AF65-F5344CB8AC3E}">
        <p14:creationId xmlns:p14="http://schemas.microsoft.com/office/powerpoint/2010/main" val="4128319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5064" y="539496"/>
            <a:ext cx="9849548" cy="5371726"/>
          </a:xfrm>
        </p:spPr>
        <p:txBody>
          <a:bodyPr>
            <a:normAutofit lnSpcReduction="10000"/>
          </a:bodyPr>
          <a:lstStyle/>
          <a:p>
            <a:r>
              <a:rPr lang="en-IN" b="1" dirty="0"/>
              <a:t>Direct Marketing Channels via Farmers' Markets, FPOs:</a:t>
            </a:r>
            <a:endParaRPr lang="en-IN" sz="1600" b="1" dirty="0"/>
          </a:p>
          <a:p>
            <a:pPr lvl="1"/>
            <a:r>
              <a:rPr lang="en-IN" dirty="0"/>
              <a:t>Showcasing the role of farmers' markets and Farmer Producer Organizations (FPOs) in establishing direct connections between farmers and consumers.</a:t>
            </a:r>
            <a:endParaRPr lang="en-IN" sz="1400" dirty="0"/>
          </a:p>
          <a:p>
            <a:pPr lvl="1"/>
            <a:r>
              <a:rPr lang="en-IN" dirty="0"/>
              <a:t>Discussing how these channels eliminate intermediaries and provide greater returns to farmers.</a:t>
            </a:r>
          </a:p>
          <a:p>
            <a:pPr lvl="1"/>
            <a:endParaRPr lang="en-IN" sz="1400" dirty="0"/>
          </a:p>
          <a:p>
            <a:r>
              <a:rPr lang="en-IN" b="1" dirty="0"/>
              <a:t>Government Support: Subsidies and Incentives:</a:t>
            </a:r>
            <a:endParaRPr lang="en-IN" sz="1600" b="1" dirty="0"/>
          </a:p>
          <a:p>
            <a:pPr lvl="1"/>
            <a:r>
              <a:rPr lang="en-IN" dirty="0"/>
              <a:t>Acknowledging the positive impact of government support in the form of subsidies, financial incentives, and policy initiatives.</a:t>
            </a:r>
            <a:endParaRPr lang="en-IN" sz="1400" dirty="0"/>
          </a:p>
          <a:p>
            <a:pPr lvl="1"/>
            <a:r>
              <a:rPr lang="en-IN" dirty="0"/>
              <a:t>Highlighting how these measures encourage farmers to transition to organic farming and sustain their efforts.</a:t>
            </a:r>
            <a:endParaRPr lang="en-IN" sz="1400" dirty="0"/>
          </a:p>
          <a:p>
            <a:pPr lvl="1"/>
            <a:r>
              <a:rPr lang="en-IN" dirty="0"/>
              <a:t>These improved points better emphasize the opportunities within the organic value chain. Feel free to use them in your presentation or adapt them to suit your specific needs.</a:t>
            </a:r>
            <a:endParaRPr lang="en-IN" sz="1400" dirty="0"/>
          </a:p>
        </p:txBody>
      </p:sp>
    </p:spTree>
    <p:extLst>
      <p:ext uri="{BB962C8B-B14F-4D97-AF65-F5344CB8AC3E}">
        <p14:creationId xmlns:p14="http://schemas.microsoft.com/office/powerpoint/2010/main" val="4047962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thamanesh\Desktop\Data\SN.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152" y="-45720"/>
            <a:ext cx="11686032" cy="6903720"/>
          </a:xfrm>
          <a:prstGeom prst="rect">
            <a:avLst/>
          </a:prstGeom>
          <a:noFill/>
          <a:ln>
            <a:noFill/>
          </a:ln>
        </p:spPr>
      </p:pic>
    </p:spTree>
    <p:extLst>
      <p:ext uri="{BB962C8B-B14F-4D97-AF65-F5344CB8AC3E}">
        <p14:creationId xmlns:p14="http://schemas.microsoft.com/office/powerpoint/2010/main" val="2939025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3352" y="246888"/>
            <a:ext cx="10250424" cy="6153912"/>
          </a:xfrm>
        </p:spPr>
        <p:txBody>
          <a:bodyPr>
            <a:normAutofit/>
          </a:bodyPr>
          <a:lstStyle/>
          <a:p>
            <a:pPr marL="0" indent="0">
              <a:buNone/>
            </a:pPr>
            <a:r>
              <a:rPr lang="en-IN" b="1" u="sng" dirty="0"/>
              <a:t>Social Organization Participation</a:t>
            </a:r>
            <a:r>
              <a:rPr lang="en-IN" b="1" dirty="0"/>
              <a:t>:</a:t>
            </a:r>
          </a:p>
          <a:p>
            <a:r>
              <a:rPr lang="en-IN" sz="1400" dirty="0"/>
              <a:t>Almost all organic farmers actively participate in various social organizations and associations.</a:t>
            </a:r>
          </a:p>
          <a:p>
            <a:r>
              <a:rPr lang="en-IN" sz="1400" dirty="0"/>
              <a:t>Participation provides access to updated information, networking, and recognition opportunities.</a:t>
            </a:r>
          </a:p>
          <a:p>
            <a:r>
              <a:rPr lang="en-IN" sz="1400" dirty="0"/>
              <a:t>Organic farmers seek to establish themselves as reputable and influential within their social networks.</a:t>
            </a:r>
          </a:p>
          <a:p>
            <a:pPr marL="0" indent="0">
              <a:buNone/>
            </a:pPr>
            <a:endParaRPr lang="en-IN" u="sng" dirty="0"/>
          </a:p>
          <a:p>
            <a:pPr marL="0" indent="0">
              <a:buNone/>
            </a:pPr>
            <a:r>
              <a:rPr lang="en-IN" b="1" u="sng" dirty="0"/>
              <a:t>Information Seeking and Knowledge Sharing among Organic Farmers:</a:t>
            </a:r>
            <a:endParaRPr lang="en-IN" b="1" dirty="0"/>
          </a:p>
          <a:p>
            <a:r>
              <a:rPr lang="en-IN" sz="1400" dirty="0"/>
              <a:t>Farmers actively seek information through training programs and various sources like Agriculture departments, KVK, private programs, NGOs, and online platforms.</a:t>
            </a:r>
          </a:p>
          <a:p>
            <a:r>
              <a:rPr lang="en-IN" sz="1400" dirty="0"/>
              <a:t>After receiving training in organic farming, interested and progressive farmers continue to practice organic farming.</a:t>
            </a:r>
          </a:p>
          <a:p>
            <a:r>
              <a:rPr lang="en-IN" sz="1400" dirty="0"/>
              <a:t>Progressive organic farmers share their guidance and encouragement with other farmers and the public through communication platforms like direct visits, phone calls, and WhatsApp messages.</a:t>
            </a:r>
          </a:p>
        </p:txBody>
      </p:sp>
    </p:spTree>
    <p:extLst>
      <p:ext uri="{BB962C8B-B14F-4D97-AF65-F5344CB8AC3E}">
        <p14:creationId xmlns:p14="http://schemas.microsoft.com/office/powerpoint/2010/main" val="1628460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069" y="77821"/>
            <a:ext cx="9792544" cy="1827179"/>
          </a:xfrm>
        </p:spPr>
        <p:txBody>
          <a:bodyPr>
            <a:normAutofit/>
          </a:bodyPr>
          <a:lstStyle/>
          <a:p>
            <a:r>
              <a:rPr lang="en-US" sz="2200" b="1" u="sng" dirty="0"/>
              <a:t>GENERAL PROBLEMS FACED BY FARMING COMMUNITIES DURING FARMING: PRODUCTION TO MARKETING</a:t>
            </a:r>
            <a:br>
              <a:rPr lang="en-IN" sz="2200" dirty="0"/>
            </a:br>
            <a:endParaRPr lang="en-IN" sz="2200" dirty="0"/>
          </a:p>
        </p:txBody>
      </p:sp>
      <p:graphicFrame>
        <p:nvGraphicFramePr>
          <p:cNvPr id="4" name="Content Placeholder 3"/>
          <p:cNvGraphicFramePr>
            <a:graphicFrameLocks noGrp="1"/>
          </p:cNvGraphicFramePr>
          <p:nvPr>
            <p:ph idx="1"/>
          </p:nvPr>
        </p:nvGraphicFramePr>
        <p:xfrm>
          <a:off x="1643974" y="1060312"/>
          <a:ext cx="5019473" cy="4274713"/>
        </p:xfrm>
        <a:graphic>
          <a:graphicData uri="http://schemas.openxmlformats.org/drawingml/2006/table">
            <a:tbl>
              <a:tblPr firstRow="1" firstCol="1" bandRow="1">
                <a:tableStyleId>{5C22544A-7EE6-4342-B048-85BDC9FD1C3A}</a:tableStyleId>
              </a:tblPr>
              <a:tblGrid>
                <a:gridCol w="3640447">
                  <a:extLst>
                    <a:ext uri="{9D8B030D-6E8A-4147-A177-3AD203B41FA5}">
                      <a16:colId xmlns:a16="http://schemas.microsoft.com/office/drawing/2014/main" val="20000"/>
                    </a:ext>
                  </a:extLst>
                </a:gridCol>
                <a:gridCol w="1379026">
                  <a:extLst>
                    <a:ext uri="{9D8B030D-6E8A-4147-A177-3AD203B41FA5}">
                      <a16:colId xmlns:a16="http://schemas.microsoft.com/office/drawing/2014/main" val="20001"/>
                    </a:ext>
                  </a:extLst>
                </a:gridCol>
              </a:tblGrid>
              <a:tr h="785997">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Problems faced by Organic farmers </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IN" sz="1400" dirty="0">
                          <a:effectLst/>
                          <a:latin typeface="Times New Roman" panose="02020603050405020304" pitchFamily="18" charset="0"/>
                          <a:cs typeface="Times New Roman" panose="02020603050405020304" pitchFamily="18" charset="0"/>
                        </a:rPr>
                        <a:t>Farmers Responses  %</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80722">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Lack separate or proper marketing channel</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24.6</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292511">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Lack of man-power/labours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17.19</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249938">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Lack of special prices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16.06</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292511">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Natural Calamities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12.5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517968">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Lack of Government support and encouragement</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10.94</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292511">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More weeds or pests attack</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8.36</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92511">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Wild animals, birds </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3.12</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r h="292511">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Lack of storage facilities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3.11</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8"/>
                  </a:ext>
                </a:extLst>
              </a:tr>
              <a:tr h="292511">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Robbing of crops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1.55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9"/>
                  </a:ext>
                </a:extLst>
              </a:tr>
              <a:tr h="292511">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Transport problem</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1.56</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0"/>
                  </a:ext>
                </a:extLst>
              </a:tr>
              <a:tr h="292511">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Others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1.51</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1"/>
                  </a:ext>
                </a:extLst>
              </a:tr>
            </a:tbl>
          </a:graphicData>
        </a:graphic>
      </p:graphicFrame>
      <p:graphicFrame>
        <p:nvGraphicFramePr>
          <p:cNvPr id="5" name="Table 4"/>
          <p:cNvGraphicFramePr>
            <a:graphicFrameLocks noGrp="1"/>
          </p:cNvGraphicFramePr>
          <p:nvPr/>
        </p:nvGraphicFramePr>
        <p:xfrm>
          <a:off x="6828817" y="1060316"/>
          <a:ext cx="5107021" cy="4274710"/>
        </p:xfrm>
        <a:graphic>
          <a:graphicData uri="http://schemas.openxmlformats.org/drawingml/2006/table">
            <a:tbl>
              <a:tblPr firstRow="1" firstCol="1" bandRow="1">
                <a:tableStyleId>{5C22544A-7EE6-4342-B048-85BDC9FD1C3A}</a:tableStyleId>
              </a:tblPr>
              <a:tblGrid>
                <a:gridCol w="3959820">
                  <a:extLst>
                    <a:ext uri="{9D8B030D-6E8A-4147-A177-3AD203B41FA5}">
                      <a16:colId xmlns:a16="http://schemas.microsoft.com/office/drawing/2014/main" val="20000"/>
                    </a:ext>
                  </a:extLst>
                </a:gridCol>
                <a:gridCol w="1147201">
                  <a:extLst>
                    <a:ext uri="{9D8B030D-6E8A-4147-A177-3AD203B41FA5}">
                      <a16:colId xmlns:a16="http://schemas.microsoft.com/office/drawing/2014/main" val="20001"/>
                    </a:ext>
                  </a:extLst>
                </a:gridCol>
              </a:tblGrid>
              <a:tr h="1244889">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Problems faced by general farmers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Farmers Responses </a:t>
                      </a:r>
                    </a:p>
                    <a:p>
                      <a:pPr>
                        <a:lnSpc>
                          <a:spcPct val="107000"/>
                        </a:lnSpc>
                        <a:spcAft>
                          <a:spcPts val="0"/>
                        </a:spcAft>
                      </a:pPr>
                      <a:r>
                        <a:rPr lang="en-IN"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6341">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Agent/Broker/Processors interference</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24.55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585190">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Lack of Government support and encouragement (esp. Committee)</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20.97</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352073">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Lack of man-power/labours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16.13</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341547">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Natural Calamities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14.9</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284934">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Robbing of crops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6.46</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284934">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Birds and animals attack</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5.65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84934">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Transport problem</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4.84</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r h="284934">
                <a:tc>
                  <a:txBody>
                    <a:bodyPr/>
                    <a:lstStyle/>
                    <a:p>
                      <a:pPr>
                        <a:lnSpc>
                          <a:spcPct val="107000"/>
                        </a:lnSpc>
                        <a:spcAft>
                          <a:spcPts val="0"/>
                        </a:spcAft>
                      </a:pPr>
                      <a:r>
                        <a:rPr lang="en-IN" sz="1400">
                          <a:effectLst/>
                          <a:latin typeface="Times New Roman" panose="02020603050405020304" pitchFamily="18" charset="0"/>
                          <a:cs typeface="Times New Roman" panose="02020603050405020304" pitchFamily="18" charset="0"/>
                        </a:rPr>
                        <a:t>Lack of storage facilities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5.65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8"/>
                  </a:ext>
                </a:extLst>
              </a:tr>
              <a:tr h="284934">
                <a:tc>
                  <a:txBody>
                    <a:bodyPr/>
                    <a:lstStyle/>
                    <a:p>
                      <a:pPr>
                        <a:lnSpc>
                          <a:spcPct val="107000"/>
                        </a:lnSpc>
                        <a:spcAft>
                          <a:spcPts val="0"/>
                        </a:spcAft>
                      </a:pPr>
                      <a:r>
                        <a:rPr lang="en-IN" sz="1400" dirty="0">
                          <a:effectLst/>
                          <a:latin typeface="Times New Roman" panose="02020603050405020304" pitchFamily="18" charset="0"/>
                          <a:cs typeface="Times New Roman" panose="02020603050405020304" pitchFamily="18" charset="0"/>
                        </a:rPr>
                        <a:t>Others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US" sz="1400" dirty="0">
                          <a:effectLst/>
                          <a:latin typeface="Times New Roman" panose="02020603050405020304" pitchFamily="18" charset="0"/>
                          <a:cs typeface="Times New Roman" panose="02020603050405020304" pitchFamily="18" charset="0"/>
                        </a:rPr>
                        <a:t>0.85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30552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712" y="264186"/>
            <a:ext cx="8911687" cy="436205"/>
          </a:xfrm>
        </p:spPr>
        <p:txBody>
          <a:bodyPr>
            <a:normAutofit/>
          </a:bodyPr>
          <a:lstStyle/>
          <a:p>
            <a:r>
              <a:rPr lang="en-US" sz="2200" b="1" dirty="0"/>
              <a:t>CONCLUSION</a:t>
            </a:r>
            <a:endParaRPr lang="en-IN" sz="2200" b="1" dirty="0"/>
          </a:p>
        </p:txBody>
      </p:sp>
      <p:sp>
        <p:nvSpPr>
          <p:cNvPr id="3" name="Content Placeholder 2"/>
          <p:cNvSpPr>
            <a:spLocks noGrp="1"/>
          </p:cNvSpPr>
          <p:nvPr>
            <p:ph idx="1"/>
          </p:nvPr>
        </p:nvSpPr>
        <p:spPr>
          <a:xfrm>
            <a:off x="1488333" y="817123"/>
            <a:ext cx="10252563" cy="5574533"/>
          </a:xfrm>
        </p:spPr>
        <p:txBody>
          <a:bodyPr>
            <a:normAutofit fontScale="62500" lnSpcReduction="20000"/>
          </a:bodyPr>
          <a:lstStyle/>
          <a:p>
            <a:pPr>
              <a:lnSpc>
                <a:spcPct val="200000"/>
              </a:lnSpc>
            </a:pPr>
            <a:r>
              <a:rPr lang="en-US" dirty="0"/>
              <a:t> In conclusion, a shift towards organic farming and consumption is beneficial for the environment, public health, and the livelihoods of farmers. </a:t>
            </a:r>
          </a:p>
          <a:p>
            <a:pPr>
              <a:lnSpc>
                <a:spcPct val="200000"/>
              </a:lnSpc>
            </a:pPr>
            <a:r>
              <a:rPr lang="en-US" dirty="0"/>
              <a:t>However, ensuring food democracy and food security for all economic classes will require addressing the pricing disparity and improving access to organic products through supportive measures and awareness campaigns. </a:t>
            </a:r>
          </a:p>
          <a:p>
            <a:pPr>
              <a:lnSpc>
                <a:spcPct val="200000"/>
              </a:lnSpc>
            </a:pPr>
            <a:r>
              <a:rPr lang="en-US" dirty="0"/>
              <a:t>Awareness </a:t>
            </a:r>
            <a:r>
              <a:rPr lang="en-US" dirty="0" err="1"/>
              <a:t>programmes</a:t>
            </a:r>
            <a:r>
              <a:rPr lang="en-US" dirty="0"/>
              <a:t>, availability of adequate post- harvest infrastructure, marketing facilities, premium price for the organic produce etc., would certainly motivate farmers towards organic farming thereby increasing organic coverage in the country.</a:t>
            </a:r>
          </a:p>
          <a:p>
            <a:pPr>
              <a:lnSpc>
                <a:spcPct val="200000"/>
              </a:lnSpc>
            </a:pPr>
            <a:r>
              <a:rPr lang="en-US" dirty="0"/>
              <a:t>Collaboration among stakeholders, including farmers, consumers, and policymakers, will play a crucial role in fostering a sustainable and healthier future for all.</a:t>
            </a:r>
            <a:endParaRPr lang="en-IN" dirty="0"/>
          </a:p>
        </p:txBody>
      </p:sp>
    </p:spTree>
    <p:extLst>
      <p:ext uri="{BB962C8B-B14F-4D97-AF65-F5344CB8AC3E}">
        <p14:creationId xmlns:p14="http://schemas.microsoft.com/office/powerpoint/2010/main" val="3310778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08" y="303097"/>
            <a:ext cx="8911687" cy="514026"/>
          </a:xfrm>
        </p:spPr>
        <p:txBody>
          <a:bodyPr>
            <a:normAutofit fontScale="90000"/>
          </a:bodyPr>
          <a:lstStyle/>
          <a:p>
            <a:r>
              <a:rPr lang="en-US" b="1" dirty="0"/>
              <a:t>RECOMMENDATION AND SUGGESTIONS</a:t>
            </a:r>
            <a:endParaRPr lang="en-IN" b="1" dirty="0"/>
          </a:p>
        </p:txBody>
      </p:sp>
      <p:sp>
        <p:nvSpPr>
          <p:cNvPr id="3" name="Content Placeholder 2"/>
          <p:cNvSpPr>
            <a:spLocks noGrp="1"/>
          </p:cNvSpPr>
          <p:nvPr>
            <p:ph idx="1"/>
          </p:nvPr>
        </p:nvSpPr>
        <p:spPr>
          <a:xfrm>
            <a:off x="2986391" y="1138136"/>
            <a:ext cx="8978630" cy="5398851"/>
          </a:xfrm>
        </p:spPr>
        <p:txBody>
          <a:bodyPr>
            <a:normAutofit fontScale="55000" lnSpcReduction="20000"/>
          </a:bodyPr>
          <a:lstStyle/>
          <a:p>
            <a:pPr>
              <a:lnSpc>
                <a:spcPct val="150000"/>
              </a:lnSpc>
            </a:pPr>
            <a:r>
              <a:rPr lang="en-IN" b="1" i="1" u="sng" dirty="0"/>
              <a:t>Addressing Gender Disparities</a:t>
            </a:r>
            <a:endParaRPr lang="en-IN" dirty="0"/>
          </a:p>
          <a:p>
            <a:pPr>
              <a:lnSpc>
                <a:spcPct val="150000"/>
              </a:lnSpc>
            </a:pPr>
            <a:r>
              <a:rPr lang="en-IN" b="1" i="1" u="sng" dirty="0"/>
              <a:t>Education and Awareness</a:t>
            </a:r>
            <a:endParaRPr lang="en-IN" dirty="0"/>
          </a:p>
          <a:p>
            <a:pPr>
              <a:lnSpc>
                <a:spcPct val="150000"/>
              </a:lnSpc>
            </a:pPr>
            <a:r>
              <a:rPr lang="en-IN" b="1" i="1" u="sng" dirty="0"/>
              <a:t>Supporting Small-Scale Farmers</a:t>
            </a:r>
            <a:endParaRPr lang="en-IN" dirty="0"/>
          </a:p>
          <a:p>
            <a:pPr>
              <a:lnSpc>
                <a:spcPct val="150000"/>
              </a:lnSpc>
            </a:pPr>
            <a:r>
              <a:rPr lang="en-IN" b="1" i="1" u="sng" dirty="0"/>
              <a:t>Promoting Crop Diversity and Rotation</a:t>
            </a:r>
            <a:endParaRPr lang="en-IN" dirty="0"/>
          </a:p>
          <a:p>
            <a:pPr>
              <a:lnSpc>
                <a:spcPct val="150000"/>
              </a:lnSpc>
            </a:pPr>
            <a:r>
              <a:rPr lang="en-IN" b="1" i="1" u="sng" dirty="0"/>
              <a:t>Strengthening Agroforestry</a:t>
            </a:r>
            <a:endParaRPr lang="en-IN" dirty="0"/>
          </a:p>
          <a:p>
            <a:pPr>
              <a:lnSpc>
                <a:spcPct val="150000"/>
              </a:lnSpc>
            </a:pPr>
            <a:r>
              <a:rPr lang="en-IN" b="1" i="1" u="sng" dirty="0"/>
              <a:t>Cattle Rearing and Organic Manure</a:t>
            </a:r>
            <a:endParaRPr lang="en-IN" dirty="0"/>
          </a:p>
          <a:p>
            <a:pPr>
              <a:lnSpc>
                <a:spcPct val="150000"/>
              </a:lnSpc>
            </a:pPr>
            <a:r>
              <a:rPr lang="en-IN" b="1" i="1" u="sng" dirty="0"/>
              <a:t>Market Diversification and Value Addition</a:t>
            </a:r>
          </a:p>
          <a:p>
            <a:pPr>
              <a:lnSpc>
                <a:spcPct val="150000"/>
              </a:lnSpc>
            </a:pPr>
            <a:r>
              <a:rPr lang="en-IN" b="1" i="1" u="sng" dirty="0"/>
              <a:t>Promoting Collective Marketing</a:t>
            </a:r>
            <a:endParaRPr lang="en-IN" dirty="0"/>
          </a:p>
          <a:p>
            <a:pPr>
              <a:lnSpc>
                <a:spcPct val="150000"/>
              </a:lnSpc>
            </a:pPr>
            <a:r>
              <a:rPr lang="en-IN" b="1" i="1" u="sng" dirty="0"/>
              <a:t>Supporting Knowledge Sharing</a:t>
            </a:r>
            <a:endParaRPr lang="en-IN" dirty="0"/>
          </a:p>
          <a:p>
            <a:pPr>
              <a:lnSpc>
                <a:spcPct val="150000"/>
              </a:lnSpc>
            </a:pPr>
            <a:r>
              <a:rPr lang="en-IN" b="1" i="1" u="sng" dirty="0"/>
              <a:t>Fostering Sustainable Consumption</a:t>
            </a:r>
            <a:endParaRPr lang="en-IN" dirty="0"/>
          </a:p>
          <a:p>
            <a:pPr>
              <a:lnSpc>
                <a:spcPct val="150000"/>
              </a:lnSpc>
            </a:pPr>
            <a:r>
              <a:rPr lang="en-IN" b="1" i="1" u="sng" dirty="0"/>
              <a:t>Tailored Support Mechanisms</a:t>
            </a:r>
            <a:endParaRPr lang="en-IN" dirty="0"/>
          </a:p>
          <a:p>
            <a:pPr>
              <a:lnSpc>
                <a:spcPct val="150000"/>
              </a:lnSpc>
            </a:pPr>
            <a:r>
              <a:rPr lang="en-IN" b="1" i="1" u="sng" dirty="0"/>
              <a:t>Policy Framework for Sustainability</a:t>
            </a:r>
            <a:endParaRPr lang="en-IN" dirty="0"/>
          </a:p>
        </p:txBody>
      </p:sp>
    </p:spTree>
    <p:extLst>
      <p:ext uri="{BB962C8B-B14F-4D97-AF65-F5344CB8AC3E}">
        <p14:creationId xmlns:p14="http://schemas.microsoft.com/office/powerpoint/2010/main" val="29387430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172" y="2576993"/>
            <a:ext cx="8911687" cy="878194"/>
          </a:xfrm>
        </p:spPr>
        <p:txBody>
          <a:bodyPr/>
          <a:lstStyle/>
          <a:p>
            <a:pPr algn="ctr"/>
            <a:r>
              <a:rPr lang="en-US" dirty="0"/>
              <a:t>THANK YOU</a:t>
            </a: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176" y="-35906"/>
            <a:ext cx="3079646" cy="23035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123" y="4319797"/>
            <a:ext cx="3240413" cy="24238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20" y="4448162"/>
            <a:ext cx="2919558" cy="218382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0338" y="4558660"/>
            <a:ext cx="3457160" cy="214837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88" y="2306267"/>
            <a:ext cx="3635786" cy="204513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2989" y="6534"/>
            <a:ext cx="3074509" cy="229973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8731" y="2264947"/>
            <a:ext cx="2747125" cy="205485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8132" y="-35906"/>
            <a:ext cx="3033762" cy="2269254"/>
          </a:xfrm>
          <a:prstGeom prst="rect">
            <a:avLst/>
          </a:prstGeom>
        </p:spPr>
      </p:pic>
    </p:spTree>
    <p:extLst>
      <p:ext uri="{BB962C8B-B14F-4D97-AF65-F5344CB8AC3E}">
        <p14:creationId xmlns:p14="http://schemas.microsoft.com/office/powerpoint/2010/main" val="337198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4264BF5-58F4-CC61-5B00-17EE1188029F}"/>
              </a:ext>
            </a:extLst>
          </p:cNvPr>
          <p:cNvSpPr txBox="1"/>
          <p:nvPr/>
        </p:nvSpPr>
        <p:spPr>
          <a:xfrm>
            <a:off x="591998" y="483270"/>
            <a:ext cx="10213041" cy="461665"/>
          </a:xfrm>
          <a:prstGeom prst="rect">
            <a:avLst/>
          </a:prstGeom>
          <a:noFill/>
        </p:spPr>
        <p:txBody>
          <a:bodyPr wrap="square">
            <a:spAutoFit/>
          </a:bodyPr>
          <a:lstStyle/>
          <a:p>
            <a:r>
              <a:rPr lang="en-GB" sz="2400" b="1" dirty="0">
                <a:cs typeface="Arial" panose="020B0604020202020204" pitchFamily="34" charset="0"/>
              </a:rPr>
              <a:t>3. Presentation of </a:t>
            </a:r>
            <a:r>
              <a:rPr lang="en-US" sz="2400" b="1" dirty="0">
                <a:latin typeface="Trebuchet MS"/>
              </a:rPr>
              <a:t>A. Prasanth’s </a:t>
            </a:r>
            <a:r>
              <a:rPr lang="en-GB" sz="2400" b="1" dirty="0">
                <a:cs typeface="Arial" panose="020B0604020202020204" pitchFamily="34" charset="0"/>
              </a:rPr>
              <a:t>work</a:t>
            </a:r>
            <a:endParaRPr lang="fr-FR" sz="2400" dirty="0"/>
          </a:p>
        </p:txBody>
      </p:sp>
      <p:sp>
        <p:nvSpPr>
          <p:cNvPr id="7" name="Rectangle 6">
            <a:extLst>
              <a:ext uri="{FF2B5EF4-FFF2-40B4-BE49-F238E27FC236}">
                <a16:creationId xmlns:a16="http://schemas.microsoft.com/office/drawing/2014/main" id="{EF75DCE7-5715-D6EE-35DD-AEF74B59AC03}"/>
              </a:ext>
            </a:extLst>
          </p:cNvPr>
          <p:cNvSpPr/>
          <p:nvPr/>
        </p:nvSpPr>
        <p:spPr>
          <a:xfrm>
            <a:off x="1600343" y="5728399"/>
            <a:ext cx="4572000" cy="646331"/>
          </a:xfrm>
          <a:prstGeom prst="rect">
            <a:avLst/>
          </a:prstGeom>
        </p:spPr>
        <p:txBody>
          <a:bodyPr>
            <a:spAutoFit/>
          </a:bodyPr>
          <a:lstStyle/>
          <a:p>
            <a:pPr algn="ctr"/>
            <a:r>
              <a:rPr lang="en-US" b="1" dirty="0"/>
              <a:t>Mid term Seminar – PATAMIL Project </a:t>
            </a:r>
            <a:endParaRPr lang="en-US" dirty="0"/>
          </a:p>
          <a:p>
            <a:pPr algn="ctr"/>
            <a:r>
              <a:rPr lang="en-US" b="1" dirty="0"/>
              <a:t>October18 |</a:t>
            </a:r>
            <a:r>
              <a:rPr lang="en-US" dirty="0"/>
              <a:t> </a:t>
            </a:r>
            <a:r>
              <a:rPr lang="en-US" b="1" dirty="0"/>
              <a:t>3PM</a:t>
            </a:r>
          </a:p>
        </p:txBody>
      </p:sp>
      <p:sp>
        <p:nvSpPr>
          <p:cNvPr id="9" name="object 4">
            <a:extLst>
              <a:ext uri="{FF2B5EF4-FFF2-40B4-BE49-F238E27FC236}">
                <a16:creationId xmlns:a16="http://schemas.microsoft.com/office/drawing/2014/main" id="{52183953-5410-7AD3-6520-27E0D8E529FF}"/>
              </a:ext>
            </a:extLst>
          </p:cNvPr>
          <p:cNvSpPr txBox="1"/>
          <p:nvPr/>
        </p:nvSpPr>
        <p:spPr>
          <a:xfrm>
            <a:off x="6842618" y="5264357"/>
            <a:ext cx="4676140" cy="1287780"/>
          </a:xfrm>
          <a:prstGeom prst="rect">
            <a:avLst/>
          </a:prstGeom>
        </p:spPr>
        <p:txBody>
          <a:bodyPr vert="horz" wrap="square" lIns="0" tIns="43815" rIns="0" bIns="0" rtlCol="0">
            <a:spAutoFit/>
          </a:bodyPr>
          <a:lstStyle/>
          <a:p>
            <a:pPr marL="1015365" marR="1005840" indent="351790">
              <a:lnSpc>
                <a:spcPts val="1939"/>
              </a:lnSpc>
              <a:spcBef>
                <a:spcPts val="345"/>
              </a:spcBef>
            </a:pPr>
            <a:r>
              <a:rPr sz="1800" dirty="0">
                <a:latin typeface="Arial Black"/>
                <a:cs typeface="Arial Black"/>
              </a:rPr>
              <a:t>Dr.</a:t>
            </a:r>
            <a:r>
              <a:rPr sz="1800" spc="-55" dirty="0">
                <a:latin typeface="Arial Black"/>
                <a:cs typeface="Arial Black"/>
              </a:rPr>
              <a:t> </a:t>
            </a:r>
            <a:r>
              <a:rPr sz="1800" dirty="0">
                <a:latin typeface="Arial Black"/>
                <a:cs typeface="Arial Black"/>
              </a:rPr>
              <a:t>Prasanth</a:t>
            </a:r>
            <a:r>
              <a:rPr sz="1800" spc="-55" dirty="0">
                <a:latin typeface="Arial Black"/>
                <a:cs typeface="Arial Black"/>
              </a:rPr>
              <a:t> </a:t>
            </a:r>
            <a:r>
              <a:rPr sz="1800" spc="-25" dirty="0">
                <a:latin typeface="Arial Black"/>
                <a:cs typeface="Arial Black"/>
              </a:rPr>
              <a:t>A., </a:t>
            </a:r>
            <a:r>
              <a:rPr sz="1800" spc="-10" dirty="0">
                <a:latin typeface="Arial Black"/>
                <a:cs typeface="Arial Black"/>
              </a:rPr>
              <a:t>Post-</a:t>
            </a:r>
            <a:r>
              <a:rPr sz="1800" dirty="0">
                <a:latin typeface="Arial Black"/>
                <a:cs typeface="Arial Black"/>
              </a:rPr>
              <a:t>Doctoral</a:t>
            </a:r>
            <a:r>
              <a:rPr sz="1800" spc="15" dirty="0">
                <a:latin typeface="Arial Black"/>
                <a:cs typeface="Arial Black"/>
              </a:rPr>
              <a:t> </a:t>
            </a:r>
            <a:r>
              <a:rPr sz="1800" spc="-45" dirty="0">
                <a:latin typeface="Arial Black"/>
                <a:cs typeface="Arial Black"/>
              </a:rPr>
              <a:t>Fellow,</a:t>
            </a:r>
            <a:endParaRPr sz="1800" dirty="0">
              <a:latin typeface="Arial Black"/>
              <a:cs typeface="Arial Black"/>
            </a:endParaRPr>
          </a:p>
          <a:p>
            <a:pPr algn="ctr">
              <a:lnSpc>
                <a:spcPts val="1810"/>
              </a:lnSpc>
            </a:pPr>
            <a:r>
              <a:rPr sz="1800" dirty="0">
                <a:latin typeface="Arial Black"/>
                <a:cs typeface="Arial Black"/>
              </a:rPr>
              <a:t>Department</a:t>
            </a:r>
            <a:r>
              <a:rPr sz="1800" spc="10" dirty="0">
                <a:latin typeface="Arial Black"/>
                <a:cs typeface="Arial Black"/>
              </a:rPr>
              <a:t> </a:t>
            </a:r>
            <a:r>
              <a:rPr sz="1800" dirty="0">
                <a:latin typeface="Arial Black"/>
                <a:cs typeface="Arial Black"/>
              </a:rPr>
              <a:t>of</a:t>
            </a:r>
            <a:r>
              <a:rPr sz="1800" spc="120" dirty="0">
                <a:latin typeface="Arial Black"/>
                <a:cs typeface="Arial Black"/>
              </a:rPr>
              <a:t> </a:t>
            </a:r>
            <a:r>
              <a:rPr sz="1800" dirty="0">
                <a:latin typeface="Arial Black"/>
                <a:cs typeface="Arial Black"/>
              </a:rPr>
              <a:t>Social</a:t>
            </a:r>
            <a:r>
              <a:rPr sz="1800" spc="25" dirty="0">
                <a:latin typeface="Arial Black"/>
                <a:cs typeface="Arial Black"/>
              </a:rPr>
              <a:t> </a:t>
            </a:r>
            <a:r>
              <a:rPr sz="1800" spc="-10" dirty="0">
                <a:latin typeface="Arial Black"/>
                <a:cs typeface="Arial Black"/>
              </a:rPr>
              <a:t>Sciences,</a:t>
            </a:r>
            <a:endParaRPr sz="1800" dirty="0">
              <a:latin typeface="Arial Black"/>
              <a:cs typeface="Arial Black"/>
            </a:endParaRPr>
          </a:p>
          <a:p>
            <a:pPr algn="ctr">
              <a:lnSpc>
                <a:spcPts val="1945"/>
              </a:lnSpc>
            </a:pPr>
            <a:r>
              <a:rPr sz="1800" dirty="0">
                <a:latin typeface="Arial Black"/>
                <a:cs typeface="Arial Black"/>
              </a:rPr>
              <a:t>French</a:t>
            </a:r>
            <a:r>
              <a:rPr sz="1800" spc="-20" dirty="0">
                <a:latin typeface="Arial Black"/>
                <a:cs typeface="Arial Black"/>
              </a:rPr>
              <a:t> </a:t>
            </a:r>
            <a:r>
              <a:rPr sz="1800" dirty="0">
                <a:latin typeface="Arial Black"/>
                <a:cs typeface="Arial Black"/>
              </a:rPr>
              <a:t>Institute</a:t>
            </a:r>
            <a:r>
              <a:rPr sz="1800" spc="-20" dirty="0">
                <a:latin typeface="Arial Black"/>
                <a:cs typeface="Arial Black"/>
              </a:rPr>
              <a:t> </a:t>
            </a:r>
            <a:r>
              <a:rPr sz="1800" dirty="0">
                <a:latin typeface="Arial Black"/>
                <a:cs typeface="Arial Black"/>
              </a:rPr>
              <a:t>of</a:t>
            </a:r>
            <a:r>
              <a:rPr sz="1800" spc="90" dirty="0">
                <a:latin typeface="Arial Black"/>
                <a:cs typeface="Arial Black"/>
              </a:rPr>
              <a:t> </a:t>
            </a:r>
            <a:r>
              <a:rPr sz="1800" dirty="0">
                <a:latin typeface="Arial Black"/>
                <a:cs typeface="Arial Black"/>
              </a:rPr>
              <a:t>Pondicherry </a:t>
            </a:r>
            <a:r>
              <a:rPr sz="1800" spc="-10" dirty="0">
                <a:latin typeface="Arial Black"/>
                <a:cs typeface="Arial Black"/>
              </a:rPr>
              <a:t>(IFP),</a:t>
            </a:r>
            <a:endParaRPr sz="1800" dirty="0">
              <a:latin typeface="Arial Black"/>
              <a:cs typeface="Arial Black"/>
            </a:endParaRPr>
          </a:p>
          <a:p>
            <a:pPr marL="2540" algn="ctr">
              <a:lnSpc>
                <a:spcPts val="2055"/>
              </a:lnSpc>
            </a:pPr>
            <a:r>
              <a:rPr sz="1800" dirty="0">
                <a:latin typeface="Arial Black"/>
                <a:cs typeface="Arial Black"/>
              </a:rPr>
              <a:t>Podicherry,</a:t>
            </a:r>
            <a:r>
              <a:rPr sz="1800" spc="-70" dirty="0">
                <a:latin typeface="Arial Black"/>
                <a:cs typeface="Arial Black"/>
              </a:rPr>
              <a:t> </a:t>
            </a:r>
            <a:r>
              <a:rPr sz="1800" spc="-10" dirty="0">
                <a:latin typeface="Arial Black"/>
                <a:cs typeface="Arial Black"/>
              </a:rPr>
              <a:t>India.</a:t>
            </a:r>
            <a:endParaRPr sz="1800" dirty="0">
              <a:latin typeface="Arial Black"/>
              <a:cs typeface="Arial Black"/>
            </a:endParaRPr>
          </a:p>
        </p:txBody>
      </p:sp>
      <p:sp>
        <p:nvSpPr>
          <p:cNvPr id="12" name="object 13">
            <a:extLst>
              <a:ext uri="{FF2B5EF4-FFF2-40B4-BE49-F238E27FC236}">
                <a16:creationId xmlns:a16="http://schemas.microsoft.com/office/drawing/2014/main" id="{319F9671-E44E-E9D6-9B93-20B89C07C84C}"/>
              </a:ext>
            </a:extLst>
          </p:cNvPr>
          <p:cNvSpPr txBox="1"/>
          <p:nvPr/>
        </p:nvSpPr>
        <p:spPr>
          <a:xfrm>
            <a:off x="2287234" y="1857375"/>
            <a:ext cx="7444105" cy="1314591"/>
          </a:xfrm>
          <a:prstGeom prst="rect">
            <a:avLst/>
          </a:prstGeom>
        </p:spPr>
        <p:txBody>
          <a:bodyPr vert="horz" wrap="square" lIns="0" tIns="131445" rIns="0" bIns="0" rtlCol="0">
            <a:spAutoFit/>
          </a:bodyPr>
          <a:lstStyle/>
          <a:p>
            <a:pPr marL="12700" marR="5080" indent="1905" algn="ctr">
              <a:lnSpc>
                <a:spcPct val="80000"/>
              </a:lnSpc>
              <a:spcBef>
                <a:spcPts val="1035"/>
              </a:spcBef>
            </a:pPr>
            <a:r>
              <a:rPr sz="3200" b="1" spc="-65" dirty="0">
                <a:solidFill>
                  <a:srgbClr val="C00000"/>
                </a:solidFill>
                <a:latin typeface="Arial"/>
                <a:cs typeface="Arial"/>
              </a:rPr>
              <a:t>Food</a:t>
            </a:r>
            <a:r>
              <a:rPr sz="3200" b="1" spc="-145" dirty="0">
                <a:solidFill>
                  <a:srgbClr val="C00000"/>
                </a:solidFill>
                <a:latin typeface="Arial"/>
                <a:cs typeface="Arial"/>
              </a:rPr>
              <a:t> </a:t>
            </a:r>
            <a:r>
              <a:rPr sz="3200" b="1" spc="-20" dirty="0">
                <a:solidFill>
                  <a:srgbClr val="C00000"/>
                </a:solidFill>
                <a:latin typeface="Arial"/>
                <a:cs typeface="Arial"/>
              </a:rPr>
              <a:t>Supply</a:t>
            </a:r>
            <a:r>
              <a:rPr sz="3200" b="1" spc="-145" dirty="0">
                <a:solidFill>
                  <a:srgbClr val="C00000"/>
                </a:solidFill>
                <a:latin typeface="Arial"/>
                <a:cs typeface="Arial"/>
              </a:rPr>
              <a:t> </a:t>
            </a:r>
            <a:r>
              <a:rPr sz="3200" b="1" spc="50" dirty="0">
                <a:solidFill>
                  <a:srgbClr val="C00000"/>
                </a:solidFill>
                <a:latin typeface="Arial"/>
                <a:cs typeface="Arial"/>
              </a:rPr>
              <a:t>and</a:t>
            </a:r>
            <a:r>
              <a:rPr sz="3200" b="1" spc="-140" dirty="0">
                <a:solidFill>
                  <a:srgbClr val="C00000"/>
                </a:solidFill>
                <a:latin typeface="Arial"/>
                <a:cs typeface="Arial"/>
              </a:rPr>
              <a:t> </a:t>
            </a:r>
            <a:r>
              <a:rPr sz="3200" b="1" spc="-10" dirty="0">
                <a:solidFill>
                  <a:srgbClr val="C00000"/>
                </a:solidFill>
                <a:latin typeface="Arial"/>
                <a:cs typeface="Arial"/>
              </a:rPr>
              <a:t>Consumption </a:t>
            </a:r>
            <a:r>
              <a:rPr sz="3200" b="1" dirty="0">
                <a:solidFill>
                  <a:srgbClr val="C00000"/>
                </a:solidFill>
                <a:latin typeface="Arial"/>
                <a:cs typeface="Arial"/>
              </a:rPr>
              <a:t>in</a:t>
            </a:r>
            <a:r>
              <a:rPr sz="3200" b="1" spc="-35" dirty="0">
                <a:solidFill>
                  <a:srgbClr val="C00000"/>
                </a:solidFill>
                <a:latin typeface="Arial"/>
                <a:cs typeface="Arial"/>
              </a:rPr>
              <a:t> </a:t>
            </a:r>
            <a:r>
              <a:rPr sz="3200" b="1" dirty="0">
                <a:solidFill>
                  <a:srgbClr val="C00000"/>
                </a:solidFill>
                <a:latin typeface="Arial"/>
                <a:cs typeface="Arial"/>
              </a:rPr>
              <a:t>Rural</a:t>
            </a:r>
            <a:r>
              <a:rPr sz="3200" b="1" spc="-50" dirty="0">
                <a:solidFill>
                  <a:srgbClr val="C00000"/>
                </a:solidFill>
                <a:latin typeface="Arial"/>
                <a:cs typeface="Arial"/>
              </a:rPr>
              <a:t> </a:t>
            </a:r>
            <a:r>
              <a:rPr sz="3200" b="1" spc="50" dirty="0">
                <a:solidFill>
                  <a:srgbClr val="C00000"/>
                </a:solidFill>
                <a:latin typeface="Arial"/>
                <a:cs typeface="Arial"/>
              </a:rPr>
              <a:t>and</a:t>
            </a:r>
            <a:r>
              <a:rPr sz="3200" b="1" spc="-65" dirty="0">
                <a:solidFill>
                  <a:srgbClr val="C00000"/>
                </a:solidFill>
                <a:latin typeface="Arial"/>
                <a:cs typeface="Arial"/>
              </a:rPr>
              <a:t> </a:t>
            </a:r>
            <a:r>
              <a:rPr sz="3200" b="1" dirty="0">
                <a:solidFill>
                  <a:srgbClr val="C00000"/>
                </a:solidFill>
                <a:latin typeface="Arial"/>
                <a:cs typeface="Arial"/>
              </a:rPr>
              <a:t>Urban</a:t>
            </a:r>
            <a:r>
              <a:rPr sz="3200" b="1" spc="-60" dirty="0">
                <a:solidFill>
                  <a:srgbClr val="C00000"/>
                </a:solidFill>
                <a:latin typeface="Arial"/>
                <a:cs typeface="Arial"/>
              </a:rPr>
              <a:t> </a:t>
            </a:r>
            <a:r>
              <a:rPr sz="3200" b="1" spc="-35" dirty="0">
                <a:solidFill>
                  <a:srgbClr val="C00000"/>
                </a:solidFill>
                <a:latin typeface="Arial"/>
                <a:cs typeface="Arial"/>
              </a:rPr>
              <a:t>Pondicherry </a:t>
            </a:r>
            <a:r>
              <a:rPr sz="3200" b="1" spc="-155" dirty="0">
                <a:solidFill>
                  <a:srgbClr val="C00000"/>
                </a:solidFill>
                <a:latin typeface="Arial"/>
                <a:cs typeface="Arial"/>
              </a:rPr>
              <a:t>Bio-</a:t>
            </a:r>
            <a:r>
              <a:rPr sz="3200" b="1" spc="-10" dirty="0">
                <a:solidFill>
                  <a:srgbClr val="C00000"/>
                </a:solidFill>
                <a:latin typeface="Arial"/>
                <a:cs typeface="Arial"/>
              </a:rPr>
              <a:t>region</a:t>
            </a:r>
            <a:endParaRPr sz="3200" dirty="0">
              <a:latin typeface="Arial"/>
              <a:cs typeface="Arial"/>
            </a:endParaRPr>
          </a:p>
        </p:txBody>
      </p:sp>
      <p:grpSp>
        <p:nvGrpSpPr>
          <p:cNvPr id="13" name="object 7">
            <a:extLst>
              <a:ext uri="{FF2B5EF4-FFF2-40B4-BE49-F238E27FC236}">
                <a16:creationId xmlns:a16="http://schemas.microsoft.com/office/drawing/2014/main" id="{CEE3ED18-FD74-F984-D895-1A808DDA57C9}"/>
              </a:ext>
            </a:extLst>
          </p:cNvPr>
          <p:cNvGrpSpPr/>
          <p:nvPr/>
        </p:nvGrpSpPr>
        <p:grpSpPr>
          <a:xfrm>
            <a:off x="278610" y="1363216"/>
            <a:ext cx="1849448" cy="4173059"/>
            <a:chOff x="0" y="2456688"/>
            <a:chExt cx="2101215" cy="4399280"/>
          </a:xfrm>
        </p:grpSpPr>
        <p:pic>
          <p:nvPicPr>
            <p:cNvPr id="14" name="object 8">
              <a:extLst>
                <a:ext uri="{FF2B5EF4-FFF2-40B4-BE49-F238E27FC236}">
                  <a16:creationId xmlns:a16="http://schemas.microsoft.com/office/drawing/2014/main" id="{29AD4856-5B51-7EEE-97E1-9B225F8C55A6}"/>
                </a:ext>
              </a:extLst>
            </p:cNvPr>
            <p:cNvPicPr/>
            <p:nvPr/>
          </p:nvPicPr>
          <p:blipFill>
            <a:blip r:embed="rId3" cstate="print"/>
            <a:stretch>
              <a:fillRect/>
            </a:stretch>
          </p:blipFill>
          <p:spPr>
            <a:xfrm>
              <a:off x="0" y="2456688"/>
              <a:ext cx="2100834" cy="2996946"/>
            </a:xfrm>
            <a:prstGeom prst="rect">
              <a:avLst/>
            </a:prstGeom>
          </p:spPr>
        </p:pic>
        <p:pic>
          <p:nvPicPr>
            <p:cNvPr id="15" name="object 9">
              <a:extLst>
                <a:ext uri="{FF2B5EF4-FFF2-40B4-BE49-F238E27FC236}">
                  <a16:creationId xmlns:a16="http://schemas.microsoft.com/office/drawing/2014/main" id="{7E470724-5A5B-F002-E4D9-B09FAA245157}"/>
                </a:ext>
              </a:extLst>
            </p:cNvPr>
            <p:cNvPicPr/>
            <p:nvPr/>
          </p:nvPicPr>
          <p:blipFill>
            <a:blip r:embed="rId4" cstate="print"/>
            <a:stretch>
              <a:fillRect/>
            </a:stretch>
          </p:blipFill>
          <p:spPr>
            <a:xfrm>
              <a:off x="0" y="4709159"/>
              <a:ext cx="2097786" cy="2146554"/>
            </a:xfrm>
            <a:prstGeom prst="rect">
              <a:avLst/>
            </a:prstGeom>
          </p:spPr>
        </p:pic>
      </p:grpSp>
      <p:grpSp>
        <p:nvGrpSpPr>
          <p:cNvPr id="16" name="object 10">
            <a:extLst>
              <a:ext uri="{FF2B5EF4-FFF2-40B4-BE49-F238E27FC236}">
                <a16:creationId xmlns:a16="http://schemas.microsoft.com/office/drawing/2014/main" id="{1B5BB223-F7EF-81CC-5907-0CA2082B8C20}"/>
              </a:ext>
            </a:extLst>
          </p:cNvPr>
          <p:cNvGrpSpPr/>
          <p:nvPr/>
        </p:nvGrpSpPr>
        <p:grpSpPr>
          <a:xfrm>
            <a:off x="10002704" y="944935"/>
            <a:ext cx="2104390" cy="4399280"/>
            <a:chOff x="10085831" y="2456688"/>
            <a:chExt cx="2104390" cy="4399280"/>
          </a:xfrm>
        </p:grpSpPr>
        <p:pic>
          <p:nvPicPr>
            <p:cNvPr id="17" name="object 11">
              <a:extLst>
                <a:ext uri="{FF2B5EF4-FFF2-40B4-BE49-F238E27FC236}">
                  <a16:creationId xmlns:a16="http://schemas.microsoft.com/office/drawing/2014/main" id="{22E392F3-DF9D-3255-B359-29E904F2C2EA}"/>
                </a:ext>
              </a:extLst>
            </p:cNvPr>
            <p:cNvPicPr/>
            <p:nvPr/>
          </p:nvPicPr>
          <p:blipFill>
            <a:blip r:embed="rId5" cstate="print"/>
            <a:stretch>
              <a:fillRect/>
            </a:stretch>
          </p:blipFill>
          <p:spPr>
            <a:xfrm>
              <a:off x="10085831" y="2456688"/>
              <a:ext cx="2103881" cy="2996946"/>
            </a:xfrm>
            <a:prstGeom prst="rect">
              <a:avLst/>
            </a:prstGeom>
          </p:spPr>
        </p:pic>
        <p:pic>
          <p:nvPicPr>
            <p:cNvPr id="18" name="object 12">
              <a:extLst>
                <a:ext uri="{FF2B5EF4-FFF2-40B4-BE49-F238E27FC236}">
                  <a16:creationId xmlns:a16="http://schemas.microsoft.com/office/drawing/2014/main" id="{B73C6522-2AF3-2E66-6782-5A4087236A5D}"/>
                </a:ext>
              </a:extLst>
            </p:cNvPr>
            <p:cNvPicPr/>
            <p:nvPr/>
          </p:nvPicPr>
          <p:blipFill>
            <a:blip r:embed="rId6" cstate="print"/>
            <a:stretch>
              <a:fillRect/>
            </a:stretch>
          </p:blipFill>
          <p:spPr>
            <a:xfrm>
              <a:off x="10093451" y="4703066"/>
              <a:ext cx="2096261" cy="2152650"/>
            </a:xfrm>
            <a:prstGeom prst="rect">
              <a:avLst/>
            </a:prstGeom>
          </p:spPr>
        </p:pic>
      </p:grpSp>
      <p:pic>
        <p:nvPicPr>
          <p:cNvPr id="19" name="object 5">
            <a:extLst>
              <a:ext uri="{FF2B5EF4-FFF2-40B4-BE49-F238E27FC236}">
                <a16:creationId xmlns:a16="http://schemas.microsoft.com/office/drawing/2014/main" id="{AC0B7794-9B6C-0371-FCB3-54BD741406FE}"/>
              </a:ext>
            </a:extLst>
          </p:cNvPr>
          <p:cNvPicPr/>
          <p:nvPr/>
        </p:nvPicPr>
        <p:blipFill>
          <a:blip r:embed="rId7" cstate="print"/>
          <a:stretch>
            <a:fillRect/>
          </a:stretch>
        </p:blipFill>
        <p:spPr>
          <a:xfrm>
            <a:off x="3254822" y="3765436"/>
            <a:ext cx="1361686" cy="801193"/>
          </a:xfrm>
          <a:prstGeom prst="rect">
            <a:avLst/>
          </a:prstGeom>
        </p:spPr>
      </p:pic>
      <p:pic>
        <p:nvPicPr>
          <p:cNvPr id="20" name="object 6">
            <a:extLst>
              <a:ext uri="{FF2B5EF4-FFF2-40B4-BE49-F238E27FC236}">
                <a16:creationId xmlns:a16="http://schemas.microsoft.com/office/drawing/2014/main" id="{2F12DB5A-71E4-350F-3A63-EE1818F0B315}"/>
              </a:ext>
            </a:extLst>
          </p:cNvPr>
          <p:cNvPicPr/>
          <p:nvPr/>
        </p:nvPicPr>
        <p:blipFill>
          <a:blip r:embed="rId8" cstate="print"/>
          <a:stretch>
            <a:fillRect/>
          </a:stretch>
        </p:blipFill>
        <p:spPr>
          <a:xfrm>
            <a:off x="6409112" y="3686035"/>
            <a:ext cx="2952973" cy="903356"/>
          </a:xfrm>
          <a:prstGeom prst="rect">
            <a:avLst/>
          </a:prstGeom>
        </p:spPr>
      </p:pic>
    </p:spTree>
    <p:extLst>
      <p:ext uri="{BB962C8B-B14F-4D97-AF65-F5344CB8AC3E}">
        <p14:creationId xmlns:p14="http://schemas.microsoft.com/office/powerpoint/2010/main" val="6016480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a:spLocks noGrp="1"/>
          </p:cNvSpPr>
          <p:nvPr>
            <p:ph type="title"/>
          </p:nvPr>
        </p:nvSpPr>
        <p:spPr>
          <a:xfrm>
            <a:off x="838200" y="161544"/>
            <a:ext cx="10515600" cy="928369"/>
          </a:xfrm>
          <a:prstGeom prst="rect">
            <a:avLst/>
          </a:prstGeom>
          <a:solidFill>
            <a:srgbClr val="FFFF00"/>
          </a:solidFill>
        </p:spPr>
        <p:txBody>
          <a:bodyPr vert="horz" wrap="square" lIns="0" tIns="0" rIns="0" bIns="0" rtlCol="0">
            <a:spAutoFit/>
          </a:bodyPr>
          <a:lstStyle/>
          <a:p>
            <a:pPr marL="3175" algn="ctr">
              <a:lnSpc>
                <a:spcPts val="6225"/>
              </a:lnSpc>
            </a:pPr>
            <a:r>
              <a:rPr spc="-495" dirty="0"/>
              <a:t>Research</a:t>
            </a:r>
            <a:r>
              <a:rPr spc="-380" dirty="0"/>
              <a:t> </a:t>
            </a:r>
            <a:r>
              <a:rPr spc="-325" dirty="0"/>
              <a:t>Objectives</a:t>
            </a:r>
          </a:p>
        </p:txBody>
      </p:sp>
      <p:sp>
        <p:nvSpPr>
          <p:cNvPr id="4" name="object 4"/>
          <p:cNvSpPr txBox="1"/>
          <p:nvPr/>
        </p:nvSpPr>
        <p:spPr>
          <a:xfrm>
            <a:off x="916939" y="1279397"/>
            <a:ext cx="9763760" cy="391160"/>
          </a:xfrm>
          <a:prstGeom prst="rect">
            <a:avLst/>
          </a:prstGeom>
        </p:spPr>
        <p:txBody>
          <a:bodyPr vert="horz" wrap="square" lIns="0" tIns="12700" rIns="0" bIns="0" rtlCol="0">
            <a:spAutoFit/>
          </a:bodyPr>
          <a:lstStyle/>
          <a:p>
            <a:pPr marL="241300" indent="-229235">
              <a:lnSpc>
                <a:spcPct val="100000"/>
              </a:lnSpc>
              <a:spcBef>
                <a:spcPts val="100"/>
              </a:spcBef>
              <a:buChar char="•"/>
              <a:tabLst>
                <a:tab pos="241935" algn="l"/>
                <a:tab pos="701675" algn="l"/>
                <a:tab pos="1551940" algn="l"/>
                <a:tab pos="2219325" algn="l"/>
                <a:tab pos="2814320" algn="l"/>
                <a:tab pos="3561079" algn="l"/>
                <a:tab pos="4617085" algn="l"/>
                <a:tab pos="5048250" algn="l"/>
                <a:tab pos="5812155" algn="l"/>
                <a:tab pos="6456680" algn="l"/>
                <a:tab pos="7369809" algn="l"/>
                <a:tab pos="8970010" algn="l"/>
              </a:tabLst>
            </a:pPr>
            <a:r>
              <a:rPr sz="2400" spc="-335" dirty="0">
                <a:latin typeface="Arial"/>
                <a:cs typeface="Arial"/>
              </a:rPr>
              <a:t>To</a:t>
            </a:r>
            <a:r>
              <a:rPr sz="2400" dirty="0">
                <a:latin typeface="Arial"/>
                <a:cs typeface="Arial"/>
              </a:rPr>
              <a:t>	</a:t>
            </a:r>
            <a:r>
              <a:rPr sz="2400" spc="-20" dirty="0">
                <a:latin typeface="Arial"/>
                <a:cs typeface="Arial"/>
              </a:rPr>
              <a:t>delve</a:t>
            </a:r>
            <a:r>
              <a:rPr sz="2400" dirty="0">
                <a:latin typeface="Arial"/>
                <a:cs typeface="Arial"/>
              </a:rPr>
              <a:t>	</a:t>
            </a:r>
            <a:r>
              <a:rPr sz="2400" spc="-20" dirty="0">
                <a:latin typeface="Arial"/>
                <a:cs typeface="Arial"/>
              </a:rPr>
              <a:t>into</a:t>
            </a:r>
            <a:r>
              <a:rPr sz="2400" dirty="0">
                <a:latin typeface="Arial"/>
                <a:cs typeface="Arial"/>
              </a:rPr>
              <a:t>	</a:t>
            </a:r>
            <a:r>
              <a:rPr sz="2400" spc="-25" dirty="0">
                <a:latin typeface="Arial"/>
                <a:cs typeface="Arial"/>
              </a:rPr>
              <a:t>the</a:t>
            </a:r>
            <a:r>
              <a:rPr sz="2400" dirty="0">
                <a:latin typeface="Arial"/>
                <a:cs typeface="Arial"/>
              </a:rPr>
              <a:t>	</a:t>
            </a:r>
            <a:r>
              <a:rPr sz="2400" spc="-20" dirty="0">
                <a:latin typeface="Arial"/>
                <a:cs typeface="Arial"/>
              </a:rPr>
              <a:t>food</a:t>
            </a:r>
            <a:r>
              <a:rPr sz="2400" dirty="0">
                <a:latin typeface="Arial"/>
                <a:cs typeface="Arial"/>
              </a:rPr>
              <a:t>	</a:t>
            </a:r>
            <a:r>
              <a:rPr sz="2400" spc="-10" dirty="0">
                <a:latin typeface="Arial"/>
                <a:cs typeface="Arial"/>
              </a:rPr>
              <a:t>culture</a:t>
            </a:r>
            <a:r>
              <a:rPr sz="2400" dirty="0">
                <a:latin typeface="Arial"/>
                <a:cs typeface="Arial"/>
              </a:rPr>
              <a:t>	</a:t>
            </a:r>
            <a:r>
              <a:rPr sz="2400" spc="-25" dirty="0">
                <a:latin typeface="Arial"/>
                <a:cs typeface="Arial"/>
              </a:rPr>
              <a:t>of</a:t>
            </a:r>
            <a:r>
              <a:rPr sz="2400" dirty="0">
                <a:latin typeface="Arial"/>
                <a:cs typeface="Arial"/>
              </a:rPr>
              <a:t>	</a:t>
            </a:r>
            <a:r>
              <a:rPr sz="2400" spc="-10" dirty="0">
                <a:latin typeface="Arial"/>
                <a:cs typeface="Arial"/>
              </a:rPr>
              <a:t>rural</a:t>
            </a:r>
            <a:r>
              <a:rPr sz="2400" dirty="0">
                <a:latin typeface="Arial"/>
                <a:cs typeface="Arial"/>
              </a:rPr>
              <a:t>	</a:t>
            </a:r>
            <a:r>
              <a:rPr sz="2400" spc="-25" dirty="0">
                <a:latin typeface="Arial"/>
                <a:cs typeface="Arial"/>
              </a:rPr>
              <a:t>and</a:t>
            </a:r>
            <a:r>
              <a:rPr sz="2400" dirty="0">
                <a:latin typeface="Arial"/>
                <a:cs typeface="Arial"/>
              </a:rPr>
              <a:t>	</a:t>
            </a:r>
            <a:r>
              <a:rPr sz="2400" spc="-10" dirty="0">
                <a:latin typeface="Arial"/>
                <a:cs typeface="Arial"/>
              </a:rPr>
              <a:t>urban</a:t>
            </a:r>
            <a:r>
              <a:rPr sz="2400" dirty="0">
                <a:latin typeface="Arial"/>
                <a:cs typeface="Arial"/>
              </a:rPr>
              <a:t>	</a:t>
            </a:r>
            <a:r>
              <a:rPr sz="2400" spc="-10" dirty="0">
                <a:latin typeface="Arial"/>
                <a:cs typeface="Arial"/>
              </a:rPr>
              <a:t>households</a:t>
            </a:r>
            <a:r>
              <a:rPr sz="2400" dirty="0">
                <a:latin typeface="Arial"/>
                <a:cs typeface="Arial"/>
              </a:rPr>
              <a:t>	</a:t>
            </a:r>
            <a:r>
              <a:rPr sz="2400" spc="-10" dirty="0">
                <a:latin typeface="Arial"/>
                <a:cs typeface="Arial"/>
              </a:rPr>
              <a:t>within</a:t>
            </a:r>
            <a:endParaRPr sz="2400">
              <a:latin typeface="Arial"/>
              <a:cs typeface="Arial"/>
            </a:endParaRPr>
          </a:p>
        </p:txBody>
      </p:sp>
      <p:sp>
        <p:nvSpPr>
          <p:cNvPr id="5" name="object 5"/>
          <p:cNvSpPr txBox="1"/>
          <p:nvPr/>
        </p:nvSpPr>
        <p:spPr>
          <a:xfrm>
            <a:off x="1145844" y="1279397"/>
            <a:ext cx="10130790" cy="720725"/>
          </a:xfrm>
          <a:prstGeom prst="rect">
            <a:avLst/>
          </a:prstGeom>
        </p:spPr>
        <p:txBody>
          <a:bodyPr vert="horz" wrap="square" lIns="0" tIns="53975" rIns="0" bIns="0" rtlCol="0">
            <a:spAutoFit/>
          </a:bodyPr>
          <a:lstStyle/>
          <a:p>
            <a:pPr marL="12700" marR="5080" indent="9688830">
              <a:lnSpc>
                <a:spcPts val="2590"/>
              </a:lnSpc>
              <a:spcBef>
                <a:spcPts val="425"/>
              </a:spcBef>
              <a:tabLst>
                <a:tab pos="1690370" algn="l"/>
                <a:tab pos="3221990" algn="l"/>
                <a:tab pos="3871595" algn="l"/>
                <a:tab pos="4313555" algn="l"/>
                <a:tab pos="5544820" algn="l"/>
                <a:tab pos="6142355" algn="l"/>
                <a:tab pos="7671434" algn="l"/>
                <a:tab pos="8947150" algn="l"/>
                <a:tab pos="9544685" algn="l"/>
              </a:tabLst>
            </a:pPr>
            <a:r>
              <a:rPr sz="2400" spc="-40" dirty="0">
                <a:latin typeface="Arial"/>
                <a:cs typeface="Arial"/>
              </a:rPr>
              <a:t>the </a:t>
            </a:r>
            <a:r>
              <a:rPr sz="2400" spc="-10" dirty="0">
                <a:latin typeface="Arial"/>
                <a:cs typeface="Arial"/>
              </a:rPr>
              <a:t>Pondicherry</a:t>
            </a:r>
            <a:r>
              <a:rPr sz="2400" dirty="0">
                <a:latin typeface="Arial"/>
                <a:cs typeface="Arial"/>
              </a:rPr>
              <a:t>	</a:t>
            </a:r>
            <a:r>
              <a:rPr sz="2400" spc="-65" dirty="0">
                <a:latin typeface="Arial"/>
                <a:cs typeface="Arial"/>
              </a:rPr>
              <a:t>bio-</a:t>
            </a:r>
            <a:r>
              <a:rPr sz="2400" spc="-10" dirty="0">
                <a:latin typeface="Arial"/>
                <a:cs typeface="Arial"/>
              </a:rPr>
              <a:t>region,</a:t>
            </a:r>
            <a:r>
              <a:rPr sz="2400" dirty="0">
                <a:latin typeface="Arial"/>
                <a:cs typeface="Arial"/>
              </a:rPr>
              <a:t>	</a:t>
            </a:r>
            <a:r>
              <a:rPr sz="2400" spc="-25" dirty="0">
                <a:latin typeface="Arial"/>
                <a:cs typeface="Arial"/>
              </a:rPr>
              <a:t>and</a:t>
            </a:r>
            <a:r>
              <a:rPr sz="2400" dirty="0">
                <a:latin typeface="Arial"/>
                <a:cs typeface="Arial"/>
              </a:rPr>
              <a:t>	</a:t>
            </a:r>
            <a:r>
              <a:rPr sz="2400" spc="-25" dirty="0">
                <a:latin typeface="Arial"/>
                <a:cs typeface="Arial"/>
              </a:rPr>
              <a:t>to</a:t>
            </a:r>
            <a:r>
              <a:rPr sz="2400" dirty="0">
                <a:latin typeface="Arial"/>
                <a:cs typeface="Arial"/>
              </a:rPr>
              <a:t>	</a:t>
            </a:r>
            <a:r>
              <a:rPr sz="2400" spc="-10" dirty="0">
                <a:latin typeface="Arial"/>
                <a:cs typeface="Arial"/>
              </a:rPr>
              <a:t>examine</a:t>
            </a:r>
            <a:r>
              <a:rPr sz="2400" dirty="0">
                <a:latin typeface="Arial"/>
                <a:cs typeface="Arial"/>
              </a:rPr>
              <a:t>	</a:t>
            </a:r>
            <a:r>
              <a:rPr sz="2400" spc="-25" dirty="0">
                <a:latin typeface="Arial"/>
                <a:cs typeface="Arial"/>
              </a:rPr>
              <a:t>the</a:t>
            </a:r>
            <a:r>
              <a:rPr sz="2400" dirty="0">
                <a:latin typeface="Arial"/>
                <a:cs typeface="Arial"/>
              </a:rPr>
              <a:t>	</a:t>
            </a:r>
            <a:r>
              <a:rPr sz="2400" spc="-10" dirty="0">
                <a:latin typeface="Arial"/>
                <a:cs typeface="Arial"/>
              </a:rPr>
              <a:t>interaction</a:t>
            </a:r>
            <a:r>
              <a:rPr sz="2400" dirty="0">
                <a:latin typeface="Arial"/>
                <a:cs typeface="Arial"/>
              </a:rPr>
              <a:t>	</a:t>
            </a:r>
            <a:r>
              <a:rPr sz="2400" spc="-10" dirty="0">
                <a:latin typeface="Arial"/>
                <a:cs typeface="Arial"/>
              </a:rPr>
              <a:t>between</a:t>
            </a:r>
            <a:r>
              <a:rPr sz="2400" dirty="0">
                <a:latin typeface="Arial"/>
                <a:cs typeface="Arial"/>
              </a:rPr>
              <a:t>	</a:t>
            </a:r>
            <a:r>
              <a:rPr sz="2400" spc="-25" dirty="0">
                <a:latin typeface="Arial"/>
                <a:cs typeface="Arial"/>
              </a:rPr>
              <a:t>the</a:t>
            </a:r>
            <a:r>
              <a:rPr sz="2400" dirty="0">
                <a:latin typeface="Arial"/>
                <a:cs typeface="Arial"/>
              </a:rPr>
              <a:t>	</a:t>
            </a:r>
            <a:r>
              <a:rPr sz="2400" spc="-100" dirty="0">
                <a:latin typeface="Arial"/>
                <a:cs typeface="Arial"/>
              </a:rPr>
              <a:t>local</a:t>
            </a:r>
            <a:endParaRPr sz="2400">
              <a:latin typeface="Arial"/>
              <a:cs typeface="Arial"/>
            </a:endParaRPr>
          </a:p>
        </p:txBody>
      </p:sp>
      <p:sp>
        <p:nvSpPr>
          <p:cNvPr id="6" name="object 6"/>
          <p:cNvSpPr txBox="1"/>
          <p:nvPr/>
        </p:nvSpPr>
        <p:spPr>
          <a:xfrm>
            <a:off x="916939" y="1938020"/>
            <a:ext cx="10360025" cy="4446270"/>
          </a:xfrm>
          <a:prstGeom prst="rect">
            <a:avLst/>
          </a:prstGeom>
        </p:spPr>
        <p:txBody>
          <a:bodyPr vert="horz" wrap="square" lIns="0" tIns="12700" rIns="0" bIns="0" rtlCol="0">
            <a:spAutoFit/>
          </a:bodyPr>
          <a:lstStyle/>
          <a:p>
            <a:pPr marL="241300">
              <a:lnSpc>
                <a:spcPct val="100000"/>
              </a:lnSpc>
              <a:spcBef>
                <a:spcPts val="100"/>
              </a:spcBef>
            </a:pPr>
            <a:r>
              <a:rPr sz="2400" spc="-150" dirty="0">
                <a:latin typeface="Arial"/>
                <a:cs typeface="Arial"/>
              </a:rPr>
              <a:t>ecosystem</a:t>
            </a:r>
            <a:r>
              <a:rPr sz="2400" spc="-105" dirty="0">
                <a:latin typeface="Arial"/>
                <a:cs typeface="Arial"/>
              </a:rPr>
              <a:t> </a:t>
            </a:r>
            <a:r>
              <a:rPr sz="2400" spc="-130" dirty="0">
                <a:latin typeface="Arial"/>
                <a:cs typeface="Arial"/>
              </a:rPr>
              <a:t>and</a:t>
            </a:r>
            <a:r>
              <a:rPr sz="2400" spc="-105" dirty="0">
                <a:latin typeface="Arial"/>
                <a:cs typeface="Arial"/>
              </a:rPr>
              <a:t> </a:t>
            </a:r>
            <a:r>
              <a:rPr sz="2400" spc="-40" dirty="0">
                <a:latin typeface="Arial"/>
                <a:cs typeface="Arial"/>
              </a:rPr>
              <a:t>the</a:t>
            </a:r>
            <a:r>
              <a:rPr sz="2400" spc="-110" dirty="0">
                <a:latin typeface="Arial"/>
                <a:cs typeface="Arial"/>
              </a:rPr>
              <a:t> </a:t>
            </a:r>
            <a:r>
              <a:rPr sz="2400" spc="-70" dirty="0">
                <a:latin typeface="Arial"/>
                <a:cs typeface="Arial"/>
              </a:rPr>
              <a:t>food</a:t>
            </a:r>
            <a:r>
              <a:rPr sz="2400" spc="-90" dirty="0">
                <a:latin typeface="Arial"/>
                <a:cs typeface="Arial"/>
              </a:rPr>
              <a:t> </a:t>
            </a:r>
            <a:r>
              <a:rPr sz="2400" spc="-10" dirty="0">
                <a:latin typeface="Arial"/>
                <a:cs typeface="Arial"/>
              </a:rPr>
              <a:t>habit</a:t>
            </a:r>
            <a:endParaRPr sz="2400">
              <a:latin typeface="Arial"/>
              <a:cs typeface="Arial"/>
            </a:endParaRPr>
          </a:p>
          <a:p>
            <a:pPr>
              <a:lnSpc>
                <a:spcPct val="100000"/>
              </a:lnSpc>
            </a:pPr>
            <a:endParaRPr sz="2400">
              <a:latin typeface="Arial"/>
              <a:cs typeface="Arial"/>
            </a:endParaRPr>
          </a:p>
          <a:p>
            <a:pPr marL="241300" marR="5080" indent="-229235" algn="just">
              <a:lnSpc>
                <a:spcPct val="90000"/>
              </a:lnSpc>
              <a:spcBef>
                <a:spcPts val="1835"/>
              </a:spcBef>
              <a:buChar char="•"/>
              <a:tabLst>
                <a:tab pos="241935" algn="l"/>
              </a:tabLst>
            </a:pPr>
            <a:r>
              <a:rPr sz="2400" spc="-480" dirty="0">
                <a:latin typeface="Arial"/>
                <a:cs typeface="Arial"/>
              </a:rPr>
              <a:t>To</a:t>
            </a:r>
            <a:r>
              <a:rPr sz="2400" spc="310" dirty="0">
                <a:latin typeface="Arial"/>
                <a:cs typeface="Arial"/>
              </a:rPr>
              <a:t> </a:t>
            </a:r>
            <a:r>
              <a:rPr sz="2400" spc="-95" dirty="0">
                <a:latin typeface="Arial"/>
                <a:cs typeface="Arial"/>
              </a:rPr>
              <a:t>understand</a:t>
            </a:r>
            <a:r>
              <a:rPr sz="2400" spc="-70" dirty="0">
                <a:latin typeface="Arial"/>
                <a:cs typeface="Arial"/>
              </a:rPr>
              <a:t> </a:t>
            </a:r>
            <a:r>
              <a:rPr sz="2400" dirty="0">
                <a:latin typeface="Arial"/>
                <a:cs typeface="Arial"/>
              </a:rPr>
              <a:t>the</a:t>
            </a:r>
            <a:r>
              <a:rPr sz="2400" spc="-170" dirty="0">
                <a:latin typeface="Arial"/>
                <a:cs typeface="Arial"/>
              </a:rPr>
              <a:t> </a:t>
            </a:r>
            <a:r>
              <a:rPr sz="2400" spc="-85" dirty="0">
                <a:latin typeface="Arial"/>
                <a:cs typeface="Arial"/>
              </a:rPr>
              <a:t>differences</a:t>
            </a:r>
            <a:r>
              <a:rPr sz="2400" spc="-80" dirty="0">
                <a:latin typeface="Arial"/>
                <a:cs typeface="Arial"/>
              </a:rPr>
              <a:t> </a:t>
            </a:r>
            <a:r>
              <a:rPr sz="2400" dirty="0">
                <a:latin typeface="Arial"/>
                <a:cs typeface="Arial"/>
              </a:rPr>
              <a:t>in</a:t>
            </a:r>
            <a:r>
              <a:rPr sz="2400" spc="-140" dirty="0">
                <a:latin typeface="Arial"/>
                <a:cs typeface="Arial"/>
              </a:rPr>
              <a:t> </a:t>
            </a:r>
            <a:r>
              <a:rPr sz="2400" spc="-35" dirty="0">
                <a:latin typeface="Arial"/>
                <a:cs typeface="Arial"/>
              </a:rPr>
              <a:t>food</a:t>
            </a:r>
            <a:r>
              <a:rPr sz="2400" spc="-25" dirty="0">
                <a:latin typeface="Arial"/>
                <a:cs typeface="Arial"/>
              </a:rPr>
              <a:t> </a:t>
            </a:r>
            <a:r>
              <a:rPr sz="2400" spc="-105" dirty="0">
                <a:latin typeface="Arial"/>
                <a:cs typeface="Arial"/>
              </a:rPr>
              <a:t>supply</a:t>
            </a:r>
            <a:r>
              <a:rPr sz="2400" spc="-25" dirty="0">
                <a:latin typeface="Arial"/>
                <a:cs typeface="Arial"/>
              </a:rPr>
              <a:t> </a:t>
            </a:r>
            <a:r>
              <a:rPr sz="2400" spc="-110" dirty="0">
                <a:latin typeface="Arial"/>
                <a:cs typeface="Arial"/>
              </a:rPr>
              <a:t>and</a:t>
            </a:r>
            <a:r>
              <a:rPr sz="2400" spc="-25" dirty="0">
                <a:latin typeface="Arial"/>
                <a:cs typeface="Arial"/>
              </a:rPr>
              <a:t> </a:t>
            </a:r>
            <a:r>
              <a:rPr sz="2400" spc="-80" dirty="0">
                <a:latin typeface="Arial"/>
                <a:cs typeface="Arial"/>
              </a:rPr>
              <a:t>consumption</a:t>
            </a:r>
            <a:r>
              <a:rPr sz="2400" spc="-25" dirty="0">
                <a:latin typeface="Arial"/>
                <a:cs typeface="Arial"/>
              </a:rPr>
              <a:t> </a:t>
            </a:r>
            <a:r>
              <a:rPr sz="2400" spc="-85" dirty="0">
                <a:latin typeface="Arial"/>
                <a:cs typeface="Arial"/>
              </a:rPr>
              <a:t>behaviour</a:t>
            </a:r>
            <a:r>
              <a:rPr sz="2400" spc="-25" dirty="0">
                <a:latin typeface="Arial"/>
                <a:cs typeface="Arial"/>
              </a:rPr>
              <a:t> </a:t>
            </a:r>
            <a:r>
              <a:rPr sz="2400" spc="-30" dirty="0">
                <a:latin typeface="Arial"/>
                <a:cs typeface="Arial"/>
              </a:rPr>
              <a:t>among </a:t>
            </a:r>
            <a:r>
              <a:rPr sz="2400" dirty="0">
                <a:latin typeface="Arial"/>
                <a:cs typeface="Arial"/>
              </a:rPr>
              <a:t>rural</a:t>
            </a:r>
            <a:r>
              <a:rPr sz="2400" spc="170" dirty="0">
                <a:latin typeface="Arial"/>
                <a:cs typeface="Arial"/>
              </a:rPr>
              <a:t> </a:t>
            </a:r>
            <a:r>
              <a:rPr sz="2400" dirty="0">
                <a:latin typeface="Arial"/>
                <a:cs typeface="Arial"/>
              </a:rPr>
              <a:t>and</a:t>
            </a:r>
            <a:r>
              <a:rPr sz="2400" spc="175" dirty="0">
                <a:latin typeface="Arial"/>
                <a:cs typeface="Arial"/>
              </a:rPr>
              <a:t> </a:t>
            </a:r>
            <a:r>
              <a:rPr sz="2400" dirty="0">
                <a:latin typeface="Arial"/>
                <a:cs typeface="Arial"/>
              </a:rPr>
              <a:t>urban</a:t>
            </a:r>
            <a:r>
              <a:rPr sz="2400" spc="180" dirty="0">
                <a:latin typeface="Arial"/>
                <a:cs typeface="Arial"/>
              </a:rPr>
              <a:t> </a:t>
            </a:r>
            <a:r>
              <a:rPr sz="2400" spc="-50" dirty="0">
                <a:latin typeface="Arial"/>
                <a:cs typeface="Arial"/>
              </a:rPr>
              <a:t>households,</a:t>
            </a:r>
            <a:r>
              <a:rPr sz="2400" spc="170" dirty="0">
                <a:latin typeface="Arial"/>
                <a:cs typeface="Arial"/>
              </a:rPr>
              <a:t> </a:t>
            </a:r>
            <a:r>
              <a:rPr sz="2400" spc="-20" dirty="0">
                <a:latin typeface="Arial"/>
                <a:cs typeface="Arial"/>
              </a:rPr>
              <a:t>depending</a:t>
            </a:r>
            <a:r>
              <a:rPr sz="2400" spc="175" dirty="0">
                <a:latin typeface="Arial"/>
                <a:cs typeface="Arial"/>
              </a:rPr>
              <a:t> </a:t>
            </a:r>
            <a:r>
              <a:rPr sz="2400" dirty="0">
                <a:latin typeface="Arial"/>
                <a:cs typeface="Arial"/>
              </a:rPr>
              <a:t>on</a:t>
            </a:r>
            <a:r>
              <a:rPr sz="2400" spc="175" dirty="0">
                <a:latin typeface="Arial"/>
                <a:cs typeface="Arial"/>
              </a:rPr>
              <a:t> </a:t>
            </a:r>
            <a:r>
              <a:rPr sz="2400" dirty="0">
                <a:latin typeface="Arial"/>
                <a:cs typeface="Arial"/>
              </a:rPr>
              <a:t>their</a:t>
            </a:r>
            <a:r>
              <a:rPr sz="2400" spc="180" dirty="0">
                <a:latin typeface="Arial"/>
                <a:cs typeface="Arial"/>
              </a:rPr>
              <a:t> </a:t>
            </a:r>
            <a:r>
              <a:rPr sz="2400" dirty="0">
                <a:latin typeface="Arial"/>
                <a:cs typeface="Arial"/>
              </a:rPr>
              <a:t>social</a:t>
            </a:r>
            <a:r>
              <a:rPr sz="2400" spc="175" dirty="0">
                <a:latin typeface="Arial"/>
                <a:cs typeface="Arial"/>
              </a:rPr>
              <a:t> </a:t>
            </a:r>
            <a:r>
              <a:rPr sz="2400" dirty="0">
                <a:latin typeface="Arial"/>
                <a:cs typeface="Arial"/>
              </a:rPr>
              <a:t>and</a:t>
            </a:r>
            <a:r>
              <a:rPr sz="2400" spc="175" dirty="0">
                <a:latin typeface="Arial"/>
                <a:cs typeface="Arial"/>
              </a:rPr>
              <a:t> </a:t>
            </a:r>
            <a:r>
              <a:rPr sz="2400" spc="-10" dirty="0">
                <a:latin typeface="Arial"/>
                <a:cs typeface="Arial"/>
              </a:rPr>
              <a:t>economic</a:t>
            </a:r>
            <a:r>
              <a:rPr sz="2400" spc="175" dirty="0">
                <a:latin typeface="Arial"/>
                <a:cs typeface="Arial"/>
              </a:rPr>
              <a:t> </a:t>
            </a:r>
            <a:r>
              <a:rPr sz="2400" spc="-85" dirty="0">
                <a:latin typeface="Arial"/>
                <a:cs typeface="Arial"/>
              </a:rPr>
              <a:t>class </a:t>
            </a:r>
            <a:r>
              <a:rPr sz="2400" spc="-10" dirty="0">
                <a:latin typeface="Arial"/>
                <a:cs typeface="Arial"/>
              </a:rPr>
              <a:t>distinctions</a:t>
            </a:r>
            <a:endParaRPr sz="2400">
              <a:latin typeface="Arial"/>
              <a:cs typeface="Arial"/>
            </a:endParaRPr>
          </a:p>
          <a:p>
            <a:pPr>
              <a:lnSpc>
                <a:spcPct val="100000"/>
              </a:lnSpc>
              <a:buFont typeface="Arial"/>
              <a:buChar char="•"/>
            </a:pPr>
            <a:endParaRPr sz="2400">
              <a:latin typeface="Arial"/>
              <a:cs typeface="Arial"/>
            </a:endParaRPr>
          </a:p>
          <a:p>
            <a:pPr marL="241300" indent="-229235">
              <a:lnSpc>
                <a:spcPts val="2735"/>
              </a:lnSpc>
              <a:spcBef>
                <a:spcPts val="1550"/>
              </a:spcBef>
              <a:buChar char="•"/>
              <a:tabLst>
                <a:tab pos="241935" algn="l"/>
                <a:tab pos="650875" algn="l"/>
                <a:tab pos="1294130" algn="l"/>
                <a:tab pos="2365375" algn="l"/>
                <a:tab pos="2981960" algn="l"/>
                <a:tab pos="3647440" algn="l"/>
                <a:tab pos="4708525" algn="l"/>
                <a:tab pos="5880735" algn="l"/>
                <a:tab pos="6601459" algn="l"/>
                <a:tab pos="7351395" algn="l"/>
                <a:tab pos="8368030" algn="l"/>
                <a:tab pos="9065895" algn="l"/>
                <a:tab pos="9662160" algn="l"/>
              </a:tabLst>
            </a:pPr>
            <a:r>
              <a:rPr sz="2400" spc="-320" dirty="0">
                <a:latin typeface="Arial"/>
                <a:cs typeface="Arial"/>
              </a:rPr>
              <a:t>To</a:t>
            </a:r>
            <a:r>
              <a:rPr sz="2400" dirty="0">
                <a:latin typeface="Arial"/>
                <a:cs typeface="Arial"/>
              </a:rPr>
              <a:t>	</a:t>
            </a:r>
            <a:r>
              <a:rPr sz="2400" spc="-20" dirty="0">
                <a:latin typeface="Arial"/>
                <a:cs typeface="Arial"/>
              </a:rPr>
              <a:t>gain</a:t>
            </a:r>
            <a:r>
              <a:rPr sz="2400" dirty="0">
                <a:latin typeface="Arial"/>
                <a:cs typeface="Arial"/>
              </a:rPr>
              <a:t>	</a:t>
            </a:r>
            <a:r>
              <a:rPr sz="2400" spc="-10" dirty="0">
                <a:latin typeface="Arial"/>
                <a:cs typeface="Arial"/>
              </a:rPr>
              <a:t>insights</a:t>
            </a:r>
            <a:r>
              <a:rPr sz="2400" dirty="0">
                <a:latin typeface="Arial"/>
                <a:cs typeface="Arial"/>
              </a:rPr>
              <a:t>	</a:t>
            </a:r>
            <a:r>
              <a:rPr sz="2400" spc="-20" dirty="0">
                <a:latin typeface="Arial"/>
                <a:cs typeface="Arial"/>
              </a:rPr>
              <a:t>into</a:t>
            </a:r>
            <a:r>
              <a:rPr sz="2400" dirty="0">
                <a:latin typeface="Arial"/>
                <a:cs typeface="Arial"/>
              </a:rPr>
              <a:t>	</a:t>
            </a:r>
            <a:r>
              <a:rPr sz="2400" spc="-25" dirty="0">
                <a:latin typeface="Arial"/>
                <a:cs typeface="Arial"/>
              </a:rPr>
              <a:t>how</a:t>
            </a:r>
            <a:r>
              <a:rPr sz="2400" dirty="0">
                <a:latin typeface="Arial"/>
                <a:cs typeface="Arial"/>
              </a:rPr>
              <a:t>	</a:t>
            </a:r>
            <a:r>
              <a:rPr sz="2400" spc="-10" dirty="0">
                <a:latin typeface="Arial"/>
                <a:cs typeface="Arial"/>
              </a:rPr>
              <a:t>women</a:t>
            </a:r>
            <a:r>
              <a:rPr sz="2400" dirty="0">
                <a:latin typeface="Arial"/>
                <a:cs typeface="Arial"/>
              </a:rPr>
              <a:t>	</a:t>
            </a:r>
            <a:r>
              <a:rPr sz="2400" spc="-10" dirty="0">
                <a:latin typeface="Arial"/>
                <a:cs typeface="Arial"/>
              </a:rPr>
              <a:t>organize</a:t>
            </a:r>
            <a:r>
              <a:rPr sz="2400" dirty="0">
                <a:latin typeface="Arial"/>
                <a:cs typeface="Arial"/>
              </a:rPr>
              <a:t>	</a:t>
            </a:r>
            <a:r>
              <a:rPr sz="2400" spc="-10" dirty="0">
                <a:latin typeface="Arial"/>
                <a:cs typeface="Arial"/>
              </a:rPr>
              <a:t>their</a:t>
            </a:r>
            <a:r>
              <a:rPr sz="2400" dirty="0">
                <a:latin typeface="Arial"/>
                <a:cs typeface="Arial"/>
              </a:rPr>
              <a:t>	</a:t>
            </a:r>
            <a:r>
              <a:rPr sz="2400" spc="-20" dirty="0">
                <a:latin typeface="Arial"/>
                <a:cs typeface="Arial"/>
              </a:rPr>
              <a:t>work</a:t>
            </a:r>
            <a:r>
              <a:rPr sz="2400" dirty="0">
                <a:latin typeface="Arial"/>
                <a:cs typeface="Arial"/>
              </a:rPr>
              <a:t>	</a:t>
            </a:r>
            <a:r>
              <a:rPr sz="2400" spc="-10" dirty="0">
                <a:latin typeface="Arial"/>
                <a:cs typeface="Arial"/>
              </a:rPr>
              <a:t>around</a:t>
            </a:r>
            <a:r>
              <a:rPr sz="2400" dirty="0">
                <a:latin typeface="Arial"/>
                <a:cs typeface="Arial"/>
              </a:rPr>
              <a:t>	</a:t>
            </a:r>
            <a:r>
              <a:rPr sz="2400" spc="-20" dirty="0">
                <a:latin typeface="Arial"/>
                <a:cs typeface="Arial"/>
              </a:rPr>
              <a:t>food</a:t>
            </a:r>
            <a:r>
              <a:rPr sz="2400" dirty="0">
                <a:latin typeface="Arial"/>
                <a:cs typeface="Arial"/>
              </a:rPr>
              <a:t>	</a:t>
            </a:r>
            <a:r>
              <a:rPr sz="2400" spc="-25" dirty="0">
                <a:latin typeface="Arial"/>
                <a:cs typeface="Arial"/>
              </a:rPr>
              <a:t>and</a:t>
            </a:r>
            <a:r>
              <a:rPr sz="2400" dirty="0">
                <a:latin typeface="Arial"/>
                <a:cs typeface="Arial"/>
              </a:rPr>
              <a:t>	</a:t>
            </a:r>
            <a:r>
              <a:rPr sz="2400" spc="-10" dirty="0">
                <a:latin typeface="Arial"/>
                <a:cs typeface="Arial"/>
              </a:rPr>
              <a:t>other</a:t>
            </a:r>
            <a:endParaRPr sz="2400">
              <a:latin typeface="Arial"/>
              <a:cs typeface="Arial"/>
            </a:endParaRPr>
          </a:p>
          <a:p>
            <a:pPr marL="241300">
              <a:lnSpc>
                <a:spcPts val="2735"/>
              </a:lnSpc>
            </a:pPr>
            <a:r>
              <a:rPr sz="2400" spc="-105" dirty="0">
                <a:latin typeface="Arial"/>
                <a:cs typeface="Arial"/>
              </a:rPr>
              <a:t>household </a:t>
            </a:r>
            <a:r>
              <a:rPr sz="2400" spc="-20" dirty="0">
                <a:latin typeface="Arial"/>
                <a:cs typeface="Arial"/>
              </a:rPr>
              <a:t>tasks</a:t>
            </a:r>
            <a:endParaRPr sz="2400">
              <a:latin typeface="Arial"/>
              <a:cs typeface="Arial"/>
            </a:endParaRPr>
          </a:p>
          <a:p>
            <a:pPr>
              <a:lnSpc>
                <a:spcPct val="100000"/>
              </a:lnSpc>
            </a:pPr>
            <a:endParaRPr sz="2400">
              <a:latin typeface="Arial"/>
              <a:cs typeface="Arial"/>
            </a:endParaRPr>
          </a:p>
          <a:p>
            <a:pPr marL="228600" marR="7620" indent="-229235" algn="r">
              <a:lnSpc>
                <a:spcPts val="2735"/>
              </a:lnSpc>
              <a:spcBef>
                <a:spcPts val="1535"/>
              </a:spcBef>
              <a:buChar char="•"/>
              <a:tabLst>
                <a:tab pos="229235" algn="l"/>
                <a:tab pos="650875" algn="l"/>
                <a:tab pos="1528445" algn="l"/>
                <a:tab pos="2084705" algn="l"/>
                <a:tab pos="3286125" algn="l"/>
                <a:tab pos="3893820" algn="l"/>
                <a:tab pos="5587365" algn="l"/>
                <a:tab pos="5982335" algn="l"/>
                <a:tab pos="6704330" algn="l"/>
                <a:tab pos="7428865" algn="l"/>
                <a:tab pos="8035290" algn="l"/>
                <a:tab pos="8910320" algn="l"/>
              </a:tabLst>
            </a:pPr>
            <a:r>
              <a:rPr sz="2400" spc="-320" dirty="0">
                <a:latin typeface="Arial"/>
                <a:cs typeface="Arial"/>
              </a:rPr>
              <a:t>To</a:t>
            </a:r>
            <a:r>
              <a:rPr sz="2400" dirty="0">
                <a:latin typeface="Arial"/>
                <a:cs typeface="Arial"/>
              </a:rPr>
              <a:t>	</a:t>
            </a:r>
            <a:r>
              <a:rPr sz="2400" spc="-20" dirty="0">
                <a:latin typeface="Arial"/>
                <a:cs typeface="Arial"/>
              </a:rPr>
              <a:t>gauge</a:t>
            </a:r>
            <a:r>
              <a:rPr sz="2400" dirty="0">
                <a:latin typeface="Arial"/>
                <a:cs typeface="Arial"/>
              </a:rPr>
              <a:t>	</a:t>
            </a:r>
            <a:r>
              <a:rPr sz="2400" spc="-25" dirty="0">
                <a:latin typeface="Arial"/>
                <a:cs typeface="Arial"/>
              </a:rPr>
              <a:t>the</a:t>
            </a:r>
            <a:r>
              <a:rPr sz="2400" dirty="0">
                <a:latin typeface="Arial"/>
                <a:cs typeface="Arial"/>
              </a:rPr>
              <a:t>	</a:t>
            </a:r>
            <a:r>
              <a:rPr sz="2400" spc="-10" dirty="0">
                <a:latin typeface="Arial"/>
                <a:cs typeface="Arial"/>
              </a:rPr>
              <a:t>opinions</a:t>
            </a:r>
            <a:r>
              <a:rPr sz="2400" dirty="0">
                <a:latin typeface="Arial"/>
                <a:cs typeface="Arial"/>
              </a:rPr>
              <a:t>	</a:t>
            </a:r>
            <a:r>
              <a:rPr sz="2400" spc="-25" dirty="0">
                <a:latin typeface="Arial"/>
                <a:cs typeface="Arial"/>
              </a:rPr>
              <a:t>and</a:t>
            </a:r>
            <a:r>
              <a:rPr sz="2400" dirty="0">
                <a:latin typeface="Arial"/>
                <a:cs typeface="Arial"/>
              </a:rPr>
              <a:t>	</a:t>
            </a:r>
            <a:r>
              <a:rPr sz="2400" spc="-25" dirty="0">
                <a:latin typeface="Arial"/>
                <a:cs typeface="Arial"/>
              </a:rPr>
              <a:t>perspectives</a:t>
            </a:r>
            <a:r>
              <a:rPr sz="2400" dirty="0">
                <a:latin typeface="Arial"/>
                <a:cs typeface="Arial"/>
              </a:rPr>
              <a:t>	</a:t>
            </a:r>
            <a:r>
              <a:rPr sz="2400" spc="-25" dirty="0">
                <a:latin typeface="Arial"/>
                <a:cs typeface="Arial"/>
              </a:rPr>
              <a:t>of</a:t>
            </a:r>
            <a:r>
              <a:rPr sz="2400" dirty="0">
                <a:latin typeface="Arial"/>
                <a:cs typeface="Arial"/>
              </a:rPr>
              <a:t>	</a:t>
            </a:r>
            <a:r>
              <a:rPr sz="2400" spc="-20" dirty="0">
                <a:latin typeface="Arial"/>
                <a:cs typeface="Arial"/>
              </a:rPr>
              <a:t>both</a:t>
            </a:r>
            <a:r>
              <a:rPr sz="2400" dirty="0">
                <a:latin typeface="Arial"/>
                <a:cs typeface="Arial"/>
              </a:rPr>
              <a:t>	</a:t>
            </a:r>
            <a:r>
              <a:rPr sz="2400" spc="-10" dirty="0">
                <a:latin typeface="Arial"/>
                <a:cs typeface="Arial"/>
              </a:rPr>
              <a:t>rural</a:t>
            </a:r>
            <a:r>
              <a:rPr sz="2400" dirty="0">
                <a:latin typeface="Arial"/>
                <a:cs typeface="Arial"/>
              </a:rPr>
              <a:t>	</a:t>
            </a:r>
            <a:r>
              <a:rPr sz="2400" spc="-25" dirty="0">
                <a:latin typeface="Arial"/>
                <a:cs typeface="Arial"/>
              </a:rPr>
              <a:t>and</a:t>
            </a:r>
            <a:r>
              <a:rPr sz="2400" dirty="0">
                <a:latin typeface="Arial"/>
                <a:cs typeface="Arial"/>
              </a:rPr>
              <a:t>	</a:t>
            </a:r>
            <a:r>
              <a:rPr sz="2400" spc="-10" dirty="0">
                <a:latin typeface="Arial"/>
                <a:cs typeface="Arial"/>
              </a:rPr>
              <a:t>urban</a:t>
            </a:r>
            <a:r>
              <a:rPr sz="2400" dirty="0">
                <a:latin typeface="Arial"/>
                <a:cs typeface="Arial"/>
              </a:rPr>
              <a:t>	</a:t>
            </a:r>
            <a:r>
              <a:rPr sz="2400" spc="-110" dirty="0">
                <a:latin typeface="Arial"/>
                <a:cs typeface="Arial"/>
              </a:rPr>
              <a:t>households</a:t>
            </a:r>
            <a:endParaRPr sz="2400">
              <a:latin typeface="Arial"/>
              <a:cs typeface="Arial"/>
            </a:endParaRPr>
          </a:p>
          <a:p>
            <a:pPr marR="52705" algn="r">
              <a:lnSpc>
                <a:spcPts val="2735"/>
              </a:lnSpc>
            </a:pPr>
            <a:r>
              <a:rPr sz="2400" spc="-110" dirty="0">
                <a:latin typeface="Arial"/>
                <a:cs typeface="Arial"/>
              </a:rPr>
              <a:t>regarding</a:t>
            </a:r>
            <a:r>
              <a:rPr sz="2400" spc="-100" dirty="0">
                <a:latin typeface="Arial"/>
                <a:cs typeface="Arial"/>
              </a:rPr>
              <a:t> </a:t>
            </a:r>
            <a:r>
              <a:rPr sz="2400" spc="-35" dirty="0">
                <a:latin typeface="Arial"/>
                <a:cs typeface="Arial"/>
              </a:rPr>
              <a:t>the</a:t>
            </a:r>
            <a:r>
              <a:rPr sz="2400" spc="-95" dirty="0">
                <a:latin typeface="Arial"/>
                <a:cs typeface="Arial"/>
              </a:rPr>
              <a:t> </a:t>
            </a:r>
            <a:r>
              <a:rPr sz="2400" spc="-45" dirty="0">
                <a:latin typeface="Arial"/>
                <a:cs typeface="Arial"/>
              </a:rPr>
              <a:t>intricate</a:t>
            </a:r>
            <a:r>
              <a:rPr sz="2400" spc="-114" dirty="0">
                <a:latin typeface="Arial"/>
                <a:cs typeface="Arial"/>
              </a:rPr>
              <a:t> </a:t>
            </a:r>
            <a:r>
              <a:rPr sz="2400" spc="-70" dirty="0">
                <a:latin typeface="Arial"/>
                <a:cs typeface="Arial"/>
              </a:rPr>
              <a:t>relationship</a:t>
            </a:r>
            <a:r>
              <a:rPr sz="2400" spc="-100" dirty="0">
                <a:latin typeface="Arial"/>
                <a:cs typeface="Arial"/>
              </a:rPr>
              <a:t> </a:t>
            </a:r>
            <a:r>
              <a:rPr sz="2400" spc="-80" dirty="0">
                <a:latin typeface="Arial"/>
                <a:cs typeface="Arial"/>
              </a:rPr>
              <a:t>between</a:t>
            </a:r>
            <a:r>
              <a:rPr sz="2400" spc="-95" dirty="0">
                <a:latin typeface="Arial"/>
                <a:cs typeface="Arial"/>
              </a:rPr>
              <a:t> </a:t>
            </a:r>
            <a:r>
              <a:rPr sz="2400" spc="-60" dirty="0">
                <a:latin typeface="Arial"/>
                <a:cs typeface="Arial"/>
              </a:rPr>
              <a:t>dietary</a:t>
            </a:r>
            <a:r>
              <a:rPr sz="2400" spc="-114" dirty="0">
                <a:latin typeface="Arial"/>
                <a:cs typeface="Arial"/>
              </a:rPr>
              <a:t> </a:t>
            </a:r>
            <a:r>
              <a:rPr sz="2400" spc="-140" dirty="0">
                <a:latin typeface="Arial"/>
                <a:cs typeface="Arial"/>
              </a:rPr>
              <a:t>choices</a:t>
            </a:r>
            <a:r>
              <a:rPr sz="2400" spc="-114" dirty="0">
                <a:latin typeface="Arial"/>
                <a:cs typeface="Arial"/>
              </a:rPr>
              <a:t> </a:t>
            </a:r>
            <a:r>
              <a:rPr sz="2400" spc="-130" dirty="0">
                <a:latin typeface="Arial"/>
                <a:cs typeface="Arial"/>
              </a:rPr>
              <a:t>and</a:t>
            </a:r>
            <a:r>
              <a:rPr sz="2400" spc="-100" dirty="0">
                <a:latin typeface="Arial"/>
                <a:cs typeface="Arial"/>
              </a:rPr>
              <a:t> </a:t>
            </a:r>
            <a:r>
              <a:rPr sz="2400" spc="-60" dirty="0">
                <a:latin typeface="Arial"/>
                <a:cs typeface="Arial"/>
              </a:rPr>
              <a:t>health</a:t>
            </a:r>
            <a:r>
              <a:rPr sz="2400" spc="-110" dirty="0">
                <a:latin typeface="Arial"/>
                <a:cs typeface="Arial"/>
              </a:rPr>
              <a:t> </a:t>
            </a:r>
            <a:r>
              <a:rPr sz="2400" spc="-10" dirty="0">
                <a:latin typeface="Arial"/>
                <a:cs typeface="Arial"/>
              </a:rPr>
              <a:t>outcomes</a:t>
            </a:r>
            <a:endParaRPr sz="24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4794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a:spLocks noGrp="1"/>
          </p:cNvSpPr>
          <p:nvPr>
            <p:ph type="title"/>
          </p:nvPr>
        </p:nvSpPr>
        <p:spPr>
          <a:xfrm>
            <a:off x="838200" y="272795"/>
            <a:ext cx="10515600" cy="1076325"/>
          </a:xfrm>
          <a:prstGeom prst="rect">
            <a:avLst/>
          </a:prstGeom>
          <a:solidFill>
            <a:srgbClr val="FFFF00"/>
          </a:solidFill>
        </p:spPr>
        <p:txBody>
          <a:bodyPr vert="horz" wrap="square" lIns="0" tIns="41275" rIns="0" bIns="0" rtlCol="0">
            <a:spAutoFit/>
          </a:bodyPr>
          <a:lstStyle/>
          <a:p>
            <a:pPr marL="9525" algn="ctr">
              <a:lnSpc>
                <a:spcPct val="100000"/>
              </a:lnSpc>
              <a:spcBef>
                <a:spcPts val="325"/>
              </a:spcBef>
            </a:pPr>
            <a:r>
              <a:rPr spc="-490" dirty="0"/>
              <a:t>Research</a:t>
            </a:r>
            <a:r>
              <a:rPr spc="-395" dirty="0"/>
              <a:t> </a:t>
            </a:r>
            <a:r>
              <a:rPr spc="-114" dirty="0"/>
              <a:t>Methodology</a:t>
            </a:r>
          </a:p>
        </p:txBody>
      </p:sp>
      <p:sp>
        <p:nvSpPr>
          <p:cNvPr id="4" name="object 4"/>
          <p:cNvSpPr txBox="1"/>
          <p:nvPr/>
        </p:nvSpPr>
        <p:spPr>
          <a:xfrm>
            <a:off x="916939" y="1706841"/>
            <a:ext cx="8081645" cy="3605529"/>
          </a:xfrm>
          <a:prstGeom prst="rect">
            <a:avLst/>
          </a:prstGeom>
        </p:spPr>
        <p:txBody>
          <a:bodyPr vert="horz" wrap="square" lIns="0" tIns="98425" rIns="0" bIns="0" rtlCol="0">
            <a:spAutoFit/>
          </a:bodyPr>
          <a:lstStyle/>
          <a:p>
            <a:pPr marL="12700">
              <a:lnSpc>
                <a:spcPct val="100000"/>
              </a:lnSpc>
              <a:spcBef>
                <a:spcPts val="775"/>
              </a:spcBef>
            </a:pPr>
            <a:r>
              <a:rPr sz="2800" b="1" spc="-240" dirty="0">
                <a:latin typeface="Arial"/>
                <a:cs typeface="Arial"/>
              </a:rPr>
              <a:t>Study</a:t>
            </a:r>
            <a:r>
              <a:rPr sz="2800" b="1" spc="-114" dirty="0">
                <a:latin typeface="Arial"/>
                <a:cs typeface="Arial"/>
              </a:rPr>
              <a:t> </a:t>
            </a:r>
            <a:r>
              <a:rPr sz="2800" b="1" spc="-20" dirty="0">
                <a:latin typeface="Arial"/>
                <a:cs typeface="Arial"/>
              </a:rPr>
              <a:t>Area</a:t>
            </a:r>
            <a:endParaRPr sz="2800">
              <a:latin typeface="Arial"/>
              <a:cs typeface="Arial"/>
            </a:endParaRPr>
          </a:p>
          <a:p>
            <a:pPr marL="241300" indent="-229235">
              <a:lnSpc>
                <a:spcPct val="100000"/>
              </a:lnSpc>
              <a:spcBef>
                <a:spcPts val="675"/>
              </a:spcBef>
              <a:buChar char="•"/>
              <a:tabLst>
                <a:tab pos="241935" algn="l"/>
              </a:tabLst>
            </a:pPr>
            <a:r>
              <a:rPr sz="2800" spc="-150" dirty="0">
                <a:latin typeface="Arial"/>
                <a:cs typeface="Arial"/>
              </a:rPr>
              <a:t>Rural:</a:t>
            </a:r>
            <a:r>
              <a:rPr sz="2800" spc="-80" dirty="0">
                <a:latin typeface="Arial"/>
                <a:cs typeface="Arial"/>
              </a:rPr>
              <a:t> </a:t>
            </a:r>
            <a:r>
              <a:rPr sz="2800" spc="-155" dirty="0">
                <a:latin typeface="Arial"/>
                <a:cs typeface="Arial"/>
              </a:rPr>
              <a:t>Krishnankuppam,</a:t>
            </a:r>
            <a:r>
              <a:rPr sz="2800" spc="-20" dirty="0">
                <a:latin typeface="Arial"/>
                <a:cs typeface="Arial"/>
              </a:rPr>
              <a:t> </a:t>
            </a:r>
            <a:r>
              <a:rPr sz="2800" spc="-155" dirty="0">
                <a:latin typeface="Arial"/>
                <a:cs typeface="Arial"/>
              </a:rPr>
              <a:t>Cuddalore</a:t>
            </a:r>
            <a:r>
              <a:rPr sz="2800" spc="-70" dirty="0">
                <a:latin typeface="Arial"/>
                <a:cs typeface="Arial"/>
              </a:rPr>
              <a:t> </a:t>
            </a:r>
            <a:r>
              <a:rPr sz="2800" spc="-40" dirty="0">
                <a:latin typeface="Arial"/>
                <a:cs typeface="Arial"/>
              </a:rPr>
              <a:t>district,</a:t>
            </a:r>
            <a:r>
              <a:rPr sz="2800" spc="-60" dirty="0">
                <a:latin typeface="Arial"/>
                <a:cs typeface="Arial"/>
              </a:rPr>
              <a:t> </a:t>
            </a:r>
            <a:r>
              <a:rPr sz="2800" spc="-185" dirty="0">
                <a:latin typeface="Arial"/>
                <a:cs typeface="Arial"/>
              </a:rPr>
              <a:t>Tamil</a:t>
            </a:r>
            <a:r>
              <a:rPr sz="2800" spc="-95" dirty="0">
                <a:latin typeface="Arial"/>
                <a:cs typeface="Arial"/>
              </a:rPr>
              <a:t> </a:t>
            </a:r>
            <a:r>
              <a:rPr sz="2800" spc="-30" dirty="0">
                <a:latin typeface="Arial"/>
                <a:cs typeface="Arial"/>
              </a:rPr>
              <a:t>nadu</a:t>
            </a:r>
            <a:endParaRPr sz="2800">
              <a:latin typeface="Arial"/>
              <a:cs typeface="Arial"/>
            </a:endParaRPr>
          </a:p>
          <a:p>
            <a:pPr marL="241300" indent="-229235">
              <a:lnSpc>
                <a:spcPct val="100000"/>
              </a:lnSpc>
              <a:spcBef>
                <a:spcPts val="660"/>
              </a:spcBef>
              <a:buChar char="•"/>
              <a:tabLst>
                <a:tab pos="241935" algn="l"/>
              </a:tabLst>
            </a:pPr>
            <a:r>
              <a:rPr sz="2800" spc="-114" dirty="0">
                <a:latin typeface="Arial"/>
                <a:cs typeface="Arial"/>
              </a:rPr>
              <a:t>Urban:</a:t>
            </a:r>
            <a:r>
              <a:rPr sz="2800" spc="-65" dirty="0">
                <a:latin typeface="Arial"/>
                <a:cs typeface="Arial"/>
              </a:rPr>
              <a:t> </a:t>
            </a:r>
            <a:r>
              <a:rPr sz="2800" spc="-135" dirty="0">
                <a:latin typeface="Arial"/>
                <a:cs typeface="Arial"/>
              </a:rPr>
              <a:t>Ariyankuppam,</a:t>
            </a:r>
            <a:r>
              <a:rPr sz="2800" spc="-10" dirty="0">
                <a:latin typeface="Arial"/>
                <a:cs typeface="Arial"/>
              </a:rPr>
              <a:t> </a:t>
            </a:r>
            <a:r>
              <a:rPr sz="2800" spc="-45" dirty="0">
                <a:latin typeface="Arial"/>
                <a:cs typeface="Arial"/>
              </a:rPr>
              <a:t>Pondicherry.</a:t>
            </a:r>
            <a:endParaRPr sz="2800">
              <a:latin typeface="Arial"/>
              <a:cs typeface="Arial"/>
            </a:endParaRPr>
          </a:p>
          <a:p>
            <a:pPr>
              <a:lnSpc>
                <a:spcPct val="100000"/>
              </a:lnSpc>
              <a:spcBef>
                <a:spcPts val="40"/>
              </a:spcBef>
              <a:buFont typeface="Arial"/>
              <a:buChar char="•"/>
            </a:pPr>
            <a:endParaRPr sz="4050">
              <a:latin typeface="Arial"/>
              <a:cs typeface="Arial"/>
            </a:endParaRPr>
          </a:p>
          <a:p>
            <a:pPr marL="12700">
              <a:lnSpc>
                <a:spcPct val="100000"/>
              </a:lnSpc>
            </a:pPr>
            <a:r>
              <a:rPr sz="2800" b="1" spc="-250" dirty="0">
                <a:latin typeface="Arial"/>
                <a:cs typeface="Arial"/>
              </a:rPr>
              <a:t>Sample</a:t>
            </a:r>
            <a:r>
              <a:rPr sz="2800" b="1" spc="-90" dirty="0">
                <a:latin typeface="Arial"/>
                <a:cs typeface="Arial"/>
              </a:rPr>
              <a:t> </a:t>
            </a:r>
            <a:r>
              <a:rPr sz="2800" b="1" spc="-280" dirty="0">
                <a:latin typeface="Arial"/>
                <a:cs typeface="Arial"/>
              </a:rPr>
              <a:t>size</a:t>
            </a:r>
            <a:endParaRPr sz="2800">
              <a:latin typeface="Arial"/>
              <a:cs typeface="Arial"/>
            </a:endParaRPr>
          </a:p>
          <a:p>
            <a:pPr marL="241300" indent="-229235">
              <a:lnSpc>
                <a:spcPct val="100000"/>
              </a:lnSpc>
              <a:spcBef>
                <a:spcPts val="660"/>
              </a:spcBef>
              <a:buChar char="•"/>
              <a:tabLst>
                <a:tab pos="241935" algn="l"/>
              </a:tabLst>
            </a:pPr>
            <a:r>
              <a:rPr sz="2800" spc="-175" dirty="0">
                <a:latin typeface="Arial"/>
                <a:cs typeface="Arial"/>
              </a:rPr>
              <a:t>Rural</a:t>
            </a:r>
            <a:r>
              <a:rPr sz="2800" spc="-114" dirty="0">
                <a:latin typeface="Arial"/>
                <a:cs typeface="Arial"/>
              </a:rPr>
              <a:t> </a:t>
            </a:r>
            <a:r>
              <a:rPr sz="2800" spc="-130" dirty="0">
                <a:latin typeface="Arial"/>
                <a:cs typeface="Arial"/>
              </a:rPr>
              <a:t>households:</a:t>
            </a:r>
            <a:r>
              <a:rPr sz="2800" spc="-70" dirty="0">
                <a:latin typeface="Arial"/>
                <a:cs typeface="Arial"/>
              </a:rPr>
              <a:t> </a:t>
            </a:r>
            <a:r>
              <a:rPr sz="2800" spc="-35" dirty="0">
                <a:latin typeface="Arial"/>
                <a:cs typeface="Arial"/>
              </a:rPr>
              <a:t>30</a:t>
            </a:r>
            <a:endParaRPr sz="2800">
              <a:latin typeface="Arial"/>
              <a:cs typeface="Arial"/>
            </a:endParaRPr>
          </a:p>
          <a:p>
            <a:pPr marL="241300" indent="-229235">
              <a:lnSpc>
                <a:spcPct val="100000"/>
              </a:lnSpc>
              <a:spcBef>
                <a:spcPts val="660"/>
              </a:spcBef>
              <a:buChar char="•"/>
              <a:tabLst>
                <a:tab pos="241935" algn="l"/>
              </a:tabLst>
            </a:pPr>
            <a:r>
              <a:rPr sz="2800" spc="-130" dirty="0">
                <a:latin typeface="Arial"/>
                <a:cs typeface="Arial"/>
              </a:rPr>
              <a:t>Urban</a:t>
            </a:r>
            <a:r>
              <a:rPr sz="2800" spc="-60" dirty="0">
                <a:latin typeface="Arial"/>
                <a:cs typeface="Arial"/>
              </a:rPr>
              <a:t> </a:t>
            </a:r>
            <a:r>
              <a:rPr sz="2800" spc="-140" dirty="0">
                <a:latin typeface="Arial"/>
                <a:cs typeface="Arial"/>
              </a:rPr>
              <a:t>households:</a:t>
            </a:r>
            <a:r>
              <a:rPr sz="2800" spc="-20" dirty="0">
                <a:latin typeface="Arial"/>
                <a:cs typeface="Arial"/>
              </a:rPr>
              <a:t> </a:t>
            </a:r>
            <a:r>
              <a:rPr sz="2800" spc="-25" dirty="0">
                <a:latin typeface="Arial"/>
                <a:cs typeface="Arial"/>
              </a:rPr>
              <a:t>30</a:t>
            </a:r>
            <a:endParaRPr sz="2800">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a:spLocks noGrp="1"/>
          </p:cNvSpPr>
          <p:nvPr>
            <p:ph type="title"/>
          </p:nvPr>
        </p:nvSpPr>
        <p:spPr>
          <a:xfrm>
            <a:off x="838200" y="234695"/>
            <a:ext cx="10515600" cy="901065"/>
          </a:xfrm>
          <a:prstGeom prst="rect">
            <a:avLst/>
          </a:prstGeom>
          <a:solidFill>
            <a:srgbClr val="FFFF00"/>
          </a:solidFill>
        </p:spPr>
        <p:txBody>
          <a:bodyPr vert="horz" wrap="square" lIns="0" tIns="0" rIns="0" bIns="0" rtlCol="0">
            <a:spAutoFit/>
          </a:bodyPr>
          <a:lstStyle/>
          <a:p>
            <a:pPr marL="6350" algn="ctr">
              <a:lnSpc>
                <a:spcPts val="6120"/>
              </a:lnSpc>
            </a:pPr>
            <a:r>
              <a:rPr spc="-395" dirty="0"/>
              <a:t>Rural</a:t>
            </a:r>
            <a:r>
              <a:rPr spc="-355" dirty="0"/>
              <a:t> </a:t>
            </a:r>
            <a:r>
              <a:rPr spc="-350" dirty="0"/>
              <a:t>survey</a:t>
            </a:r>
          </a:p>
        </p:txBody>
      </p:sp>
      <p:sp>
        <p:nvSpPr>
          <p:cNvPr id="4" name="object 4"/>
          <p:cNvSpPr txBox="1"/>
          <p:nvPr/>
        </p:nvSpPr>
        <p:spPr>
          <a:xfrm>
            <a:off x="131775" y="1183005"/>
            <a:ext cx="10330815" cy="4532630"/>
          </a:xfrm>
          <a:prstGeom prst="rect">
            <a:avLst/>
          </a:prstGeom>
        </p:spPr>
        <p:txBody>
          <a:bodyPr vert="horz" wrap="square" lIns="0" tIns="13335" rIns="0" bIns="0" rtlCol="0">
            <a:spAutoFit/>
          </a:bodyPr>
          <a:lstStyle/>
          <a:p>
            <a:pPr marL="241300" indent="-228600">
              <a:lnSpc>
                <a:spcPct val="100000"/>
              </a:lnSpc>
              <a:spcBef>
                <a:spcPts val="105"/>
              </a:spcBef>
              <a:buChar char="•"/>
              <a:tabLst>
                <a:tab pos="241300" algn="l"/>
              </a:tabLst>
            </a:pPr>
            <a:r>
              <a:rPr sz="2600" spc="-125" dirty="0">
                <a:latin typeface="Arial"/>
                <a:cs typeface="Arial"/>
              </a:rPr>
              <a:t>Completed</a:t>
            </a:r>
            <a:r>
              <a:rPr sz="2600" spc="-140" dirty="0">
                <a:latin typeface="Arial"/>
                <a:cs typeface="Arial"/>
              </a:rPr>
              <a:t> </a:t>
            </a:r>
            <a:r>
              <a:rPr sz="2600" spc="-75" dirty="0">
                <a:latin typeface="Arial"/>
                <a:cs typeface="Arial"/>
              </a:rPr>
              <a:t>interviews,</a:t>
            </a:r>
            <a:r>
              <a:rPr sz="2600" spc="-125" dirty="0">
                <a:latin typeface="Arial"/>
                <a:cs typeface="Arial"/>
              </a:rPr>
              <a:t> </a:t>
            </a:r>
            <a:r>
              <a:rPr sz="2600" spc="-80" dirty="0">
                <a:latin typeface="Arial"/>
                <a:cs typeface="Arial"/>
              </a:rPr>
              <a:t>transcriptions</a:t>
            </a:r>
            <a:r>
              <a:rPr sz="2600" spc="-130" dirty="0">
                <a:latin typeface="Arial"/>
                <a:cs typeface="Arial"/>
              </a:rPr>
              <a:t> </a:t>
            </a:r>
            <a:r>
              <a:rPr sz="2600" spc="-254" dirty="0">
                <a:latin typeface="Arial"/>
                <a:cs typeface="Arial"/>
              </a:rPr>
              <a:t>as</a:t>
            </a:r>
            <a:r>
              <a:rPr sz="2600" spc="-110" dirty="0">
                <a:latin typeface="Arial"/>
                <a:cs typeface="Arial"/>
              </a:rPr>
              <a:t> </a:t>
            </a:r>
            <a:r>
              <a:rPr sz="2600" spc="-50" dirty="0">
                <a:latin typeface="Arial"/>
                <a:cs typeface="Arial"/>
              </a:rPr>
              <a:t>well</a:t>
            </a:r>
            <a:r>
              <a:rPr sz="2600" spc="-95" dirty="0">
                <a:latin typeface="Arial"/>
                <a:cs typeface="Arial"/>
              </a:rPr>
              <a:t> </a:t>
            </a:r>
            <a:r>
              <a:rPr sz="2600" spc="-254" dirty="0">
                <a:latin typeface="Arial"/>
                <a:cs typeface="Arial"/>
              </a:rPr>
              <a:t>as</a:t>
            </a:r>
            <a:r>
              <a:rPr sz="2600" spc="-105" dirty="0">
                <a:latin typeface="Arial"/>
                <a:cs typeface="Arial"/>
              </a:rPr>
              <a:t> </a:t>
            </a:r>
            <a:r>
              <a:rPr sz="2600" spc="-40" dirty="0">
                <a:latin typeface="Arial"/>
                <a:cs typeface="Arial"/>
              </a:rPr>
              <a:t>the</a:t>
            </a:r>
            <a:r>
              <a:rPr sz="2600" spc="-110" dirty="0">
                <a:latin typeface="Arial"/>
                <a:cs typeface="Arial"/>
              </a:rPr>
              <a:t> </a:t>
            </a:r>
            <a:r>
              <a:rPr sz="2600" spc="-30" dirty="0">
                <a:latin typeface="Arial"/>
                <a:cs typeface="Arial"/>
              </a:rPr>
              <a:t>restitution</a:t>
            </a:r>
            <a:r>
              <a:rPr sz="2600" spc="-120" dirty="0">
                <a:latin typeface="Arial"/>
                <a:cs typeface="Arial"/>
              </a:rPr>
              <a:t> </a:t>
            </a:r>
            <a:r>
              <a:rPr sz="2600" spc="-45" dirty="0">
                <a:latin typeface="Arial"/>
                <a:cs typeface="Arial"/>
              </a:rPr>
              <a:t>at</a:t>
            </a:r>
            <a:r>
              <a:rPr sz="2600" spc="-95" dirty="0">
                <a:latin typeface="Arial"/>
                <a:cs typeface="Arial"/>
              </a:rPr>
              <a:t> </a:t>
            </a:r>
            <a:r>
              <a:rPr sz="2600" spc="-40" dirty="0">
                <a:latin typeface="Arial"/>
                <a:cs typeface="Arial"/>
              </a:rPr>
              <a:t>the</a:t>
            </a:r>
            <a:r>
              <a:rPr sz="2600" spc="-100" dirty="0">
                <a:latin typeface="Arial"/>
                <a:cs typeface="Arial"/>
              </a:rPr>
              <a:t> </a:t>
            </a:r>
            <a:r>
              <a:rPr sz="2600" spc="-20" dirty="0">
                <a:latin typeface="Arial"/>
                <a:cs typeface="Arial"/>
              </a:rPr>
              <a:t>village</a:t>
            </a:r>
            <a:endParaRPr sz="2600">
              <a:latin typeface="Arial"/>
              <a:cs typeface="Arial"/>
            </a:endParaRPr>
          </a:p>
          <a:p>
            <a:pPr marL="241300" indent="-228600">
              <a:lnSpc>
                <a:spcPct val="100000"/>
              </a:lnSpc>
              <a:spcBef>
                <a:spcPts val="55"/>
              </a:spcBef>
              <a:buChar char="•"/>
              <a:tabLst>
                <a:tab pos="241300" algn="l"/>
              </a:tabLst>
            </a:pPr>
            <a:r>
              <a:rPr sz="2600" spc="-150" dirty="0">
                <a:latin typeface="Arial"/>
                <a:cs typeface="Arial"/>
              </a:rPr>
              <a:t>Households</a:t>
            </a:r>
            <a:r>
              <a:rPr sz="2600" spc="-114" dirty="0">
                <a:latin typeface="Arial"/>
                <a:cs typeface="Arial"/>
              </a:rPr>
              <a:t> </a:t>
            </a:r>
            <a:r>
              <a:rPr sz="2600" spc="-50" dirty="0">
                <a:latin typeface="Arial"/>
                <a:cs typeface="Arial"/>
              </a:rPr>
              <a:t>intervied:</a:t>
            </a:r>
            <a:r>
              <a:rPr sz="2600" spc="-125" dirty="0">
                <a:latin typeface="Arial"/>
                <a:cs typeface="Arial"/>
              </a:rPr>
              <a:t> </a:t>
            </a:r>
            <a:r>
              <a:rPr sz="2600" spc="-35" dirty="0">
                <a:latin typeface="Arial"/>
                <a:cs typeface="Arial"/>
              </a:rPr>
              <a:t>30</a:t>
            </a:r>
            <a:endParaRPr sz="2600">
              <a:latin typeface="Arial"/>
              <a:cs typeface="Arial"/>
            </a:endParaRPr>
          </a:p>
          <a:p>
            <a:pPr>
              <a:lnSpc>
                <a:spcPct val="100000"/>
              </a:lnSpc>
              <a:spcBef>
                <a:spcPts val="35"/>
              </a:spcBef>
              <a:buFont typeface="Arial"/>
              <a:buChar char="•"/>
            </a:pPr>
            <a:endParaRPr sz="2800">
              <a:latin typeface="Arial"/>
              <a:cs typeface="Arial"/>
            </a:endParaRPr>
          </a:p>
          <a:p>
            <a:pPr marL="12700">
              <a:lnSpc>
                <a:spcPts val="2970"/>
              </a:lnSpc>
              <a:spcBef>
                <a:spcPts val="5"/>
              </a:spcBef>
            </a:pPr>
            <a:r>
              <a:rPr sz="2600" b="1" spc="-175" dirty="0">
                <a:latin typeface="Arial"/>
                <a:cs typeface="Arial"/>
              </a:rPr>
              <a:t>Settlements</a:t>
            </a:r>
            <a:r>
              <a:rPr sz="2600" b="1" spc="-80" dirty="0">
                <a:latin typeface="Arial"/>
                <a:cs typeface="Arial"/>
              </a:rPr>
              <a:t> </a:t>
            </a:r>
            <a:r>
              <a:rPr sz="2600" b="1" spc="-60" dirty="0">
                <a:latin typeface="Arial"/>
                <a:cs typeface="Arial"/>
              </a:rPr>
              <a:t>covered</a:t>
            </a:r>
            <a:endParaRPr sz="2600">
              <a:latin typeface="Arial"/>
              <a:cs typeface="Arial"/>
            </a:endParaRPr>
          </a:p>
          <a:p>
            <a:pPr marL="984885" lvl="1" indent="-515620">
              <a:lnSpc>
                <a:spcPts val="2350"/>
              </a:lnSpc>
              <a:buAutoNum type="arabicPeriod"/>
              <a:tabLst>
                <a:tab pos="984885" algn="l"/>
                <a:tab pos="985519" algn="l"/>
              </a:tabLst>
            </a:pPr>
            <a:r>
              <a:rPr sz="2200" spc="-120" dirty="0">
                <a:latin typeface="Arial"/>
                <a:cs typeface="Arial"/>
              </a:rPr>
              <a:t>Krishnankuppam:</a:t>
            </a:r>
            <a:r>
              <a:rPr sz="2200" spc="-10" dirty="0">
                <a:latin typeface="Arial"/>
                <a:cs typeface="Arial"/>
              </a:rPr>
              <a:t> </a:t>
            </a:r>
            <a:r>
              <a:rPr sz="2200" spc="-25" dirty="0">
                <a:latin typeface="Arial"/>
                <a:cs typeface="Arial"/>
              </a:rPr>
              <a:t>09</a:t>
            </a:r>
            <a:endParaRPr sz="2200">
              <a:latin typeface="Arial"/>
              <a:cs typeface="Arial"/>
            </a:endParaRPr>
          </a:p>
          <a:p>
            <a:pPr marL="984885" lvl="1" indent="-515620">
              <a:lnSpc>
                <a:spcPts val="2350"/>
              </a:lnSpc>
              <a:buAutoNum type="arabicPeriod"/>
              <a:tabLst>
                <a:tab pos="984885" algn="l"/>
                <a:tab pos="985519" algn="l"/>
              </a:tabLst>
            </a:pPr>
            <a:r>
              <a:rPr sz="2200" spc="-100" dirty="0">
                <a:latin typeface="Arial"/>
                <a:cs typeface="Arial"/>
              </a:rPr>
              <a:t>Kattiyankuppa:</a:t>
            </a:r>
            <a:r>
              <a:rPr sz="2200" spc="-40" dirty="0">
                <a:latin typeface="Arial"/>
                <a:cs typeface="Arial"/>
              </a:rPr>
              <a:t> </a:t>
            </a:r>
            <a:r>
              <a:rPr sz="2200" spc="-25" dirty="0">
                <a:latin typeface="Arial"/>
                <a:cs typeface="Arial"/>
              </a:rPr>
              <a:t>09</a:t>
            </a:r>
            <a:endParaRPr sz="2200">
              <a:latin typeface="Arial"/>
              <a:cs typeface="Arial"/>
            </a:endParaRPr>
          </a:p>
          <a:p>
            <a:pPr marL="984885" lvl="1" indent="-515620">
              <a:lnSpc>
                <a:spcPts val="2495"/>
              </a:lnSpc>
              <a:buAutoNum type="arabicPeriod"/>
              <a:tabLst>
                <a:tab pos="984885" algn="l"/>
                <a:tab pos="985519" algn="l"/>
              </a:tabLst>
            </a:pPr>
            <a:r>
              <a:rPr sz="2200" spc="-100" dirty="0">
                <a:latin typeface="Arial"/>
                <a:cs typeface="Arial"/>
              </a:rPr>
              <a:t>Thimmaravuthamkuppam:</a:t>
            </a:r>
            <a:r>
              <a:rPr sz="2200" spc="-20" dirty="0">
                <a:latin typeface="Arial"/>
                <a:cs typeface="Arial"/>
              </a:rPr>
              <a:t> </a:t>
            </a:r>
            <a:r>
              <a:rPr sz="2200" spc="-25" dirty="0">
                <a:latin typeface="Arial"/>
                <a:cs typeface="Arial"/>
              </a:rPr>
              <a:t>12</a:t>
            </a:r>
            <a:endParaRPr sz="2200">
              <a:latin typeface="Arial"/>
              <a:cs typeface="Arial"/>
            </a:endParaRPr>
          </a:p>
          <a:p>
            <a:pPr>
              <a:lnSpc>
                <a:spcPct val="100000"/>
              </a:lnSpc>
              <a:spcBef>
                <a:spcPts val="15"/>
              </a:spcBef>
            </a:pPr>
            <a:endParaRPr sz="2800">
              <a:latin typeface="Arial"/>
              <a:cs typeface="Arial"/>
            </a:endParaRPr>
          </a:p>
          <a:p>
            <a:pPr marL="12700">
              <a:lnSpc>
                <a:spcPts val="2980"/>
              </a:lnSpc>
            </a:pPr>
            <a:r>
              <a:rPr sz="2600" b="1" spc="-240" dirty="0">
                <a:latin typeface="Arial"/>
                <a:cs typeface="Arial"/>
              </a:rPr>
              <a:t>Social</a:t>
            </a:r>
            <a:r>
              <a:rPr sz="2600" b="1" spc="-145" dirty="0">
                <a:latin typeface="Arial"/>
                <a:cs typeface="Arial"/>
              </a:rPr>
              <a:t> </a:t>
            </a:r>
            <a:r>
              <a:rPr sz="2600" b="1" spc="-250" dirty="0">
                <a:latin typeface="Arial"/>
                <a:cs typeface="Arial"/>
              </a:rPr>
              <a:t>groups</a:t>
            </a:r>
            <a:r>
              <a:rPr sz="2600" b="1" spc="-100" dirty="0">
                <a:latin typeface="Arial"/>
                <a:cs typeface="Arial"/>
              </a:rPr>
              <a:t> </a:t>
            </a:r>
            <a:r>
              <a:rPr sz="2600" b="1" spc="-65" dirty="0">
                <a:latin typeface="Arial"/>
                <a:cs typeface="Arial"/>
              </a:rPr>
              <a:t>covered</a:t>
            </a:r>
            <a:endParaRPr sz="2600">
              <a:latin typeface="Arial"/>
              <a:cs typeface="Arial"/>
            </a:endParaRPr>
          </a:p>
          <a:p>
            <a:pPr marL="984885" indent="-515620">
              <a:lnSpc>
                <a:spcPts val="2355"/>
              </a:lnSpc>
              <a:buAutoNum type="arabicPeriod"/>
              <a:tabLst>
                <a:tab pos="984885" algn="l"/>
                <a:tab pos="985519" algn="l"/>
              </a:tabLst>
            </a:pPr>
            <a:r>
              <a:rPr sz="2200" spc="-95" dirty="0">
                <a:latin typeface="Arial"/>
                <a:cs typeface="Arial"/>
              </a:rPr>
              <a:t>Upper</a:t>
            </a:r>
            <a:r>
              <a:rPr sz="2200" spc="-90" dirty="0">
                <a:latin typeface="Arial"/>
                <a:cs typeface="Arial"/>
              </a:rPr>
              <a:t> </a:t>
            </a:r>
            <a:r>
              <a:rPr sz="2200" spc="-145" dirty="0">
                <a:latin typeface="Arial"/>
                <a:cs typeface="Arial"/>
              </a:rPr>
              <a:t>caste</a:t>
            </a:r>
            <a:r>
              <a:rPr sz="2200" spc="-75" dirty="0">
                <a:latin typeface="Arial"/>
                <a:cs typeface="Arial"/>
              </a:rPr>
              <a:t> </a:t>
            </a:r>
            <a:r>
              <a:rPr sz="2200" spc="-110" dirty="0">
                <a:latin typeface="Arial"/>
                <a:cs typeface="Arial"/>
              </a:rPr>
              <a:t>households</a:t>
            </a:r>
            <a:r>
              <a:rPr sz="2200" spc="-80" dirty="0">
                <a:latin typeface="Arial"/>
                <a:cs typeface="Arial"/>
              </a:rPr>
              <a:t> </a:t>
            </a:r>
            <a:r>
              <a:rPr sz="2200" spc="-105" dirty="0">
                <a:latin typeface="Arial"/>
                <a:cs typeface="Arial"/>
              </a:rPr>
              <a:t>(Naidus): </a:t>
            </a:r>
            <a:r>
              <a:rPr sz="2200" spc="-50" dirty="0">
                <a:latin typeface="Arial"/>
                <a:cs typeface="Arial"/>
              </a:rPr>
              <a:t>4</a:t>
            </a:r>
            <a:endParaRPr sz="2200">
              <a:latin typeface="Arial"/>
              <a:cs typeface="Arial"/>
            </a:endParaRPr>
          </a:p>
          <a:p>
            <a:pPr marL="984885" indent="-515620">
              <a:lnSpc>
                <a:spcPts val="2345"/>
              </a:lnSpc>
              <a:buAutoNum type="arabicPeriod"/>
              <a:tabLst>
                <a:tab pos="984885" algn="l"/>
                <a:tab pos="985519" algn="l"/>
              </a:tabLst>
            </a:pPr>
            <a:r>
              <a:rPr sz="2200" spc="-50" dirty="0">
                <a:latin typeface="Arial"/>
                <a:cs typeface="Arial"/>
              </a:rPr>
              <a:t>Middle</a:t>
            </a:r>
            <a:r>
              <a:rPr sz="2200" spc="-65" dirty="0">
                <a:latin typeface="Arial"/>
                <a:cs typeface="Arial"/>
              </a:rPr>
              <a:t> </a:t>
            </a:r>
            <a:r>
              <a:rPr sz="2200" spc="-145" dirty="0">
                <a:latin typeface="Arial"/>
                <a:cs typeface="Arial"/>
              </a:rPr>
              <a:t>caste</a:t>
            </a:r>
            <a:r>
              <a:rPr sz="2200" spc="-65" dirty="0">
                <a:latin typeface="Arial"/>
                <a:cs typeface="Arial"/>
              </a:rPr>
              <a:t> </a:t>
            </a:r>
            <a:r>
              <a:rPr sz="2200" spc="-114" dirty="0">
                <a:latin typeface="Arial"/>
                <a:cs typeface="Arial"/>
              </a:rPr>
              <a:t>households</a:t>
            </a:r>
            <a:r>
              <a:rPr sz="2200" spc="-70" dirty="0">
                <a:latin typeface="Arial"/>
                <a:cs typeface="Arial"/>
              </a:rPr>
              <a:t> </a:t>
            </a:r>
            <a:r>
              <a:rPr sz="2200" spc="-120" dirty="0">
                <a:latin typeface="Arial"/>
                <a:cs typeface="Arial"/>
              </a:rPr>
              <a:t>(Vanniyars):</a:t>
            </a:r>
            <a:r>
              <a:rPr sz="2200" spc="-95" dirty="0">
                <a:latin typeface="Arial"/>
                <a:cs typeface="Arial"/>
              </a:rPr>
              <a:t> </a:t>
            </a:r>
            <a:r>
              <a:rPr sz="2200" spc="-25" dirty="0">
                <a:latin typeface="Arial"/>
                <a:cs typeface="Arial"/>
              </a:rPr>
              <a:t>10</a:t>
            </a:r>
            <a:endParaRPr sz="2200">
              <a:latin typeface="Arial"/>
              <a:cs typeface="Arial"/>
            </a:endParaRPr>
          </a:p>
          <a:p>
            <a:pPr marL="984885" indent="-515620">
              <a:lnSpc>
                <a:spcPts val="2345"/>
              </a:lnSpc>
              <a:buAutoNum type="arabicPeriod"/>
              <a:tabLst>
                <a:tab pos="984885" algn="l"/>
                <a:tab pos="985519" algn="l"/>
              </a:tabLst>
            </a:pPr>
            <a:r>
              <a:rPr sz="2200" spc="-120" dirty="0">
                <a:latin typeface="Arial"/>
                <a:cs typeface="Arial"/>
              </a:rPr>
              <a:t>Lower</a:t>
            </a:r>
            <a:r>
              <a:rPr sz="2200" spc="-65" dirty="0">
                <a:latin typeface="Arial"/>
                <a:cs typeface="Arial"/>
              </a:rPr>
              <a:t> </a:t>
            </a:r>
            <a:r>
              <a:rPr sz="2200" spc="-145" dirty="0">
                <a:latin typeface="Arial"/>
                <a:cs typeface="Arial"/>
              </a:rPr>
              <a:t>caste</a:t>
            </a:r>
            <a:r>
              <a:rPr sz="2200" spc="-80" dirty="0">
                <a:latin typeface="Arial"/>
                <a:cs typeface="Arial"/>
              </a:rPr>
              <a:t> </a:t>
            </a:r>
            <a:r>
              <a:rPr sz="2200" spc="-110" dirty="0">
                <a:latin typeface="Arial"/>
                <a:cs typeface="Arial"/>
              </a:rPr>
              <a:t>households</a:t>
            </a:r>
            <a:r>
              <a:rPr sz="2200" spc="-85" dirty="0">
                <a:latin typeface="Arial"/>
                <a:cs typeface="Arial"/>
              </a:rPr>
              <a:t> </a:t>
            </a:r>
            <a:r>
              <a:rPr sz="2200" spc="-80" dirty="0">
                <a:latin typeface="Arial"/>
                <a:cs typeface="Arial"/>
              </a:rPr>
              <a:t>(Dalits):</a:t>
            </a:r>
            <a:r>
              <a:rPr sz="2200" spc="-95" dirty="0">
                <a:latin typeface="Arial"/>
                <a:cs typeface="Arial"/>
              </a:rPr>
              <a:t> </a:t>
            </a:r>
            <a:r>
              <a:rPr sz="2200" spc="-25" dirty="0">
                <a:latin typeface="Arial"/>
                <a:cs typeface="Arial"/>
              </a:rPr>
              <a:t>10</a:t>
            </a:r>
            <a:endParaRPr sz="2200">
              <a:latin typeface="Arial"/>
              <a:cs typeface="Arial"/>
            </a:endParaRPr>
          </a:p>
          <a:p>
            <a:pPr marL="984885" indent="-515620">
              <a:lnSpc>
                <a:spcPts val="2495"/>
              </a:lnSpc>
              <a:buAutoNum type="arabicPeriod"/>
              <a:tabLst>
                <a:tab pos="984885" algn="l"/>
                <a:tab pos="985519" algn="l"/>
              </a:tabLst>
            </a:pPr>
            <a:r>
              <a:rPr sz="2200" spc="-95" dirty="0">
                <a:latin typeface="Arial"/>
                <a:cs typeface="Arial"/>
              </a:rPr>
              <a:t>Christian</a:t>
            </a:r>
            <a:r>
              <a:rPr sz="2200" spc="-90" dirty="0">
                <a:latin typeface="Arial"/>
                <a:cs typeface="Arial"/>
              </a:rPr>
              <a:t> </a:t>
            </a:r>
            <a:r>
              <a:rPr sz="2200" spc="-105" dirty="0">
                <a:latin typeface="Arial"/>
                <a:cs typeface="Arial"/>
              </a:rPr>
              <a:t>households:</a:t>
            </a:r>
            <a:r>
              <a:rPr sz="2200" spc="-70" dirty="0">
                <a:latin typeface="Arial"/>
                <a:cs typeface="Arial"/>
              </a:rPr>
              <a:t> </a:t>
            </a:r>
            <a:r>
              <a:rPr sz="2200" spc="-25" dirty="0">
                <a:latin typeface="Arial"/>
                <a:cs typeface="Arial"/>
              </a:rPr>
              <a:t>06</a:t>
            </a:r>
            <a:endParaRPr sz="2200">
              <a:latin typeface="Arial"/>
              <a:cs typeface="Arial"/>
            </a:endParaRPr>
          </a:p>
        </p:txBody>
      </p:sp>
      <p:grpSp>
        <p:nvGrpSpPr>
          <p:cNvPr id="5" name="object 5"/>
          <p:cNvGrpSpPr/>
          <p:nvPr/>
        </p:nvGrpSpPr>
        <p:grpSpPr>
          <a:xfrm>
            <a:off x="5775959" y="1808988"/>
            <a:ext cx="6238875" cy="5049520"/>
            <a:chOff x="5775959" y="1808988"/>
            <a:chExt cx="6238875" cy="5049520"/>
          </a:xfrm>
        </p:grpSpPr>
        <p:pic>
          <p:nvPicPr>
            <p:cNvPr id="6" name="object 6"/>
            <p:cNvPicPr/>
            <p:nvPr/>
          </p:nvPicPr>
          <p:blipFill>
            <a:blip r:embed="rId3" cstate="print"/>
            <a:stretch>
              <a:fillRect/>
            </a:stretch>
          </p:blipFill>
          <p:spPr>
            <a:xfrm>
              <a:off x="5775959" y="3214116"/>
              <a:ext cx="2077974" cy="3233166"/>
            </a:xfrm>
            <a:prstGeom prst="rect">
              <a:avLst/>
            </a:prstGeom>
          </p:spPr>
        </p:pic>
        <p:pic>
          <p:nvPicPr>
            <p:cNvPr id="7" name="object 7"/>
            <p:cNvPicPr/>
            <p:nvPr/>
          </p:nvPicPr>
          <p:blipFill>
            <a:blip r:embed="rId4" cstate="print"/>
            <a:stretch>
              <a:fillRect/>
            </a:stretch>
          </p:blipFill>
          <p:spPr>
            <a:xfrm>
              <a:off x="9919715" y="3183636"/>
              <a:ext cx="2094737" cy="3269741"/>
            </a:xfrm>
            <a:prstGeom prst="rect">
              <a:avLst/>
            </a:prstGeom>
          </p:spPr>
        </p:pic>
        <p:pic>
          <p:nvPicPr>
            <p:cNvPr id="8" name="object 8"/>
            <p:cNvPicPr/>
            <p:nvPr/>
          </p:nvPicPr>
          <p:blipFill>
            <a:blip r:embed="rId5" cstate="print"/>
            <a:stretch>
              <a:fillRect/>
            </a:stretch>
          </p:blipFill>
          <p:spPr>
            <a:xfrm>
              <a:off x="7658099" y="1808988"/>
              <a:ext cx="2479548" cy="1905000"/>
            </a:xfrm>
            <a:prstGeom prst="rect">
              <a:avLst/>
            </a:prstGeom>
          </p:spPr>
        </p:pic>
        <p:pic>
          <p:nvPicPr>
            <p:cNvPr id="9" name="object 9"/>
            <p:cNvPicPr/>
            <p:nvPr/>
          </p:nvPicPr>
          <p:blipFill>
            <a:blip r:embed="rId6" cstate="print"/>
            <a:stretch>
              <a:fillRect/>
            </a:stretch>
          </p:blipFill>
          <p:spPr>
            <a:xfrm>
              <a:off x="7722107" y="1872996"/>
              <a:ext cx="2301240" cy="1726691"/>
            </a:xfrm>
            <a:prstGeom prst="rect">
              <a:avLst/>
            </a:prstGeom>
          </p:spPr>
        </p:pic>
        <p:sp>
          <p:nvSpPr>
            <p:cNvPr id="10" name="object 10"/>
            <p:cNvSpPr/>
            <p:nvPr/>
          </p:nvSpPr>
          <p:spPr>
            <a:xfrm>
              <a:off x="7703057" y="1853946"/>
              <a:ext cx="2339340" cy="1765300"/>
            </a:xfrm>
            <a:custGeom>
              <a:avLst/>
              <a:gdLst/>
              <a:ahLst/>
              <a:cxnLst/>
              <a:rect l="l" t="t" r="r" b="b"/>
              <a:pathLst>
                <a:path w="2339340" h="1765300">
                  <a:moveTo>
                    <a:pt x="0" y="1764791"/>
                  </a:moveTo>
                  <a:lnTo>
                    <a:pt x="2339340" y="1764791"/>
                  </a:lnTo>
                  <a:lnTo>
                    <a:pt x="2339340" y="0"/>
                  </a:lnTo>
                  <a:lnTo>
                    <a:pt x="0" y="0"/>
                  </a:lnTo>
                  <a:lnTo>
                    <a:pt x="0" y="1764791"/>
                  </a:lnTo>
                  <a:close/>
                </a:path>
              </a:pathLst>
            </a:custGeom>
            <a:ln w="38100">
              <a:solidFill>
                <a:srgbClr val="000000"/>
              </a:solidFill>
            </a:ln>
          </p:spPr>
          <p:txBody>
            <a:bodyPr wrap="square" lIns="0" tIns="0" rIns="0" bIns="0" rtlCol="0"/>
            <a:lstStyle/>
            <a:p>
              <a:endParaRPr/>
            </a:p>
          </p:txBody>
        </p:sp>
        <p:pic>
          <p:nvPicPr>
            <p:cNvPr id="11" name="object 11"/>
            <p:cNvPicPr/>
            <p:nvPr/>
          </p:nvPicPr>
          <p:blipFill>
            <a:blip r:embed="rId7" cstate="print"/>
            <a:stretch>
              <a:fillRect/>
            </a:stretch>
          </p:blipFill>
          <p:spPr>
            <a:xfrm>
              <a:off x="7674863" y="4968246"/>
              <a:ext cx="2491739" cy="1889752"/>
            </a:xfrm>
            <a:prstGeom prst="rect">
              <a:avLst/>
            </a:prstGeom>
          </p:spPr>
        </p:pic>
        <p:pic>
          <p:nvPicPr>
            <p:cNvPr id="12" name="object 12"/>
            <p:cNvPicPr/>
            <p:nvPr/>
          </p:nvPicPr>
          <p:blipFill>
            <a:blip r:embed="rId8" cstate="print"/>
            <a:stretch>
              <a:fillRect/>
            </a:stretch>
          </p:blipFill>
          <p:spPr>
            <a:xfrm>
              <a:off x="7738871" y="5032246"/>
              <a:ext cx="2313431" cy="1734312"/>
            </a:xfrm>
            <a:prstGeom prst="rect">
              <a:avLst/>
            </a:prstGeom>
          </p:spPr>
        </p:pic>
        <p:sp>
          <p:nvSpPr>
            <p:cNvPr id="13" name="object 13"/>
            <p:cNvSpPr/>
            <p:nvPr/>
          </p:nvSpPr>
          <p:spPr>
            <a:xfrm>
              <a:off x="7719821" y="5013198"/>
              <a:ext cx="2352040" cy="1772920"/>
            </a:xfrm>
            <a:custGeom>
              <a:avLst/>
              <a:gdLst/>
              <a:ahLst/>
              <a:cxnLst/>
              <a:rect l="l" t="t" r="r" b="b"/>
              <a:pathLst>
                <a:path w="2352040" h="1772920">
                  <a:moveTo>
                    <a:pt x="0" y="1772412"/>
                  </a:moveTo>
                  <a:lnTo>
                    <a:pt x="2351531" y="1772412"/>
                  </a:lnTo>
                  <a:lnTo>
                    <a:pt x="2351531" y="0"/>
                  </a:lnTo>
                  <a:lnTo>
                    <a:pt x="0" y="0"/>
                  </a:lnTo>
                  <a:lnTo>
                    <a:pt x="0" y="1772412"/>
                  </a:lnTo>
                  <a:close/>
                </a:path>
              </a:pathLst>
            </a:custGeom>
            <a:ln w="38100">
              <a:solidFill>
                <a:srgbClr val="000000"/>
              </a:solidFill>
            </a:ln>
          </p:spPr>
          <p:txBody>
            <a:bodyPr wrap="square" lIns="0" tIns="0" rIns="0" bIns="0" rtlCol="0"/>
            <a:lstStyle/>
            <a:p>
              <a:endParaRPr/>
            </a:p>
          </p:txBody>
        </p:sp>
        <p:pic>
          <p:nvPicPr>
            <p:cNvPr id="14" name="object 14"/>
            <p:cNvPicPr/>
            <p:nvPr/>
          </p:nvPicPr>
          <p:blipFill>
            <a:blip r:embed="rId9" cstate="print"/>
            <a:stretch>
              <a:fillRect/>
            </a:stretch>
          </p:blipFill>
          <p:spPr>
            <a:xfrm>
              <a:off x="7648955" y="3581400"/>
              <a:ext cx="2445257" cy="1405889"/>
            </a:xfrm>
            <a:prstGeom prst="rect">
              <a:avLst/>
            </a:prstGeom>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a:spLocks noGrp="1"/>
          </p:cNvSpPr>
          <p:nvPr>
            <p:ph type="title"/>
          </p:nvPr>
        </p:nvSpPr>
        <p:spPr>
          <a:xfrm>
            <a:off x="838200" y="365759"/>
            <a:ext cx="10515600" cy="965200"/>
          </a:xfrm>
          <a:prstGeom prst="rect">
            <a:avLst/>
          </a:prstGeom>
          <a:solidFill>
            <a:srgbClr val="FFFF00"/>
          </a:solidFill>
        </p:spPr>
        <p:txBody>
          <a:bodyPr vert="horz" wrap="square" lIns="0" tIns="0" rIns="0" bIns="0" rtlCol="0">
            <a:spAutoFit/>
          </a:bodyPr>
          <a:lstStyle/>
          <a:p>
            <a:pPr marL="4445" algn="ctr">
              <a:lnSpc>
                <a:spcPts val="6365"/>
              </a:lnSpc>
            </a:pPr>
            <a:r>
              <a:rPr spc="-155" dirty="0"/>
              <a:t>Major</a:t>
            </a:r>
            <a:r>
              <a:rPr spc="-330" dirty="0"/>
              <a:t> </a:t>
            </a:r>
            <a:r>
              <a:rPr spc="-110" dirty="0"/>
              <a:t>findings</a:t>
            </a:r>
          </a:p>
        </p:txBody>
      </p:sp>
      <p:sp>
        <p:nvSpPr>
          <p:cNvPr id="4" name="object 4"/>
          <p:cNvSpPr txBox="1"/>
          <p:nvPr/>
        </p:nvSpPr>
        <p:spPr>
          <a:xfrm>
            <a:off x="916939" y="1603908"/>
            <a:ext cx="9594215" cy="1433830"/>
          </a:xfrm>
          <a:prstGeom prst="rect">
            <a:avLst/>
          </a:prstGeom>
        </p:spPr>
        <p:txBody>
          <a:bodyPr vert="horz" wrap="square" lIns="0" tIns="97790" rIns="0" bIns="0" rtlCol="0">
            <a:spAutoFit/>
          </a:bodyPr>
          <a:lstStyle/>
          <a:p>
            <a:pPr marL="12700">
              <a:lnSpc>
                <a:spcPct val="100000"/>
              </a:lnSpc>
              <a:spcBef>
                <a:spcPts val="770"/>
              </a:spcBef>
            </a:pPr>
            <a:r>
              <a:rPr sz="2800" b="1" i="1" spc="-90" dirty="0">
                <a:latin typeface="Arial-BoldItalicMT"/>
                <a:cs typeface="Arial-BoldItalicMT"/>
              </a:rPr>
              <a:t>Major</a:t>
            </a:r>
            <a:r>
              <a:rPr sz="2800" b="1" i="1" spc="-105" dirty="0">
                <a:latin typeface="Arial-BoldItalicMT"/>
                <a:cs typeface="Arial-BoldItalicMT"/>
              </a:rPr>
              <a:t> </a:t>
            </a:r>
            <a:r>
              <a:rPr sz="2800" b="1" i="1" spc="-310" dirty="0">
                <a:latin typeface="Arial-BoldItalicMT"/>
                <a:cs typeface="Arial-BoldItalicMT"/>
              </a:rPr>
              <a:t>crops</a:t>
            </a:r>
            <a:endParaRPr sz="2800">
              <a:latin typeface="Arial-BoldItalicMT"/>
              <a:cs typeface="Arial-BoldItalicMT"/>
            </a:endParaRPr>
          </a:p>
          <a:p>
            <a:pPr marL="241300" marR="5080" indent="-229235">
              <a:lnSpc>
                <a:spcPts val="3020"/>
              </a:lnSpc>
              <a:spcBef>
                <a:spcPts val="1055"/>
              </a:spcBef>
              <a:buChar char="•"/>
              <a:tabLst>
                <a:tab pos="241935" algn="l"/>
              </a:tabLst>
            </a:pPr>
            <a:r>
              <a:rPr sz="2800" spc="-250" dirty="0">
                <a:latin typeface="Arial"/>
                <a:cs typeface="Arial"/>
              </a:rPr>
              <a:t>Sesame,</a:t>
            </a:r>
            <a:r>
              <a:rPr sz="2800" spc="-105" dirty="0">
                <a:latin typeface="Arial"/>
                <a:cs typeface="Arial"/>
              </a:rPr>
              <a:t> </a:t>
            </a:r>
            <a:r>
              <a:rPr sz="2800" spc="-100" dirty="0">
                <a:latin typeface="Arial"/>
                <a:cs typeface="Arial"/>
              </a:rPr>
              <a:t>Groundnut,</a:t>
            </a:r>
            <a:r>
              <a:rPr sz="2800" spc="-45" dirty="0">
                <a:latin typeface="Arial"/>
                <a:cs typeface="Arial"/>
              </a:rPr>
              <a:t> </a:t>
            </a:r>
            <a:r>
              <a:rPr sz="2800" spc="-180" dirty="0">
                <a:latin typeface="Arial"/>
                <a:cs typeface="Arial"/>
              </a:rPr>
              <a:t>Cumbu,</a:t>
            </a:r>
            <a:r>
              <a:rPr sz="2800" spc="-65" dirty="0">
                <a:latin typeface="Arial"/>
                <a:cs typeface="Arial"/>
              </a:rPr>
              <a:t> </a:t>
            </a:r>
            <a:r>
              <a:rPr sz="2800" spc="-225" dirty="0">
                <a:latin typeface="Arial"/>
                <a:cs typeface="Arial"/>
              </a:rPr>
              <a:t>Paddy,</a:t>
            </a:r>
            <a:r>
              <a:rPr sz="2800" spc="-80" dirty="0">
                <a:latin typeface="Arial"/>
                <a:cs typeface="Arial"/>
              </a:rPr>
              <a:t> </a:t>
            </a:r>
            <a:r>
              <a:rPr sz="2800" spc="-195" dirty="0">
                <a:latin typeface="Arial"/>
                <a:cs typeface="Arial"/>
              </a:rPr>
              <a:t>Tapioca,</a:t>
            </a:r>
            <a:r>
              <a:rPr sz="2800" spc="-114" dirty="0">
                <a:latin typeface="Arial"/>
                <a:cs typeface="Arial"/>
              </a:rPr>
              <a:t> </a:t>
            </a:r>
            <a:r>
              <a:rPr sz="2800" spc="-204" dirty="0">
                <a:latin typeface="Arial"/>
                <a:cs typeface="Arial"/>
              </a:rPr>
              <a:t>Sugarcane,</a:t>
            </a:r>
            <a:r>
              <a:rPr sz="2800" spc="-110" dirty="0">
                <a:latin typeface="Arial"/>
                <a:cs typeface="Arial"/>
              </a:rPr>
              <a:t> </a:t>
            </a:r>
            <a:r>
              <a:rPr sz="2800" spc="-140" dirty="0">
                <a:latin typeface="Arial"/>
                <a:cs typeface="Arial"/>
              </a:rPr>
              <a:t>Banana, </a:t>
            </a:r>
            <a:r>
              <a:rPr sz="2800" spc="-210" dirty="0">
                <a:latin typeface="Arial"/>
                <a:cs typeface="Arial"/>
              </a:rPr>
              <a:t>Ragi,</a:t>
            </a:r>
            <a:r>
              <a:rPr sz="2800" spc="-140" dirty="0">
                <a:latin typeface="Arial"/>
                <a:cs typeface="Arial"/>
              </a:rPr>
              <a:t> </a:t>
            </a:r>
            <a:r>
              <a:rPr sz="2800" spc="-145" dirty="0">
                <a:latin typeface="Arial"/>
                <a:cs typeface="Arial"/>
              </a:rPr>
              <a:t>and</a:t>
            </a:r>
            <a:r>
              <a:rPr sz="2800" spc="-110" dirty="0">
                <a:latin typeface="Arial"/>
                <a:cs typeface="Arial"/>
              </a:rPr>
              <a:t> </a:t>
            </a:r>
            <a:r>
              <a:rPr sz="2800" spc="-190" dirty="0">
                <a:latin typeface="Arial"/>
                <a:cs typeface="Arial"/>
              </a:rPr>
              <a:t>Black</a:t>
            </a:r>
            <a:r>
              <a:rPr sz="2800" spc="-125" dirty="0">
                <a:latin typeface="Arial"/>
                <a:cs typeface="Arial"/>
              </a:rPr>
              <a:t> </a:t>
            </a:r>
            <a:r>
              <a:rPr sz="2800" spc="-20" dirty="0">
                <a:latin typeface="Arial"/>
                <a:cs typeface="Arial"/>
              </a:rPr>
              <a:t>gram.</a:t>
            </a:r>
            <a:endParaRPr sz="2800">
              <a:latin typeface="Arial"/>
              <a:cs typeface="Arial"/>
            </a:endParaRPr>
          </a:p>
        </p:txBody>
      </p:sp>
      <p:pic>
        <p:nvPicPr>
          <p:cNvPr id="5" name="object 5"/>
          <p:cNvPicPr/>
          <p:nvPr/>
        </p:nvPicPr>
        <p:blipFill>
          <a:blip r:embed="rId3" cstate="print"/>
          <a:stretch>
            <a:fillRect/>
          </a:stretch>
        </p:blipFill>
        <p:spPr>
          <a:xfrm>
            <a:off x="521208" y="3366515"/>
            <a:ext cx="2596896" cy="1606296"/>
          </a:xfrm>
          <a:prstGeom prst="rect">
            <a:avLst/>
          </a:prstGeom>
        </p:spPr>
      </p:pic>
      <p:pic>
        <p:nvPicPr>
          <p:cNvPr id="6" name="object 6"/>
          <p:cNvPicPr/>
          <p:nvPr/>
        </p:nvPicPr>
        <p:blipFill>
          <a:blip r:embed="rId4" cstate="print"/>
          <a:stretch>
            <a:fillRect/>
          </a:stretch>
        </p:blipFill>
        <p:spPr>
          <a:xfrm>
            <a:off x="2609088" y="5088635"/>
            <a:ext cx="2988564" cy="1629156"/>
          </a:xfrm>
          <a:prstGeom prst="rect">
            <a:avLst/>
          </a:prstGeom>
        </p:spPr>
      </p:pic>
      <p:pic>
        <p:nvPicPr>
          <p:cNvPr id="7" name="object 7"/>
          <p:cNvPicPr/>
          <p:nvPr/>
        </p:nvPicPr>
        <p:blipFill>
          <a:blip r:embed="rId5" cstate="print"/>
          <a:stretch>
            <a:fillRect/>
          </a:stretch>
        </p:blipFill>
        <p:spPr>
          <a:xfrm>
            <a:off x="10408919" y="3293364"/>
            <a:ext cx="1639824" cy="1639824"/>
          </a:xfrm>
          <a:prstGeom prst="rect">
            <a:avLst/>
          </a:prstGeom>
        </p:spPr>
      </p:pic>
      <p:pic>
        <p:nvPicPr>
          <p:cNvPr id="8" name="object 8"/>
          <p:cNvPicPr/>
          <p:nvPr/>
        </p:nvPicPr>
        <p:blipFill>
          <a:blip r:embed="rId6" cstate="print"/>
          <a:stretch>
            <a:fillRect/>
          </a:stretch>
        </p:blipFill>
        <p:spPr>
          <a:xfrm>
            <a:off x="5163311" y="3389376"/>
            <a:ext cx="2650236" cy="1560576"/>
          </a:xfrm>
          <a:prstGeom prst="rect">
            <a:avLst/>
          </a:prstGeom>
        </p:spPr>
      </p:pic>
      <p:pic>
        <p:nvPicPr>
          <p:cNvPr id="9" name="object 9"/>
          <p:cNvPicPr/>
          <p:nvPr/>
        </p:nvPicPr>
        <p:blipFill>
          <a:blip r:embed="rId7" cstate="print"/>
          <a:stretch>
            <a:fillRect/>
          </a:stretch>
        </p:blipFill>
        <p:spPr>
          <a:xfrm>
            <a:off x="7574280" y="5044438"/>
            <a:ext cx="3023616" cy="170078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844550" y="-4445"/>
            <a:ext cx="10515600" cy="739140"/>
          </a:xfrm>
          <a:custGeom>
            <a:avLst/>
            <a:gdLst/>
            <a:ahLst/>
            <a:cxnLst/>
            <a:rect l="l" t="t" r="r" b="b"/>
            <a:pathLst>
              <a:path w="10515600" h="739140">
                <a:moveTo>
                  <a:pt x="10515600" y="0"/>
                </a:moveTo>
                <a:lnTo>
                  <a:pt x="0" y="0"/>
                </a:lnTo>
                <a:lnTo>
                  <a:pt x="0" y="739140"/>
                </a:lnTo>
                <a:lnTo>
                  <a:pt x="10515600" y="739140"/>
                </a:lnTo>
                <a:lnTo>
                  <a:pt x="10515600" y="0"/>
                </a:lnTo>
                <a:close/>
              </a:path>
            </a:pathLst>
          </a:custGeom>
          <a:solidFill>
            <a:srgbClr val="FFFF00"/>
          </a:solidFill>
        </p:spPr>
        <p:txBody>
          <a:bodyPr wrap="square" lIns="0" tIns="0" rIns="0" bIns="0" rtlCol="0"/>
          <a:lstStyle/>
          <a:p>
            <a:endParaRPr/>
          </a:p>
        </p:txBody>
      </p:sp>
      <p:sp>
        <p:nvSpPr>
          <p:cNvPr id="4" name="object 4"/>
          <p:cNvSpPr txBox="1">
            <a:spLocks noGrp="1"/>
          </p:cNvSpPr>
          <p:nvPr>
            <p:ph type="title"/>
          </p:nvPr>
        </p:nvSpPr>
        <p:spPr>
          <a:xfrm>
            <a:off x="939915" y="-275576"/>
            <a:ext cx="10515600" cy="1325563"/>
          </a:xfrm>
          <a:prstGeom prst="rect">
            <a:avLst/>
          </a:prstGeom>
        </p:spPr>
        <p:txBody>
          <a:bodyPr vert="horz" wrap="square" lIns="0" tIns="12700" rIns="0" bIns="0" rtlCol="0">
            <a:spAutoFit/>
          </a:bodyPr>
          <a:lstStyle/>
          <a:p>
            <a:pPr marL="15240">
              <a:lnSpc>
                <a:spcPct val="100000"/>
              </a:lnSpc>
              <a:spcBef>
                <a:spcPts val="100"/>
              </a:spcBef>
            </a:pPr>
            <a:r>
              <a:rPr spc="-245" dirty="0"/>
              <a:t>Profile</a:t>
            </a:r>
            <a:r>
              <a:rPr spc="-360" dirty="0"/>
              <a:t> </a:t>
            </a:r>
            <a:r>
              <a:rPr spc="-80" dirty="0"/>
              <a:t>of</a:t>
            </a:r>
            <a:r>
              <a:rPr spc="-320" dirty="0"/>
              <a:t> </a:t>
            </a:r>
            <a:r>
              <a:rPr spc="-130" dirty="0"/>
              <a:t>the</a:t>
            </a:r>
            <a:r>
              <a:rPr spc="-360" dirty="0"/>
              <a:t> </a:t>
            </a:r>
            <a:r>
              <a:rPr spc="-380" dirty="0"/>
              <a:t>Households</a:t>
            </a:r>
          </a:p>
        </p:txBody>
      </p:sp>
      <p:graphicFrame>
        <p:nvGraphicFramePr>
          <p:cNvPr id="5" name="object 5"/>
          <p:cNvGraphicFramePr>
            <a:graphicFrameLocks noGrp="1"/>
          </p:cNvGraphicFramePr>
          <p:nvPr>
            <p:extLst>
              <p:ext uri="{D42A27DB-BD31-4B8C-83A1-F6EECF244321}">
                <p14:modId xmlns:p14="http://schemas.microsoft.com/office/powerpoint/2010/main" val="3827634960"/>
              </p:ext>
            </p:extLst>
          </p:nvPr>
        </p:nvGraphicFramePr>
        <p:xfrm>
          <a:off x="657282" y="814387"/>
          <a:ext cx="10514326" cy="5963920"/>
        </p:xfrm>
        <a:graphic>
          <a:graphicData uri="http://schemas.openxmlformats.org/drawingml/2006/table">
            <a:tbl>
              <a:tblPr firstRow="1" bandRow="1">
                <a:tableStyleId>{2D5ABB26-0587-4C30-8999-92F81FD0307C}</a:tableStyleId>
              </a:tblPr>
              <a:tblGrid>
                <a:gridCol w="3780154">
                  <a:extLst>
                    <a:ext uri="{9D8B030D-6E8A-4147-A177-3AD203B41FA5}">
                      <a16:colId xmlns:a16="http://schemas.microsoft.com/office/drawing/2014/main" val="20000"/>
                    </a:ext>
                  </a:extLst>
                </a:gridCol>
                <a:gridCol w="1346835">
                  <a:extLst>
                    <a:ext uri="{9D8B030D-6E8A-4147-A177-3AD203B41FA5}">
                      <a16:colId xmlns:a16="http://schemas.microsoft.com/office/drawing/2014/main" val="20001"/>
                    </a:ext>
                  </a:extLst>
                </a:gridCol>
                <a:gridCol w="1346835">
                  <a:extLst>
                    <a:ext uri="{9D8B030D-6E8A-4147-A177-3AD203B41FA5}">
                      <a16:colId xmlns:a16="http://schemas.microsoft.com/office/drawing/2014/main" val="20002"/>
                    </a:ext>
                  </a:extLst>
                </a:gridCol>
                <a:gridCol w="1346834">
                  <a:extLst>
                    <a:ext uri="{9D8B030D-6E8A-4147-A177-3AD203B41FA5}">
                      <a16:colId xmlns:a16="http://schemas.microsoft.com/office/drawing/2014/main" val="20003"/>
                    </a:ext>
                  </a:extLst>
                </a:gridCol>
                <a:gridCol w="1346834">
                  <a:extLst>
                    <a:ext uri="{9D8B030D-6E8A-4147-A177-3AD203B41FA5}">
                      <a16:colId xmlns:a16="http://schemas.microsoft.com/office/drawing/2014/main" val="20004"/>
                    </a:ext>
                  </a:extLst>
                </a:gridCol>
                <a:gridCol w="1346834">
                  <a:extLst>
                    <a:ext uri="{9D8B030D-6E8A-4147-A177-3AD203B41FA5}">
                      <a16:colId xmlns:a16="http://schemas.microsoft.com/office/drawing/2014/main" val="20005"/>
                    </a:ext>
                  </a:extLst>
                </a:gridCol>
              </a:tblGrid>
              <a:tr h="661035">
                <a:tc>
                  <a:txBody>
                    <a:bodyPr/>
                    <a:lstStyle/>
                    <a:p>
                      <a:pPr>
                        <a:lnSpc>
                          <a:spcPct val="100000"/>
                        </a:lnSpc>
                        <a:spcBef>
                          <a:spcPts val="5"/>
                        </a:spcBef>
                      </a:pPr>
                      <a:endParaRPr sz="1350" dirty="0">
                        <a:latin typeface="Times New Roman"/>
                        <a:cs typeface="Times New Roman"/>
                      </a:endParaRPr>
                    </a:p>
                    <a:p>
                      <a:pPr marL="85725">
                        <a:lnSpc>
                          <a:spcPct val="100000"/>
                        </a:lnSpc>
                      </a:pPr>
                      <a:r>
                        <a:rPr sz="1600" b="1" spc="-135" dirty="0">
                          <a:latin typeface="Arial"/>
                          <a:cs typeface="Arial"/>
                        </a:rPr>
                        <a:t>Household</a:t>
                      </a:r>
                      <a:r>
                        <a:rPr sz="1600" b="1" spc="-25" dirty="0">
                          <a:latin typeface="Arial"/>
                          <a:cs typeface="Arial"/>
                        </a:rPr>
                        <a:t> </a:t>
                      </a:r>
                      <a:r>
                        <a:rPr sz="1600" b="1" spc="-10" dirty="0">
                          <a:latin typeface="Arial"/>
                          <a:cs typeface="Arial"/>
                        </a:rPr>
                        <a:t>class</a:t>
                      </a:r>
                      <a:endParaRPr sz="1600" dirty="0">
                        <a:latin typeface="Arial"/>
                        <a:cs typeface="Arial"/>
                      </a:endParaRPr>
                    </a:p>
                  </a:txBody>
                  <a:tcPr marL="0" marR="0" marT="6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4659" marR="292735" indent="-154305">
                        <a:lnSpc>
                          <a:spcPct val="114999"/>
                        </a:lnSpc>
                        <a:spcBef>
                          <a:spcPts val="165"/>
                        </a:spcBef>
                      </a:pPr>
                      <a:r>
                        <a:rPr sz="1600" b="1" spc="-130" dirty="0">
                          <a:latin typeface="Arial"/>
                          <a:cs typeface="Arial"/>
                        </a:rPr>
                        <a:t>Christian </a:t>
                      </a:r>
                      <a:r>
                        <a:rPr sz="1600" b="1" spc="-10" dirty="0">
                          <a:latin typeface="Arial"/>
                          <a:cs typeface="Arial"/>
                        </a:rPr>
                        <a:t>(n=6)</a:t>
                      </a:r>
                      <a:endParaRPr sz="1600">
                        <a:latin typeface="Arial"/>
                        <a:cs typeface="Arial"/>
                      </a:endParaRPr>
                    </a:p>
                  </a:txBody>
                  <a:tcPr marL="0" marR="0" marT="209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54659" marR="162560" indent="-285115">
                        <a:lnSpc>
                          <a:spcPct val="114999"/>
                        </a:lnSpc>
                        <a:spcBef>
                          <a:spcPts val="165"/>
                        </a:spcBef>
                      </a:pPr>
                      <a:r>
                        <a:rPr sz="1600" b="1" spc="-114" dirty="0">
                          <a:latin typeface="Arial"/>
                          <a:cs typeface="Arial"/>
                        </a:rPr>
                        <a:t>Upper</a:t>
                      </a:r>
                      <a:r>
                        <a:rPr sz="1600" b="1" spc="-15" dirty="0">
                          <a:latin typeface="Arial"/>
                          <a:cs typeface="Arial"/>
                        </a:rPr>
                        <a:t> </a:t>
                      </a:r>
                      <a:r>
                        <a:rPr sz="1600" b="1" spc="-145" dirty="0">
                          <a:latin typeface="Arial"/>
                          <a:cs typeface="Arial"/>
                        </a:rPr>
                        <a:t>caste </a:t>
                      </a:r>
                      <a:r>
                        <a:rPr sz="1600" b="1" spc="-10" dirty="0">
                          <a:latin typeface="Arial"/>
                          <a:cs typeface="Arial"/>
                        </a:rPr>
                        <a:t>(n=4)</a:t>
                      </a:r>
                      <a:endParaRPr sz="1600">
                        <a:latin typeface="Arial"/>
                        <a:cs typeface="Arial"/>
                      </a:endParaRPr>
                    </a:p>
                  </a:txBody>
                  <a:tcPr marL="0" marR="0" marT="209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05130" marR="127635" indent="-270510">
                        <a:lnSpc>
                          <a:spcPct val="114999"/>
                        </a:lnSpc>
                        <a:spcBef>
                          <a:spcPts val="165"/>
                        </a:spcBef>
                      </a:pPr>
                      <a:r>
                        <a:rPr sz="1600" b="1" spc="-70" dirty="0">
                          <a:latin typeface="Arial"/>
                          <a:cs typeface="Arial"/>
                        </a:rPr>
                        <a:t>Middle </a:t>
                      </a:r>
                      <a:r>
                        <a:rPr sz="1600" b="1" spc="-145" dirty="0">
                          <a:latin typeface="Arial"/>
                          <a:cs typeface="Arial"/>
                        </a:rPr>
                        <a:t>caste </a:t>
                      </a:r>
                      <a:r>
                        <a:rPr sz="1600" b="1" spc="-10" dirty="0">
                          <a:latin typeface="Arial"/>
                          <a:cs typeface="Arial"/>
                        </a:rPr>
                        <a:t>(n=10)</a:t>
                      </a:r>
                      <a:endParaRPr sz="1600">
                        <a:latin typeface="Arial"/>
                        <a:cs typeface="Arial"/>
                      </a:endParaRPr>
                    </a:p>
                  </a:txBody>
                  <a:tcPr marL="0" marR="0" marT="209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05130" marR="394970" indent="28575">
                        <a:lnSpc>
                          <a:spcPct val="114999"/>
                        </a:lnSpc>
                        <a:spcBef>
                          <a:spcPts val="165"/>
                        </a:spcBef>
                      </a:pPr>
                      <a:r>
                        <a:rPr sz="1600" b="1" spc="-70" dirty="0">
                          <a:latin typeface="Arial"/>
                          <a:cs typeface="Arial"/>
                        </a:rPr>
                        <a:t>Dalits </a:t>
                      </a:r>
                      <a:r>
                        <a:rPr sz="1600" b="1" spc="-100" dirty="0">
                          <a:latin typeface="Arial"/>
                          <a:cs typeface="Arial"/>
                        </a:rPr>
                        <a:t>(n=10)</a:t>
                      </a:r>
                      <a:endParaRPr sz="1600">
                        <a:latin typeface="Arial"/>
                        <a:cs typeface="Arial"/>
                      </a:endParaRPr>
                    </a:p>
                  </a:txBody>
                  <a:tcPr marL="0" marR="0" marT="209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05765" marR="394335" indent="62230">
                        <a:lnSpc>
                          <a:spcPct val="114999"/>
                        </a:lnSpc>
                        <a:spcBef>
                          <a:spcPts val="165"/>
                        </a:spcBef>
                      </a:pPr>
                      <a:r>
                        <a:rPr sz="1600" b="1" spc="-30" dirty="0">
                          <a:latin typeface="Arial"/>
                          <a:cs typeface="Arial"/>
                        </a:rPr>
                        <a:t>Total </a:t>
                      </a:r>
                      <a:r>
                        <a:rPr sz="1600" b="1" spc="-100" dirty="0">
                          <a:latin typeface="Arial"/>
                          <a:cs typeface="Arial"/>
                        </a:rPr>
                        <a:t>(n=30)</a:t>
                      </a:r>
                      <a:endParaRPr sz="1600">
                        <a:latin typeface="Arial"/>
                        <a:cs typeface="Arial"/>
                      </a:endParaRPr>
                    </a:p>
                  </a:txBody>
                  <a:tcPr marL="0" marR="0" marT="209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80035">
                <a:tc>
                  <a:txBody>
                    <a:bodyPr/>
                    <a:lstStyle/>
                    <a:p>
                      <a:pPr marL="40005">
                        <a:lnSpc>
                          <a:spcPct val="100000"/>
                        </a:lnSpc>
                        <a:spcBef>
                          <a:spcPts val="60"/>
                        </a:spcBef>
                      </a:pPr>
                      <a:r>
                        <a:rPr sz="1600" b="1" spc="-145" dirty="0">
                          <a:latin typeface="Arial"/>
                          <a:cs typeface="Arial"/>
                        </a:rPr>
                        <a:t>Respondent</a:t>
                      </a:r>
                      <a:r>
                        <a:rPr sz="1600" b="1" spc="-15" dirty="0">
                          <a:latin typeface="Arial"/>
                          <a:cs typeface="Arial"/>
                        </a:rPr>
                        <a:t> </a:t>
                      </a:r>
                      <a:r>
                        <a:rPr sz="1600" b="1" spc="-10" dirty="0">
                          <a:latin typeface="Arial"/>
                          <a:cs typeface="Arial"/>
                        </a:rPr>
                        <a:t>(Women)</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80035">
                <a:tc>
                  <a:txBody>
                    <a:bodyPr/>
                    <a:lstStyle/>
                    <a:p>
                      <a:pPr marL="40005">
                        <a:lnSpc>
                          <a:spcPct val="100000"/>
                        </a:lnSpc>
                        <a:spcBef>
                          <a:spcPts val="55"/>
                        </a:spcBef>
                      </a:pPr>
                      <a:r>
                        <a:rPr sz="1600" b="1" spc="-185" dirty="0">
                          <a:latin typeface="Arial"/>
                          <a:cs typeface="Arial"/>
                        </a:rPr>
                        <a:t>Age</a:t>
                      </a:r>
                      <a:r>
                        <a:rPr sz="1600" b="1" spc="-60" dirty="0">
                          <a:latin typeface="Arial"/>
                          <a:cs typeface="Arial"/>
                        </a:rPr>
                        <a:t> </a:t>
                      </a:r>
                      <a:r>
                        <a:rPr sz="1600" b="1" spc="-10" dirty="0">
                          <a:latin typeface="Arial"/>
                          <a:cs typeface="Arial"/>
                        </a:rPr>
                        <a:t>(Mean)</a:t>
                      </a:r>
                      <a:endParaRPr sz="1600">
                        <a:latin typeface="Arial"/>
                        <a:cs typeface="Arial"/>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5"/>
                        </a:spcBef>
                      </a:pPr>
                      <a:r>
                        <a:rPr sz="1600" spc="-10" dirty="0">
                          <a:latin typeface="Arial"/>
                          <a:cs typeface="Arial"/>
                        </a:rPr>
                        <a:t>44.17</a:t>
                      </a:r>
                      <a:endParaRPr sz="1600">
                        <a:latin typeface="Arial"/>
                        <a:cs typeface="Arial"/>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5"/>
                        </a:spcBef>
                      </a:pPr>
                      <a:r>
                        <a:rPr sz="1600" spc="-10" dirty="0">
                          <a:latin typeface="Arial"/>
                          <a:cs typeface="Arial"/>
                        </a:rPr>
                        <a:t>41.25</a:t>
                      </a:r>
                      <a:endParaRPr sz="1600">
                        <a:latin typeface="Arial"/>
                        <a:cs typeface="Arial"/>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5"/>
                        </a:spcBef>
                      </a:pPr>
                      <a:r>
                        <a:rPr sz="1600" spc="-10" dirty="0">
                          <a:latin typeface="Arial"/>
                          <a:cs typeface="Arial"/>
                        </a:rPr>
                        <a:t>42.70</a:t>
                      </a:r>
                      <a:endParaRPr sz="1600">
                        <a:latin typeface="Arial"/>
                        <a:cs typeface="Arial"/>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55"/>
                        </a:spcBef>
                      </a:pPr>
                      <a:r>
                        <a:rPr sz="1600" spc="-10" dirty="0">
                          <a:latin typeface="Arial"/>
                          <a:cs typeface="Arial"/>
                        </a:rPr>
                        <a:t>35.40</a:t>
                      </a:r>
                      <a:endParaRPr sz="1600">
                        <a:latin typeface="Arial"/>
                        <a:cs typeface="Arial"/>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3865">
                        <a:lnSpc>
                          <a:spcPct val="100000"/>
                        </a:lnSpc>
                        <a:spcBef>
                          <a:spcPts val="55"/>
                        </a:spcBef>
                      </a:pPr>
                      <a:r>
                        <a:rPr sz="1600" spc="-10" dirty="0">
                          <a:latin typeface="Arial"/>
                          <a:cs typeface="Arial"/>
                        </a:rPr>
                        <a:t>40.37</a:t>
                      </a:r>
                      <a:endParaRPr sz="1600">
                        <a:latin typeface="Arial"/>
                        <a:cs typeface="Arial"/>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280035">
                <a:tc>
                  <a:txBody>
                    <a:bodyPr/>
                    <a:lstStyle/>
                    <a:p>
                      <a:pPr marL="40005">
                        <a:lnSpc>
                          <a:spcPct val="100000"/>
                        </a:lnSpc>
                        <a:spcBef>
                          <a:spcPts val="60"/>
                        </a:spcBef>
                      </a:pPr>
                      <a:r>
                        <a:rPr sz="1600" b="1" spc="-140" dirty="0">
                          <a:latin typeface="Arial"/>
                          <a:cs typeface="Arial"/>
                        </a:rPr>
                        <a:t>Education</a:t>
                      </a:r>
                      <a:r>
                        <a:rPr sz="1600" b="1" spc="-40" dirty="0">
                          <a:latin typeface="Arial"/>
                          <a:cs typeface="Arial"/>
                        </a:rPr>
                        <a:t> </a:t>
                      </a:r>
                      <a:r>
                        <a:rPr sz="1600" b="1" spc="-10" dirty="0">
                          <a:latin typeface="Arial"/>
                          <a:cs typeface="Arial"/>
                        </a:rPr>
                        <a:t>(Mean)</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0"/>
                        </a:spcBef>
                      </a:pPr>
                      <a:r>
                        <a:rPr sz="1600" dirty="0">
                          <a:latin typeface="Arial"/>
                          <a:cs typeface="Arial"/>
                        </a:rPr>
                        <a:t>5</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0"/>
                        </a:spcBef>
                      </a:pPr>
                      <a:r>
                        <a:rPr sz="1600" spc="-20" dirty="0">
                          <a:latin typeface="Arial"/>
                          <a:cs typeface="Arial"/>
                        </a:rPr>
                        <a:t>6.25</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60"/>
                        </a:spcBef>
                      </a:pPr>
                      <a:r>
                        <a:rPr sz="1600" spc="-20" dirty="0">
                          <a:latin typeface="Arial"/>
                          <a:cs typeface="Arial"/>
                        </a:rPr>
                        <a:t>4.50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60"/>
                        </a:spcBef>
                      </a:pPr>
                      <a:r>
                        <a:rPr sz="1600" spc="-20" dirty="0">
                          <a:latin typeface="Arial"/>
                          <a:cs typeface="Arial"/>
                        </a:rPr>
                        <a:t>6.10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69900">
                        <a:lnSpc>
                          <a:spcPct val="100000"/>
                        </a:lnSpc>
                        <a:spcBef>
                          <a:spcPts val="60"/>
                        </a:spcBef>
                      </a:pPr>
                      <a:r>
                        <a:rPr sz="1600" spc="-10" dirty="0">
                          <a:latin typeface="Arial"/>
                          <a:cs typeface="Arial"/>
                        </a:rPr>
                        <a:t>5.3.7</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80035">
                <a:tc>
                  <a:txBody>
                    <a:bodyPr/>
                    <a:lstStyle/>
                    <a:p>
                      <a:pPr marL="40005">
                        <a:lnSpc>
                          <a:spcPct val="100000"/>
                        </a:lnSpc>
                        <a:spcBef>
                          <a:spcPts val="60"/>
                        </a:spcBef>
                      </a:pPr>
                      <a:r>
                        <a:rPr sz="1600" b="1" spc="-135" dirty="0">
                          <a:latin typeface="Arial"/>
                          <a:cs typeface="Arial"/>
                        </a:rPr>
                        <a:t>Occupation</a:t>
                      </a:r>
                      <a:r>
                        <a:rPr sz="1600" b="1" spc="-15" dirty="0">
                          <a:latin typeface="Arial"/>
                          <a:cs typeface="Arial"/>
                        </a:rPr>
                        <a:t> </a:t>
                      </a:r>
                      <a:r>
                        <a:rPr sz="1600" b="1" spc="-25"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80035">
                <a:tc>
                  <a:txBody>
                    <a:bodyPr/>
                    <a:lstStyle/>
                    <a:p>
                      <a:pPr marL="40005">
                        <a:lnSpc>
                          <a:spcPct val="100000"/>
                        </a:lnSpc>
                        <a:spcBef>
                          <a:spcPts val="60"/>
                        </a:spcBef>
                      </a:pPr>
                      <a:r>
                        <a:rPr sz="1600" spc="-10" dirty="0">
                          <a:latin typeface="Arial"/>
                          <a:cs typeface="Arial"/>
                        </a:rPr>
                        <a:t>Homemaker</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
                        </a:spcBef>
                      </a:pPr>
                      <a:r>
                        <a:rPr sz="1600" spc="-10" dirty="0">
                          <a:latin typeface="Arial"/>
                          <a:cs typeface="Arial"/>
                        </a:rPr>
                        <a:t>33.33</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
                        </a:spcBef>
                      </a:pPr>
                      <a:r>
                        <a:rPr sz="1600" spc="-10" dirty="0">
                          <a:latin typeface="Arial"/>
                          <a:cs typeface="Arial"/>
                        </a:rPr>
                        <a:t>50.00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
                        </a:spcBef>
                      </a:pPr>
                      <a:r>
                        <a:rPr sz="1600" spc="-10" dirty="0">
                          <a:latin typeface="Arial"/>
                          <a:cs typeface="Arial"/>
                        </a:rPr>
                        <a:t>20.00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0"/>
                        </a:spcBef>
                      </a:pPr>
                      <a:r>
                        <a:rPr sz="1600" spc="-10" dirty="0">
                          <a:latin typeface="Arial"/>
                          <a:cs typeface="Arial"/>
                        </a:rPr>
                        <a:t>30.00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3865">
                        <a:lnSpc>
                          <a:spcPct val="100000"/>
                        </a:lnSpc>
                        <a:spcBef>
                          <a:spcPts val="60"/>
                        </a:spcBef>
                      </a:pPr>
                      <a:r>
                        <a:rPr sz="1600" spc="-10" dirty="0">
                          <a:latin typeface="Arial"/>
                          <a:cs typeface="Arial"/>
                        </a:rPr>
                        <a:t>30.00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280035">
                <a:tc>
                  <a:txBody>
                    <a:bodyPr/>
                    <a:lstStyle/>
                    <a:p>
                      <a:pPr marL="40005">
                        <a:lnSpc>
                          <a:spcPct val="100000"/>
                        </a:lnSpc>
                        <a:spcBef>
                          <a:spcPts val="60"/>
                        </a:spcBef>
                      </a:pPr>
                      <a:r>
                        <a:rPr sz="1600" spc="-105" dirty="0">
                          <a:latin typeface="Arial"/>
                          <a:cs typeface="Arial"/>
                        </a:rPr>
                        <a:t>Farmer</a:t>
                      </a:r>
                      <a:r>
                        <a:rPr sz="1600" spc="-35" dirty="0">
                          <a:latin typeface="Arial"/>
                          <a:cs typeface="Arial"/>
                        </a:rPr>
                        <a:t> </a:t>
                      </a:r>
                      <a:r>
                        <a:rPr sz="1600" spc="165" dirty="0">
                          <a:latin typeface="Arial"/>
                          <a:cs typeface="Arial"/>
                        </a:rPr>
                        <a:t>/</a:t>
                      </a:r>
                      <a:r>
                        <a:rPr sz="1600" spc="-60" dirty="0">
                          <a:latin typeface="Arial"/>
                          <a:cs typeface="Arial"/>
                        </a:rPr>
                        <a:t> </a:t>
                      </a:r>
                      <a:r>
                        <a:rPr sz="1600" spc="-114" dirty="0">
                          <a:latin typeface="Arial"/>
                          <a:cs typeface="Arial"/>
                        </a:rPr>
                        <a:t>Farm</a:t>
                      </a:r>
                      <a:r>
                        <a:rPr sz="1600" spc="-65" dirty="0">
                          <a:latin typeface="Arial"/>
                          <a:cs typeface="Arial"/>
                        </a:rPr>
                        <a:t> </a:t>
                      </a:r>
                      <a:r>
                        <a:rPr sz="1600" spc="-10" dirty="0">
                          <a:latin typeface="Arial"/>
                          <a:cs typeface="Arial"/>
                        </a:rPr>
                        <a:t>labour</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
                        </a:spcBef>
                      </a:pPr>
                      <a:r>
                        <a:rPr sz="1600" spc="-10" dirty="0">
                          <a:latin typeface="Arial"/>
                          <a:cs typeface="Arial"/>
                        </a:rPr>
                        <a:t>66.67</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0"/>
                        </a:spcBef>
                      </a:pPr>
                      <a:r>
                        <a:rPr sz="1600"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60"/>
                        </a:spcBef>
                      </a:pPr>
                      <a:r>
                        <a:rPr sz="1600" spc="-10" dirty="0">
                          <a:latin typeface="Arial"/>
                          <a:cs typeface="Arial"/>
                        </a:rPr>
                        <a:t>500.00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0"/>
                        </a:spcBef>
                      </a:pPr>
                      <a:r>
                        <a:rPr sz="1600" spc="-10" dirty="0">
                          <a:latin typeface="Arial"/>
                          <a:cs typeface="Arial"/>
                        </a:rPr>
                        <a:t>40.00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3865">
                        <a:lnSpc>
                          <a:spcPct val="100000"/>
                        </a:lnSpc>
                        <a:spcBef>
                          <a:spcPts val="60"/>
                        </a:spcBef>
                      </a:pPr>
                      <a:r>
                        <a:rPr sz="1600" spc="-10" dirty="0">
                          <a:latin typeface="Arial"/>
                          <a:cs typeface="Arial"/>
                        </a:rPr>
                        <a:t>43.33</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280035">
                <a:tc>
                  <a:txBody>
                    <a:bodyPr/>
                    <a:lstStyle/>
                    <a:p>
                      <a:pPr marL="40005">
                        <a:lnSpc>
                          <a:spcPct val="100000"/>
                        </a:lnSpc>
                        <a:spcBef>
                          <a:spcPts val="65"/>
                        </a:spcBef>
                      </a:pPr>
                      <a:r>
                        <a:rPr sz="1600" spc="-95" dirty="0">
                          <a:latin typeface="Arial"/>
                          <a:cs typeface="Arial"/>
                        </a:rPr>
                        <a:t>Livestock</a:t>
                      </a:r>
                      <a:r>
                        <a:rPr sz="1600" spc="-25" dirty="0">
                          <a:latin typeface="Arial"/>
                          <a:cs typeface="Arial"/>
                        </a:rPr>
                        <a:t> </a:t>
                      </a:r>
                      <a:r>
                        <a:rPr sz="1600" spc="-10" dirty="0">
                          <a:latin typeface="Arial"/>
                          <a:cs typeface="Arial"/>
                        </a:rPr>
                        <a:t>rearing</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5"/>
                        </a:spcBef>
                      </a:pPr>
                      <a:r>
                        <a:rPr sz="1600" spc="-10" dirty="0">
                          <a:latin typeface="Arial"/>
                          <a:cs typeface="Arial"/>
                        </a:rPr>
                        <a:t>20.00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95300">
                        <a:lnSpc>
                          <a:spcPct val="100000"/>
                        </a:lnSpc>
                        <a:spcBef>
                          <a:spcPts val="65"/>
                        </a:spcBef>
                      </a:pPr>
                      <a:r>
                        <a:rPr sz="1600" spc="-20" dirty="0">
                          <a:latin typeface="Arial"/>
                          <a:cs typeface="Arial"/>
                        </a:rPr>
                        <a:t>6.67</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280035">
                <a:tc>
                  <a:txBody>
                    <a:bodyPr/>
                    <a:lstStyle/>
                    <a:p>
                      <a:pPr marL="40005">
                        <a:lnSpc>
                          <a:spcPct val="100000"/>
                        </a:lnSpc>
                        <a:spcBef>
                          <a:spcPts val="60"/>
                        </a:spcBef>
                      </a:pPr>
                      <a:r>
                        <a:rPr sz="1600" spc="-110" dirty="0">
                          <a:latin typeface="Arial"/>
                          <a:cs typeface="Arial"/>
                        </a:rPr>
                        <a:t>Small</a:t>
                      </a:r>
                      <a:r>
                        <a:rPr sz="1600" spc="-80" dirty="0">
                          <a:latin typeface="Arial"/>
                          <a:cs typeface="Arial"/>
                        </a:rPr>
                        <a:t> </a:t>
                      </a:r>
                      <a:r>
                        <a:rPr sz="1600" spc="-110" dirty="0">
                          <a:latin typeface="Arial"/>
                          <a:cs typeface="Arial"/>
                        </a:rPr>
                        <a:t>scale</a:t>
                      </a:r>
                      <a:r>
                        <a:rPr sz="1600" spc="-75" dirty="0">
                          <a:latin typeface="Arial"/>
                          <a:cs typeface="Arial"/>
                        </a:rPr>
                        <a:t> </a:t>
                      </a:r>
                      <a:r>
                        <a:rPr sz="1600" spc="-10" dirty="0">
                          <a:latin typeface="Arial"/>
                          <a:cs typeface="Arial"/>
                        </a:rPr>
                        <a:t>business</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0"/>
                        </a:spcBef>
                      </a:pPr>
                      <a:r>
                        <a:rPr sz="1600"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
                        </a:spcBef>
                      </a:pPr>
                      <a:r>
                        <a:rPr sz="1600" spc="-10" dirty="0">
                          <a:latin typeface="Arial"/>
                          <a:cs typeface="Arial"/>
                        </a:rPr>
                        <a:t>25.00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
                        </a:spcBef>
                      </a:pPr>
                      <a:r>
                        <a:rPr sz="1600" spc="-10" dirty="0">
                          <a:latin typeface="Arial"/>
                          <a:cs typeface="Arial"/>
                        </a:rPr>
                        <a:t>20.00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0"/>
                        </a:spcBef>
                      </a:pPr>
                      <a:r>
                        <a:rPr sz="1600"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3865">
                        <a:lnSpc>
                          <a:spcPct val="100000"/>
                        </a:lnSpc>
                        <a:spcBef>
                          <a:spcPts val="60"/>
                        </a:spcBef>
                      </a:pPr>
                      <a:r>
                        <a:rPr sz="1600" spc="-10" dirty="0">
                          <a:latin typeface="Arial"/>
                          <a:cs typeface="Arial"/>
                        </a:rPr>
                        <a:t>10.00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280035">
                <a:tc>
                  <a:txBody>
                    <a:bodyPr/>
                    <a:lstStyle/>
                    <a:p>
                      <a:pPr marL="40005">
                        <a:lnSpc>
                          <a:spcPct val="100000"/>
                        </a:lnSpc>
                        <a:spcBef>
                          <a:spcPts val="60"/>
                        </a:spcBef>
                      </a:pPr>
                      <a:r>
                        <a:rPr sz="1600" spc="-80" dirty="0">
                          <a:latin typeface="Arial"/>
                          <a:cs typeface="Arial"/>
                        </a:rPr>
                        <a:t>Governmnet</a:t>
                      </a:r>
                      <a:r>
                        <a:rPr sz="1600" spc="35" dirty="0">
                          <a:latin typeface="Arial"/>
                          <a:cs typeface="Arial"/>
                        </a:rPr>
                        <a:t> </a:t>
                      </a:r>
                      <a:r>
                        <a:rPr sz="1600" spc="-25" dirty="0">
                          <a:latin typeface="Arial"/>
                          <a:cs typeface="Arial"/>
                        </a:rPr>
                        <a:t>job</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0"/>
                        </a:spcBef>
                      </a:pPr>
                      <a:r>
                        <a:rPr sz="1600"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0"/>
                        </a:spcBef>
                      </a:pPr>
                      <a:r>
                        <a:rPr sz="1600"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60"/>
                        </a:spcBef>
                      </a:pPr>
                      <a:r>
                        <a:rPr sz="1600"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0"/>
                        </a:spcBef>
                      </a:pPr>
                      <a:r>
                        <a:rPr sz="1600" spc="-10" dirty="0">
                          <a:latin typeface="Arial"/>
                          <a:cs typeface="Arial"/>
                        </a:rPr>
                        <a:t>10.00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95300">
                        <a:lnSpc>
                          <a:spcPct val="100000"/>
                        </a:lnSpc>
                        <a:spcBef>
                          <a:spcPts val="60"/>
                        </a:spcBef>
                      </a:pPr>
                      <a:r>
                        <a:rPr sz="1600" spc="-20" dirty="0">
                          <a:latin typeface="Arial"/>
                          <a:cs typeface="Arial"/>
                        </a:rPr>
                        <a:t>3.33</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280035">
                <a:tc>
                  <a:txBody>
                    <a:bodyPr/>
                    <a:lstStyle/>
                    <a:p>
                      <a:pPr marL="40005">
                        <a:lnSpc>
                          <a:spcPct val="100000"/>
                        </a:lnSpc>
                        <a:spcBef>
                          <a:spcPts val="60"/>
                        </a:spcBef>
                      </a:pPr>
                      <a:r>
                        <a:rPr sz="1600" spc="-75" dirty="0">
                          <a:latin typeface="Arial"/>
                          <a:cs typeface="Arial"/>
                        </a:rPr>
                        <a:t>Private</a:t>
                      </a:r>
                      <a:r>
                        <a:rPr sz="1600" spc="-55" dirty="0">
                          <a:latin typeface="Arial"/>
                          <a:cs typeface="Arial"/>
                        </a:rPr>
                        <a:t> </a:t>
                      </a:r>
                      <a:r>
                        <a:rPr sz="1600" spc="-25" dirty="0">
                          <a:latin typeface="Arial"/>
                          <a:cs typeface="Arial"/>
                        </a:rPr>
                        <a:t>job</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0"/>
                        </a:spcBef>
                      </a:pPr>
                      <a:r>
                        <a:rPr sz="1600"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
                        </a:spcBef>
                      </a:pPr>
                      <a:r>
                        <a:rPr sz="1600" spc="-10" dirty="0">
                          <a:latin typeface="Arial"/>
                          <a:cs typeface="Arial"/>
                        </a:rPr>
                        <a:t>25.00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0"/>
                        </a:spcBef>
                      </a:pPr>
                      <a:r>
                        <a:rPr sz="1600" spc="-10" dirty="0">
                          <a:latin typeface="Arial"/>
                          <a:cs typeface="Arial"/>
                        </a:rPr>
                        <a:t>10.00</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0"/>
                        </a:spcBef>
                      </a:pPr>
                      <a:r>
                        <a:rPr sz="1600" dirty="0">
                          <a:latin typeface="Arial"/>
                          <a:cs typeface="Arial"/>
                        </a:rPr>
                        <a:t>-</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95300">
                        <a:lnSpc>
                          <a:spcPct val="100000"/>
                        </a:lnSpc>
                        <a:spcBef>
                          <a:spcPts val="60"/>
                        </a:spcBef>
                      </a:pPr>
                      <a:r>
                        <a:rPr sz="1600" spc="-20" dirty="0">
                          <a:latin typeface="Arial"/>
                          <a:cs typeface="Arial"/>
                        </a:rPr>
                        <a:t>6.67</a:t>
                      </a:r>
                      <a:endParaRPr sz="16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280035">
                <a:tc>
                  <a:txBody>
                    <a:bodyPr/>
                    <a:lstStyle/>
                    <a:p>
                      <a:pPr marL="40005">
                        <a:lnSpc>
                          <a:spcPct val="100000"/>
                        </a:lnSpc>
                        <a:spcBef>
                          <a:spcPts val="65"/>
                        </a:spcBef>
                      </a:pPr>
                      <a:r>
                        <a:rPr sz="1600" b="1" spc="-45" dirty="0">
                          <a:latin typeface="Arial"/>
                          <a:cs typeface="Arial"/>
                        </a:rPr>
                        <a:t>Spouse/Father</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r h="280035">
                <a:tc>
                  <a:txBody>
                    <a:bodyPr/>
                    <a:lstStyle/>
                    <a:p>
                      <a:pPr marL="40005">
                        <a:lnSpc>
                          <a:spcPct val="100000"/>
                        </a:lnSpc>
                        <a:spcBef>
                          <a:spcPts val="65"/>
                        </a:spcBef>
                      </a:pPr>
                      <a:r>
                        <a:rPr sz="1600" b="1" spc="-185" dirty="0">
                          <a:latin typeface="Arial"/>
                          <a:cs typeface="Arial"/>
                        </a:rPr>
                        <a:t>Age</a:t>
                      </a:r>
                      <a:r>
                        <a:rPr sz="1600" b="1" spc="-65" dirty="0">
                          <a:latin typeface="Arial"/>
                          <a:cs typeface="Arial"/>
                        </a:rPr>
                        <a:t> </a:t>
                      </a:r>
                      <a:r>
                        <a:rPr sz="1600" b="1" spc="-10" dirty="0">
                          <a:latin typeface="Arial"/>
                          <a:cs typeface="Arial"/>
                        </a:rPr>
                        <a:t>(Mean)</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54.83</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25" dirty="0">
                          <a:latin typeface="Arial"/>
                          <a:cs typeface="Arial"/>
                        </a:rPr>
                        <a:t>45</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50.70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5"/>
                        </a:spcBef>
                      </a:pPr>
                      <a:r>
                        <a:rPr sz="1600" spc="-10" dirty="0">
                          <a:latin typeface="Arial"/>
                          <a:cs typeface="Arial"/>
                        </a:rPr>
                        <a:t>39.38</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3865">
                        <a:lnSpc>
                          <a:spcPct val="100000"/>
                        </a:lnSpc>
                        <a:spcBef>
                          <a:spcPts val="65"/>
                        </a:spcBef>
                      </a:pPr>
                      <a:r>
                        <a:rPr sz="1600" spc="-10" dirty="0">
                          <a:latin typeface="Arial"/>
                          <a:cs typeface="Arial"/>
                        </a:rPr>
                        <a:t>47.63</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2"/>
                  </a:ext>
                </a:extLst>
              </a:tr>
              <a:tr h="280035">
                <a:tc>
                  <a:txBody>
                    <a:bodyPr/>
                    <a:lstStyle/>
                    <a:p>
                      <a:pPr marL="40005">
                        <a:lnSpc>
                          <a:spcPct val="100000"/>
                        </a:lnSpc>
                        <a:spcBef>
                          <a:spcPts val="65"/>
                        </a:spcBef>
                      </a:pPr>
                      <a:r>
                        <a:rPr sz="1600" b="1" spc="-140" dirty="0">
                          <a:latin typeface="Arial"/>
                          <a:cs typeface="Arial"/>
                        </a:rPr>
                        <a:t>Education</a:t>
                      </a:r>
                      <a:r>
                        <a:rPr sz="1600" b="1" spc="-40" dirty="0">
                          <a:latin typeface="Arial"/>
                          <a:cs typeface="Arial"/>
                        </a:rPr>
                        <a:t> </a:t>
                      </a:r>
                      <a:r>
                        <a:rPr sz="1600" b="1" spc="-10" dirty="0">
                          <a:latin typeface="Arial"/>
                          <a:cs typeface="Arial"/>
                        </a:rPr>
                        <a:t>(Mean)</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5"/>
                        </a:spcBef>
                      </a:pPr>
                      <a:r>
                        <a:rPr sz="1600" dirty="0">
                          <a:latin typeface="Arial"/>
                          <a:cs typeface="Arial"/>
                        </a:rPr>
                        <a:t>5</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5"/>
                        </a:spcBef>
                      </a:pPr>
                      <a:r>
                        <a:rPr sz="1600" spc="-20" dirty="0">
                          <a:latin typeface="Arial"/>
                          <a:cs typeface="Arial"/>
                        </a:rPr>
                        <a:t>6.33</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65"/>
                        </a:spcBef>
                      </a:pPr>
                      <a:r>
                        <a:rPr sz="1600" spc="-20" dirty="0">
                          <a:latin typeface="Arial"/>
                          <a:cs typeface="Arial"/>
                        </a:rPr>
                        <a:t>6.60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65"/>
                        </a:spcBef>
                      </a:pPr>
                      <a:r>
                        <a:rPr sz="1600" spc="-20" dirty="0">
                          <a:latin typeface="Arial"/>
                          <a:cs typeface="Arial"/>
                        </a:rPr>
                        <a:t>8.50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95300">
                        <a:lnSpc>
                          <a:spcPct val="100000"/>
                        </a:lnSpc>
                        <a:spcBef>
                          <a:spcPts val="65"/>
                        </a:spcBef>
                      </a:pPr>
                      <a:r>
                        <a:rPr sz="1600" spc="-20" dirty="0">
                          <a:latin typeface="Arial"/>
                          <a:cs typeface="Arial"/>
                        </a:rPr>
                        <a:t>6.78</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3"/>
                  </a:ext>
                </a:extLst>
              </a:tr>
              <a:tr h="280035">
                <a:tc>
                  <a:txBody>
                    <a:bodyPr/>
                    <a:lstStyle/>
                    <a:p>
                      <a:pPr marL="40005">
                        <a:lnSpc>
                          <a:spcPct val="100000"/>
                        </a:lnSpc>
                        <a:spcBef>
                          <a:spcPts val="65"/>
                        </a:spcBef>
                      </a:pPr>
                      <a:r>
                        <a:rPr sz="1600" b="1" spc="-135" dirty="0">
                          <a:latin typeface="Arial"/>
                          <a:cs typeface="Arial"/>
                        </a:rPr>
                        <a:t>Occupation</a:t>
                      </a:r>
                      <a:r>
                        <a:rPr sz="1600" b="1" spc="-15" dirty="0">
                          <a:latin typeface="Arial"/>
                          <a:cs typeface="Arial"/>
                        </a:rPr>
                        <a:t> </a:t>
                      </a:r>
                      <a:r>
                        <a:rPr sz="1600" b="1" spc="-25"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4"/>
                  </a:ext>
                </a:extLst>
              </a:tr>
              <a:tr h="280035">
                <a:tc>
                  <a:txBody>
                    <a:bodyPr/>
                    <a:lstStyle/>
                    <a:p>
                      <a:pPr marL="40005">
                        <a:lnSpc>
                          <a:spcPct val="100000"/>
                        </a:lnSpc>
                        <a:spcBef>
                          <a:spcPts val="65"/>
                        </a:spcBef>
                      </a:pPr>
                      <a:r>
                        <a:rPr sz="1600" spc="-10" dirty="0">
                          <a:latin typeface="Arial"/>
                          <a:cs typeface="Arial"/>
                        </a:rPr>
                        <a:t>Farmer</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16.67</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66.67</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50.00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5"/>
                        </a:spcBef>
                      </a:pPr>
                      <a:r>
                        <a:rPr sz="1600" spc="-10" dirty="0">
                          <a:latin typeface="Arial"/>
                          <a:cs typeface="Arial"/>
                        </a:rPr>
                        <a:t>25.00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3865">
                        <a:lnSpc>
                          <a:spcPct val="100000"/>
                        </a:lnSpc>
                        <a:spcBef>
                          <a:spcPts val="65"/>
                        </a:spcBef>
                      </a:pPr>
                      <a:r>
                        <a:rPr sz="1600" spc="-10" dirty="0">
                          <a:latin typeface="Arial"/>
                          <a:cs typeface="Arial"/>
                        </a:rPr>
                        <a:t>44.44</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5"/>
                  </a:ext>
                </a:extLst>
              </a:tr>
              <a:tr h="280035">
                <a:tc>
                  <a:txBody>
                    <a:bodyPr/>
                    <a:lstStyle/>
                    <a:p>
                      <a:pPr marL="40005">
                        <a:lnSpc>
                          <a:spcPct val="100000"/>
                        </a:lnSpc>
                        <a:spcBef>
                          <a:spcPts val="65"/>
                        </a:spcBef>
                      </a:pPr>
                      <a:r>
                        <a:rPr sz="1600" spc="-135" dirty="0">
                          <a:latin typeface="Arial"/>
                          <a:cs typeface="Arial"/>
                        </a:rPr>
                        <a:t>Wage</a:t>
                      </a:r>
                      <a:r>
                        <a:rPr sz="1600" spc="-80" dirty="0">
                          <a:latin typeface="Arial"/>
                          <a:cs typeface="Arial"/>
                        </a:rPr>
                        <a:t> </a:t>
                      </a:r>
                      <a:r>
                        <a:rPr sz="1600" spc="-10" dirty="0">
                          <a:latin typeface="Arial"/>
                          <a:cs typeface="Arial"/>
                        </a:rPr>
                        <a:t>labour</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66.66</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20.00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5"/>
                        </a:spcBef>
                      </a:pPr>
                      <a:r>
                        <a:rPr sz="1600" spc="-10" dirty="0">
                          <a:latin typeface="Arial"/>
                          <a:cs typeface="Arial"/>
                        </a:rPr>
                        <a:t>50.00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3865">
                        <a:lnSpc>
                          <a:spcPct val="100000"/>
                        </a:lnSpc>
                        <a:spcBef>
                          <a:spcPts val="65"/>
                        </a:spcBef>
                      </a:pPr>
                      <a:r>
                        <a:rPr sz="1600" spc="-10" dirty="0">
                          <a:latin typeface="Arial"/>
                          <a:cs typeface="Arial"/>
                        </a:rPr>
                        <a:t>29.63</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6"/>
                  </a:ext>
                </a:extLst>
              </a:tr>
              <a:tr h="280035">
                <a:tc>
                  <a:txBody>
                    <a:bodyPr/>
                    <a:lstStyle/>
                    <a:p>
                      <a:pPr marL="40005">
                        <a:lnSpc>
                          <a:spcPct val="100000"/>
                        </a:lnSpc>
                        <a:spcBef>
                          <a:spcPts val="65"/>
                        </a:spcBef>
                      </a:pPr>
                      <a:r>
                        <a:rPr sz="1600" spc="-110" dirty="0">
                          <a:latin typeface="Arial"/>
                          <a:cs typeface="Arial"/>
                        </a:rPr>
                        <a:t>Small</a:t>
                      </a:r>
                      <a:r>
                        <a:rPr sz="1600" spc="-85" dirty="0">
                          <a:latin typeface="Arial"/>
                          <a:cs typeface="Arial"/>
                        </a:rPr>
                        <a:t> </a:t>
                      </a:r>
                      <a:r>
                        <a:rPr sz="1600" spc="-110" dirty="0">
                          <a:latin typeface="Arial"/>
                          <a:cs typeface="Arial"/>
                        </a:rPr>
                        <a:t>scale</a:t>
                      </a:r>
                      <a:r>
                        <a:rPr sz="1600" spc="-75" dirty="0">
                          <a:latin typeface="Arial"/>
                          <a:cs typeface="Arial"/>
                        </a:rPr>
                        <a:t> </a:t>
                      </a:r>
                      <a:r>
                        <a:rPr sz="1600" spc="-10" dirty="0">
                          <a:latin typeface="Arial"/>
                          <a:cs typeface="Arial"/>
                        </a:rPr>
                        <a:t>business</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10.00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95300">
                        <a:lnSpc>
                          <a:spcPct val="100000"/>
                        </a:lnSpc>
                        <a:spcBef>
                          <a:spcPts val="65"/>
                        </a:spcBef>
                      </a:pPr>
                      <a:r>
                        <a:rPr sz="1600" spc="-20" dirty="0">
                          <a:latin typeface="Arial"/>
                          <a:cs typeface="Arial"/>
                        </a:rPr>
                        <a:t>3.70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7"/>
                  </a:ext>
                </a:extLst>
              </a:tr>
              <a:tr h="280035">
                <a:tc>
                  <a:txBody>
                    <a:bodyPr/>
                    <a:lstStyle/>
                    <a:p>
                      <a:pPr marL="40005">
                        <a:lnSpc>
                          <a:spcPct val="100000"/>
                        </a:lnSpc>
                        <a:spcBef>
                          <a:spcPts val="65"/>
                        </a:spcBef>
                      </a:pPr>
                      <a:r>
                        <a:rPr sz="1600" spc="-80" dirty="0">
                          <a:latin typeface="Arial"/>
                          <a:cs typeface="Arial"/>
                        </a:rPr>
                        <a:t>Governmnet</a:t>
                      </a:r>
                      <a:r>
                        <a:rPr sz="1600" spc="35" dirty="0">
                          <a:latin typeface="Arial"/>
                          <a:cs typeface="Arial"/>
                        </a:rPr>
                        <a:t> </a:t>
                      </a:r>
                      <a:r>
                        <a:rPr sz="1600" spc="-25" dirty="0">
                          <a:latin typeface="Arial"/>
                          <a:cs typeface="Arial"/>
                        </a:rPr>
                        <a:t>job</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5"/>
                        </a:spcBef>
                      </a:pPr>
                      <a:r>
                        <a:rPr sz="1600" spc="-10" dirty="0">
                          <a:latin typeface="Arial"/>
                          <a:cs typeface="Arial"/>
                        </a:rPr>
                        <a:t>20.00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95300">
                        <a:lnSpc>
                          <a:spcPct val="100000"/>
                        </a:lnSpc>
                        <a:spcBef>
                          <a:spcPts val="65"/>
                        </a:spcBef>
                      </a:pPr>
                      <a:r>
                        <a:rPr sz="1600" spc="-20" dirty="0">
                          <a:latin typeface="Arial"/>
                          <a:cs typeface="Arial"/>
                        </a:rPr>
                        <a:t>7.41</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8"/>
                  </a:ext>
                </a:extLst>
              </a:tr>
              <a:tr h="262255">
                <a:tc>
                  <a:txBody>
                    <a:bodyPr/>
                    <a:lstStyle/>
                    <a:p>
                      <a:pPr marL="40005">
                        <a:lnSpc>
                          <a:spcPts val="1900"/>
                        </a:lnSpc>
                        <a:spcBef>
                          <a:spcPts val="65"/>
                        </a:spcBef>
                      </a:pPr>
                      <a:r>
                        <a:rPr sz="1600" spc="-75" dirty="0">
                          <a:latin typeface="Arial"/>
                          <a:cs typeface="Arial"/>
                        </a:rPr>
                        <a:t>Private</a:t>
                      </a:r>
                      <a:r>
                        <a:rPr sz="1600" spc="-55" dirty="0">
                          <a:latin typeface="Arial"/>
                          <a:cs typeface="Arial"/>
                        </a:rPr>
                        <a:t> </a:t>
                      </a:r>
                      <a:r>
                        <a:rPr sz="1600" spc="-25" dirty="0">
                          <a:latin typeface="Arial"/>
                          <a:cs typeface="Arial"/>
                        </a:rPr>
                        <a:t>job</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gn="ctr">
                        <a:lnSpc>
                          <a:spcPts val="1900"/>
                        </a:lnSpc>
                        <a:spcBef>
                          <a:spcPts val="65"/>
                        </a:spcBef>
                      </a:pPr>
                      <a:r>
                        <a:rPr sz="1600" spc="-10" dirty="0">
                          <a:latin typeface="Arial"/>
                          <a:cs typeface="Arial"/>
                        </a:rPr>
                        <a:t>16.67</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gn="ctr">
                        <a:lnSpc>
                          <a:spcPts val="1900"/>
                        </a:lnSpc>
                        <a:spcBef>
                          <a:spcPts val="65"/>
                        </a:spcBef>
                      </a:pPr>
                      <a:r>
                        <a:rPr sz="1600" spc="-10" dirty="0">
                          <a:latin typeface="Arial"/>
                          <a:cs typeface="Arial"/>
                        </a:rPr>
                        <a:t>33.33</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1270" algn="ctr">
                        <a:lnSpc>
                          <a:spcPts val="1900"/>
                        </a:lnSpc>
                        <a:spcBef>
                          <a:spcPts val="65"/>
                        </a:spcBef>
                      </a:pPr>
                      <a:r>
                        <a:rPr sz="1600" dirty="0">
                          <a:latin typeface="Arial"/>
                          <a:cs typeface="Arial"/>
                        </a:rPr>
                        <a:t>-</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1905" algn="ctr">
                        <a:lnSpc>
                          <a:spcPts val="1900"/>
                        </a:lnSpc>
                        <a:spcBef>
                          <a:spcPts val="65"/>
                        </a:spcBef>
                      </a:pPr>
                      <a:r>
                        <a:rPr sz="1600" spc="-10" dirty="0">
                          <a:latin typeface="Arial"/>
                          <a:cs typeface="Arial"/>
                        </a:rPr>
                        <a:t>25.00</a:t>
                      </a:r>
                      <a:endParaRPr sz="160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443865">
                        <a:lnSpc>
                          <a:spcPts val="1900"/>
                        </a:lnSpc>
                        <a:spcBef>
                          <a:spcPts val="65"/>
                        </a:spcBef>
                      </a:pPr>
                      <a:r>
                        <a:rPr sz="1600" spc="-10" dirty="0">
                          <a:latin typeface="Arial"/>
                          <a:cs typeface="Arial"/>
                        </a:rPr>
                        <a:t>14.81</a:t>
                      </a:r>
                      <a:endParaRPr sz="1600" dirty="0">
                        <a:latin typeface="Arial"/>
                        <a:cs typeface="Arial"/>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tcPr>
                </a:tc>
                <a:extLst>
                  <a:ext uri="{0D108BD9-81ED-4DB2-BD59-A6C34878D82A}">
                    <a16:rowId xmlns:a16="http://schemas.microsoft.com/office/drawing/2014/main" val="10019"/>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838200" y="54864"/>
            <a:ext cx="10515600" cy="739140"/>
          </a:xfrm>
          <a:custGeom>
            <a:avLst/>
            <a:gdLst/>
            <a:ahLst/>
            <a:cxnLst/>
            <a:rect l="l" t="t" r="r" b="b"/>
            <a:pathLst>
              <a:path w="10515600" h="739140">
                <a:moveTo>
                  <a:pt x="10515600" y="0"/>
                </a:moveTo>
                <a:lnTo>
                  <a:pt x="0" y="0"/>
                </a:lnTo>
                <a:lnTo>
                  <a:pt x="0" y="739140"/>
                </a:lnTo>
                <a:lnTo>
                  <a:pt x="10515600" y="739140"/>
                </a:lnTo>
                <a:lnTo>
                  <a:pt x="10515600" y="0"/>
                </a:lnTo>
                <a:close/>
              </a:path>
            </a:pathLst>
          </a:custGeom>
          <a:solidFill>
            <a:srgbClr val="FFFF00"/>
          </a:solidFill>
        </p:spPr>
        <p:txBody>
          <a:bodyPr wrap="square" lIns="0" tIns="0" rIns="0" bIns="0" rtlCol="0"/>
          <a:lstStyle/>
          <a:p>
            <a:endParaRPr/>
          </a:p>
        </p:txBody>
      </p:sp>
      <p:sp>
        <p:nvSpPr>
          <p:cNvPr id="4" name="object 4"/>
          <p:cNvSpPr txBox="1">
            <a:spLocks noGrp="1"/>
          </p:cNvSpPr>
          <p:nvPr>
            <p:ph type="title"/>
          </p:nvPr>
        </p:nvSpPr>
        <p:spPr>
          <a:xfrm>
            <a:off x="-117764" y="-260924"/>
            <a:ext cx="10515600" cy="1325563"/>
          </a:xfrm>
          <a:prstGeom prst="rect">
            <a:avLst/>
          </a:prstGeom>
        </p:spPr>
        <p:txBody>
          <a:bodyPr vert="horz" wrap="square" lIns="0" tIns="12700" rIns="0" bIns="0" rtlCol="0">
            <a:spAutoFit/>
          </a:bodyPr>
          <a:lstStyle/>
          <a:p>
            <a:pPr marL="1240790">
              <a:lnSpc>
                <a:spcPct val="100000"/>
              </a:lnSpc>
              <a:spcBef>
                <a:spcPts val="100"/>
              </a:spcBef>
            </a:pPr>
            <a:r>
              <a:rPr spc="-245" dirty="0"/>
              <a:t>Profile</a:t>
            </a:r>
            <a:r>
              <a:rPr spc="-330" dirty="0"/>
              <a:t> </a:t>
            </a:r>
            <a:r>
              <a:rPr spc="-515" dirty="0"/>
              <a:t>(Contd…)</a:t>
            </a:r>
          </a:p>
        </p:txBody>
      </p:sp>
      <p:graphicFrame>
        <p:nvGraphicFramePr>
          <p:cNvPr id="5" name="object 5"/>
          <p:cNvGraphicFramePr>
            <a:graphicFrameLocks noGrp="1"/>
          </p:cNvGraphicFramePr>
          <p:nvPr/>
        </p:nvGraphicFramePr>
        <p:xfrm>
          <a:off x="831850" y="1074292"/>
          <a:ext cx="10514326" cy="5774055"/>
        </p:xfrm>
        <a:graphic>
          <a:graphicData uri="http://schemas.openxmlformats.org/drawingml/2006/table">
            <a:tbl>
              <a:tblPr firstRow="1" bandRow="1">
                <a:tableStyleId>{2D5ABB26-0587-4C30-8999-92F81FD0307C}</a:tableStyleId>
              </a:tblPr>
              <a:tblGrid>
                <a:gridCol w="3780154">
                  <a:extLst>
                    <a:ext uri="{9D8B030D-6E8A-4147-A177-3AD203B41FA5}">
                      <a16:colId xmlns:a16="http://schemas.microsoft.com/office/drawing/2014/main" val="20000"/>
                    </a:ext>
                  </a:extLst>
                </a:gridCol>
                <a:gridCol w="1346835">
                  <a:extLst>
                    <a:ext uri="{9D8B030D-6E8A-4147-A177-3AD203B41FA5}">
                      <a16:colId xmlns:a16="http://schemas.microsoft.com/office/drawing/2014/main" val="20001"/>
                    </a:ext>
                  </a:extLst>
                </a:gridCol>
                <a:gridCol w="1346835">
                  <a:extLst>
                    <a:ext uri="{9D8B030D-6E8A-4147-A177-3AD203B41FA5}">
                      <a16:colId xmlns:a16="http://schemas.microsoft.com/office/drawing/2014/main" val="20002"/>
                    </a:ext>
                  </a:extLst>
                </a:gridCol>
                <a:gridCol w="1346834">
                  <a:extLst>
                    <a:ext uri="{9D8B030D-6E8A-4147-A177-3AD203B41FA5}">
                      <a16:colId xmlns:a16="http://schemas.microsoft.com/office/drawing/2014/main" val="20003"/>
                    </a:ext>
                  </a:extLst>
                </a:gridCol>
                <a:gridCol w="1346834">
                  <a:extLst>
                    <a:ext uri="{9D8B030D-6E8A-4147-A177-3AD203B41FA5}">
                      <a16:colId xmlns:a16="http://schemas.microsoft.com/office/drawing/2014/main" val="20004"/>
                    </a:ext>
                  </a:extLst>
                </a:gridCol>
                <a:gridCol w="1346834">
                  <a:extLst>
                    <a:ext uri="{9D8B030D-6E8A-4147-A177-3AD203B41FA5}">
                      <a16:colId xmlns:a16="http://schemas.microsoft.com/office/drawing/2014/main" val="20005"/>
                    </a:ext>
                  </a:extLst>
                </a:gridCol>
              </a:tblGrid>
              <a:tr h="1051560">
                <a:tc>
                  <a:txBody>
                    <a:bodyPr/>
                    <a:lstStyle/>
                    <a:p>
                      <a:pPr>
                        <a:lnSpc>
                          <a:spcPct val="100000"/>
                        </a:lnSpc>
                        <a:spcBef>
                          <a:spcPts val="20"/>
                        </a:spcBef>
                      </a:pPr>
                      <a:endParaRPr sz="2450">
                        <a:latin typeface="Times New Roman"/>
                        <a:cs typeface="Times New Roman"/>
                      </a:endParaRPr>
                    </a:p>
                    <a:p>
                      <a:pPr marL="100330">
                        <a:lnSpc>
                          <a:spcPct val="100000"/>
                        </a:lnSpc>
                      </a:pPr>
                      <a:r>
                        <a:rPr sz="2000" b="1" spc="-165" dirty="0">
                          <a:latin typeface="Arial"/>
                          <a:cs typeface="Arial"/>
                        </a:rPr>
                        <a:t>Household</a:t>
                      </a:r>
                      <a:r>
                        <a:rPr sz="2000" b="1" spc="-85" dirty="0">
                          <a:latin typeface="Arial"/>
                          <a:cs typeface="Arial"/>
                        </a:rPr>
                        <a:t> </a:t>
                      </a:r>
                      <a:r>
                        <a:rPr sz="2000" b="1" spc="-20" dirty="0">
                          <a:latin typeface="Arial"/>
                          <a:cs typeface="Arial"/>
                        </a:rPr>
                        <a:t>type</a:t>
                      </a:r>
                      <a:endParaRPr sz="2000">
                        <a:latin typeface="Arial"/>
                        <a:cs typeface="Arial"/>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97510" marR="198755" indent="-192405">
                        <a:lnSpc>
                          <a:spcPct val="114999"/>
                        </a:lnSpc>
                        <a:spcBef>
                          <a:spcPts val="1100"/>
                        </a:spcBef>
                      </a:pPr>
                      <a:r>
                        <a:rPr sz="2000" b="1" spc="-155" dirty="0">
                          <a:latin typeface="Arial"/>
                          <a:cs typeface="Arial"/>
                        </a:rPr>
                        <a:t>Christian </a:t>
                      </a:r>
                      <a:r>
                        <a:rPr sz="2000" b="1" spc="-10" dirty="0">
                          <a:latin typeface="Arial"/>
                          <a:cs typeface="Arial"/>
                        </a:rPr>
                        <a:t>(n=6)</a:t>
                      </a:r>
                      <a:endParaRPr sz="2000">
                        <a:latin typeface="Arial"/>
                        <a:cs typeface="Arial"/>
                      </a:endParaRPr>
                    </a:p>
                  </a:txBody>
                  <a:tcPr marL="0" marR="0" marT="139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97510" marR="36195" indent="-352425">
                        <a:lnSpc>
                          <a:spcPct val="114999"/>
                        </a:lnSpc>
                        <a:spcBef>
                          <a:spcPts val="1100"/>
                        </a:spcBef>
                      </a:pPr>
                      <a:r>
                        <a:rPr sz="2000" b="1" spc="-130" dirty="0">
                          <a:latin typeface="Arial"/>
                          <a:cs typeface="Arial"/>
                        </a:rPr>
                        <a:t>Upper</a:t>
                      </a:r>
                      <a:r>
                        <a:rPr sz="2000" b="1" spc="-105" dirty="0">
                          <a:latin typeface="Arial"/>
                          <a:cs typeface="Arial"/>
                        </a:rPr>
                        <a:t> </a:t>
                      </a:r>
                      <a:r>
                        <a:rPr sz="2000" b="1" spc="-175" dirty="0">
                          <a:latin typeface="Arial"/>
                          <a:cs typeface="Arial"/>
                        </a:rPr>
                        <a:t>caste </a:t>
                      </a:r>
                      <a:r>
                        <a:rPr sz="2000" b="1" spc="-10" dirty="0">
                          <a:latin typeface="Arial"/>
                          <a:cs typeface="Arial"/>
                        </a:rPr>
                        <a:t>(n=4)</a:t>
                      </a:r>
                      <a:endParaRPr sz="2000">
                        <a:latin typeface="Arial"/>
                        <a:cs typeface="Arial"/>
                      </a:endParaRPr>
                    </a:p>
                  </a:txBody>
                  <a:tcPr marL="0" marR="0" marT="139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98450">
                        <a:lnSpc>
                          <a:spcPct val="100000"/>
                        </a:lnSpc>
                        <a:spcBef>
                          <a:spcPts val="80"/>
                        </a:spcBef>
                      </a:pPr>
                      <a:r>
                        <a:rPr sz="2000" b="1" spc="-10" dirty="0">
                          <a:latin typeface="Arial"/>
                          <a:cs typeface="Arial"/>
                        </a:rPr>
                        <a:t>Middle</a:t>
                      </a:r>
                      <a:endParaRPr sz="2000">
                        <a:latin typeface="Arial"/>
                        <a:cs typeface="Arial"/>
                      </a:endParaRPr>
                    </a:p>
                    <a:p>
                      <a:pPr marL="333375" marR="323850" indent="68580">
                        <a:lnSpc>
                          <a:spcPct val="114999"/>
                        </a:lnSpc>
                      </a:pPr>
                      <a:r>
                        <a:rPr sz="2000" b="1" spc="-75" dirty="0">
                          <a:latin typeface="Arial"/>
                          <a:cs typeface="Arial"/>
                        </a:rPr>
                        <a:t>caste </a:t>
                      </a:r>
                      <a:r>
                        <a:rPr sz="2000" b="1" spc="-110" dirty="0">
                          <a:latin typeface="Arial"/>
                          <a:cs typeface="Arial"/>
                        </a:rPr>
                        <a:t>(n=10)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34010" marR="323850" indent="39370">
                        <a:lnSpc>
                          <a:spcPct val="114999"/>
                        </a:lnSpc>
                        <a:spcBef>
                          <a:spcPts val="1100"/>
                        </a:spcBef>
                      </a:pPr>
                      <a:r>
                        <a:rPr sz="2000" b="1" spc="-80" dirty="0">
                          <a:latin typeface="Arial"/>
                          <a:cs typeface="Arial"/>
                        </a:rPr>
                        <a:t>Dalits </a:t>
                      </a:r>
                      <a:r>
                        <a:rPr sz="2000" b="1" spc="-110" dirty="0">
                          <a:latin typeface="Arial"/>
                          <a:cs typeface="Arial"/>
                        </a:rPr>
                        <a:t>(n=10)</a:t>
                      </a:r>
                      <a:endParaRPr sz="2000">
                        <a:latin typeface="Arial"/>
                        <a:cs typeface="Arial"/>
                      </a:endParaRPr>
                    </a:p>
                  </a:txBody>
                  <a:tcPr marL="0" marR="0" marT="139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34010" marR="323850" indent="81915">
                        <a:lnSpc>
                          <a:spcPct val="114999"/>
                        </a:lnSpc>
                        <a:spcBef>
                          <a:spcPts val="1100"/>
                        </a:spcBef>
                      </a:pPr>
                      <a:r>
                        <a:rPr sz="2000" b="1" spc="-25" dirty="0">
                          <a:latin typeface="Arial"/>
                          <a:cs typeface="Arial"/>
                        </a:rPr>
                        <a:t>Total </a:t>
                      </a:r>
                      <a:r>
                        <a:rPr sz="2000" b="1" spc="-110" dirty="0">
                          <a:latin typeface="Arial"/>
                          <a:cs typeface="Arial"/>
                        </a:rPr>
                        <a:t>(n=30)</a:t>
                      </a:r>
                      <a:endParaRPr sz="2000">
                        <a:latin typeface="Arial"/>
                        <a:cs typeface="Arial"/>
                      </a:endParaRPr>
                    </a:p>
                  </a:txBody>
                  <a:tcPr marL="0" marR="0" marT="139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50520">
                <a:tc>
                  <a:txBody>
                    <a:bodyPr/>
                    <a:lstStyle/>
                    <a:p>
                      <a:pPr marL="44450">
                        <a:lnSpc>
                          <a:spcPct val="100000"/>
                        </a:lnSpc>
                        <a:spcBef>
                          <a:spcPts val="80"/>
                        </a:spcBef>
                      </a:pPr>
                      <a:r>
                        <a:rPr sz="2000" spc="-100" dirty="0">
                          <a:latin typeface="Arial"/>
                          <a:cs typeface="Arial"/>
                        </a:rPr>
                        <a:t>Household</a:t>
                      </a:r>
                      <a:r>
                        <a:rPr sz="2000" spc="-80" dirty="0">
                          <a:latin typeface="Arial"/>
                          <a:cs typeface="Arial"/>
                        </a:rPr>
                        <a:t> </a:t>
                      </a:r>
                      <a:r>
                        <a:rPr sz="2000" spc="-160" dirty="0">
                          <a:latin typeface="Arial"/>
                          <a:cs typeface="Arial"/>
                        </a:rPr>
                        <a:t>size</a:t>
                      </a:r>
                      <a:r>
                        <a:rPr sz="2000" spc="-60" dirty="0">
                          <a:latin typeface="Arial"/>
                          <a:cs typeface="Arial"/>
                        </a:rPr>
                        <a:t> </a:t>
                      </a:r>
                      <a:r>
                        <a:rPr sz="2000" spc="-10" dirty="0">
                          <a:latin typeface="Arial"/>
                          <a:cs typeface="Arial"/>
                        </a:rPr>
                        <a:t>(mean)</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80"/>
                        </a:spcBef>
                      </a:pPr>
                      <a:r>
                        <a:rPr sz="2000" spc="-20" dirty="0">
                          <a:latin typeface="Arial"/>
                          <a:cs typeface="Arial"/>
                        </a:rPr>
                        <a:t>4.33</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80"/>
                        </a:spcBef>
                      </a:pPr>
                      <a:r>
                        <a:rPr sz="2000" dirty="0">
                          <a:latin typeface="Arial"/>
                          <a:cs typeface="Arial"/>
                        </a:rPr>
                        <a:t>6</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80"/>
                        </a:spcBef>
                      </a:pPr>
                      <a:r>
                        <a:rPr sz="2000" spc="-20" dirty="0">
                          <a:latin typeface="Arial"/>
                          <a:cs typeface="Arial"/>
                        </a:rPr>
                        <a:t>4.40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80"/>
                        </a:spcBef>
                      </a:pPr>
                      <a:r>
                        <a:rPr sz="2000" spc="-20" dirty="0">
                          <a:latin typeface="Arial"/>
                          <a:cs typeface="Arial"/>
                        </a:rPr>
                        <a:t>4.70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80"/>
                        </a:spcBef>
                      </a:pPr>
                      <a:r>
                        <a:rPr sz="2000" spc="-20" dirty="0">
                          <a:latin typeface="Arial"/>
                          <a:cs typeface="Arial"/>
                        </a:rPr>
                        <a:t>4.70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49885">
                <a:tc>
                  <a:txBody>
                    <a:bodyPr/>
                    <a:lstStyle/>
                    <a:p>
                      <a:pPr marL="44450">
                        <a:lnSpc>
                          <a:spcPct val="100000"/>
                        </a:lnSpc>
                        <a:spcBef>
                          <a:spcPts val="80"/>
                        </a:spcBef>
                      </a:pPr>
                      <a:r>
                        <a:rPr sz="2000" b="1" spc="-185" dirty="0">
                          <a:latin typeface="Arial"/>
                          <a:cs typeface="Arial"/>
                        </a:rPr>
                        <a:t>House</a:t>
                      </a:r>
                      <a:r>
                        <a:rPr sz="2000" b="1" spc="-100" dirty="0">
                          <a:latin typeface="Arial"/>
                          <a:cs typeface="Arial"/>
                        </a:rPr>
                        <a:t> </a:t>
                      </a:r>
                      <a:r>
                        <a:rPr sz="2000" b="1" spc="-105" dirty="0">
                          <a:latin typeface="Arial"/>
                          <a:cs typeface="Arial"/>
                        </a:rPr>
                        <a:t>type </a:t>
                      </a:r>
                      <a:r>
                        <a:rPr sz="2000" b="1" spc="-25" dirty="0">
                          <a:latin typeface="Arial"/>
                          <a:cs typeface="Arial"/>
                        </a:rPr>
                        <a:t>(%)</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50520">
                <a:tc>
                  <a:txBody>
                    <a:bodyPr/>
                    <a:lstStyle/>
                    <a:p>
                      <a:pPr marL="214629">
                        <a:lnSpc>
                          <a:spcPct val="100000"/>
                        </a:lnSpc>
                        <a:spcBef>
                          <a:spcPts val="80"/>
                        </a:spcBef>
                      </a:pPr>
                      <a:r>
                        <a:rPr sz="2000" spc="-110" dirty="0">
                          <a:latin typeface="Arial"/>
                          <a:cs typeface="Arial"/>
                        </a:rPr>
                        <a:t>Concrete</a:t>
                      </a:r>
                      <a:r>
                        <a:rPr sz="2000" spc="-70" dirty="0">
                          <a:latin typeface="Arial"/>
                          <a:cs typeface="Arial"/>
                        </a:rPr>
                        <a:t> </a:t>
                      </a:r>
                      <a:r>
                        <a:rPr sz="2000" spc="-10" dirty="0">
                          <a:latin typeface="Arial"/>
                          <a:cs typeface="Arial"/>
                        </a:rPr>
                        <a:t>house</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66.67</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75.00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50.00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40.00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53.33</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50520">
                <a:tc>
                  <a:txBody>
                    <a:bodyPr/>
                    <a:lstStyle/>
                    <a:p>
                      <a:pPr marL="214629">
                        <a:lnSpc>
                          <a:spcPct val="100000"/>
                        </a:lnSpc>
                        <a:spcBef>
                          <a:spcPts val="80"/>
                        </a:spcBef>
                      </a:pPr>
                      <a:r>
                        <a:rPr sz="2000" spc="-100" dirty="0">
                          <a:latin typeface="Arial"/>
                          <a:cs typeface="Arial"/>
                        </a:rPr>
                        <a:t>Tile</a:t>
                      </a:r>
                      <a:r>
                        <a:rPr sz="2000" spc="-70" dirty="0">
                          <a:latin typeface="Arial"/>
                          <a:cs typeface="Arial"/>
                        </a:rPr>
                        <a:t> </a:t>
                      </a:r>
                      <a:r>
                        <a:rPr sz="2000" spc="-20" dirty="0">
                          <a:latin typeface="Arial"/>
                          <a:cs typeface="Arial"/>
                        </a:rPr>
                        <a:t>roof</a:t>
                      </a:r>
                      <a:r>
                        <a:rPr sz="2000" spc="-100" dirty="0">
                          <a:latin typeface="Arial"/>
                          <a:cs typeface="Arial"/>
                        </a:rPr>
                        <a:t> </a:t>
                      </a:r>
                      <a:r>
                        <a:rPr sz="2000" spc="-10" dirty="0">
                          <a:latin typeface="Arial"/>
                          <a:cs typeface="Arial"/>
                        </a:rPr>
                        <a:t>house</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80"/>
                        </a:spcBef>
                      </a:pPr>
                      <a:r>
                        <a:rPr sz="2000" dirty="0">
                          <a:latin typeface="Arial"/>
                          <a:cs typeface="Arial"/>
                        </a:rPr>
                        <a:t>-</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80"/>
                        </a:spcBef>
                      </a:pPr>
                      <a:r>
                        <a:rPr sz="2000" dirty="0">
                          <a:latin typeface="Arial"/>
                          <a:cs typeface="Arial"/>
                        </a:rPr>
                        <a:t>-</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30.00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20.00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16.67</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349885">
                <a:tc>
                  <a:txBody>
                    <a:bodyPr/>
                    <a:lstStyle/>
                    <a:p>
                      <a:pPr marL="214629">
                        <a:lnSpc>
                          <a:spcPct val="100000"/>
                        </a:lnSpc>
                        <a:spcBef>
                          <a:spcPts val="80"/>
                        </a:spcBef>
                      </a:pPr>
                      <a:r>
                        <a:rPr sz="2000" spc="-125" dirty="0">
                          <a:latin typeface="Arial"/>
                          <a:cs typeface="Arial"/>
                        </a:rPr>
                        <a:t>Cement</a:t>
                      </a:r>
                      <a:r>
                        <a:rPr sz="2000" spc="-75" dirty="0">
                          <a:latin typeface="Arial"/>
                          <a:cs typeface="Arial"/>
                        </a:rPr>
                        <a:t> </a:t>
                      </a:r>
                      <a:r>
                        <a:rPr sz="2000" spc="-90" dirty="0">
                          <a:latin typeface="Arial"/>
                          <a:cs typeface="Arial"/>
                        </a:rPr>
                        <a:t>sheet </a:t>
                      </a:r>
                      <a:r>
                        <a:rPr sz="2000" spc="-20" dirty="0">
                          <a:latin typeface="Arial"/>
                          <a:cs typeface="Arial"/>
                        </a:rPr>
                        <a:t>roof</a:t>
                      </a:r>
                      <a:r>
                        <a:rPr sz="2000" spc="-85" dirty="0">
                          <a:latin typeface="Arial"/>
                          <a:cs typeface="Arial"/>
                        </a:rPr>
                        <a:t> </a:t>
                      </a:r>
                      <a:r>
                        <a:rPr sz="2000" spc="-10" dirty="0">
                          <a:latin typeface="Arial"/>
                          <a:cs typeface="Arial"/>
                        </a:rPr>
                        <a:t>house</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80"/>
                        </a:spcBef>
                      </a:pPr>
                      <a:r>
                        <a:rPr sz="2000" dirty="0">
                          <a:latin typeface="Arial"/>
                          <a:cs typeface="Arial"/>
                        </a:rPr>
                        <a:t>-</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80"/>
                        </a:spcBef>
                      </a:pPr>
                      <a:r>
                        <a:rPr sz="2000" dirty="0">
                          <a:latin typeface="Arial"/>
                          <a:cs typeface="Arial"/>
                        </a:rPr>
                        <a:t>-</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0"/>
                        </a:spcBef>
                      </a:pPr>
                      <a:r>
                        <a:rPr sz="2000" spc="-10" dirty="0">
                          <a:latin typeface="Arial"/>
                          <a:cs typeface="Arial"/>
                        </a:rPr>
                        <a:t>20.00</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80"/>
                        </a:spcBef>
                      </a:pPr>
                      <a:r>
                        <a:rPr sz="2000" dirty="0">
                          <a:latin typeface="Arial"/>
                          <a:cs typeface="Arial"/>
                        </a:rPr>
                        <a:t>-</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80"/>
                        </a:spcBef>
                      </a:pPr>
                      <a:r>
                        <a:rPr sz="2000" spc="-20" dirty="0">
                          <a:latin typeface="Arial"/>
                          <a:cs typeface="Arial"/>
                        </a:rPr>
                        <a:t>6.67</a:t>
                      </a:r>
                      <a:endParaRPr sz="2000">
                        <a:latin typeface="Arial"/>
                        <a:cs typeface="Arial"/>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350520">
                <a:tc>
                  <a:txBody>
                    <a:bodyPr/>
                    <a:lstStyle/>
                    <a:p>
                      <a:pPr marL="214629">
                        <a:lnSpc>
                          <a:spcPct val="100000"/>
                        </a:lnSpc>
                        <a:spcBef>
                          <a:spcPts val="85"/>
                        </a:spcBef>
                      </a:pPr>
                      <a:r>
                        <a:rPr sz="2000" spc="-110" dirty="0">
                          <a:latin typeface="Arial"/>
                          <a:cs typeface="Arial"/>
                        </a:rPr>
                        <a:t>Thatched</a:t>
                      </a:r>
                      <a:r>
                        <a:rPr sz="2000" spc="-80" dirty="0">
                          <a:latin typeface="Arial"/>
                          <a:cs typeface="Arial"/>
                        </a:rPr>
                        <a:t> </a:t>
                      </a:r>
                      <a:r>
                        <a:rPr sz="2000" spc="-20" dirty="0">
                          <a:latin typeface="Arial"/>
                          <a:cs typeface="Arial"/>
                        </a:rPr>
                        <a:t>roof</a:t>
                      </a:r>
                      <a:r>
                        <a:rPr sz="2000" spc="-95" dirty="0">
                          <a:latin typeface="Arial"/>
                          <a:cs typeface="Arial"/>
                        </a:rPr>
                        <a:t> </a:t>
                      </a:r>
                      <a:r>
                        <a:rPr sz="2000" spc="-10" dirty="0">
                          <a:latin typeface="Arial"/>
                          <a:cs typeface="Arial"/>
                        </a:rPr>
                        <a:t>house</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33.33</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25.00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85"/>
                        </a:spcBef>
                      </a:pPr>
                      <a:r>
                        <a:rPr sz="2000" dirty="0">
                          <a:latin typeface="Arial"/>
                          <a:cs typeface="Arial"/>
                        </a:rPr>
                        <a:t>-</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40.00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23.33</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349885">
                <a:tc>
                  <a:txBody>
                    <a:bodyPr/>
                    <a:lstStyle/>
                    <a:p>
                      <a:pPr marL="44450">
                        <a:lnSpc>
                          <a:spcPct val="100000"/>
                        </a:lnSpc>
                        <a:spcBef>
                          <a:spcPts val="85"/>
                        </a:spcBef>
                      </a:pPr>
                      <a:r>
                        <a:rPr sz="2000" b="1" spc="-210" dirty="0">
                          <a:latin typeface="Arial"/>
                          <a:cs typeface="Arial"/>
                        </a:rPr>
                        <a:t>Land</a:t>
                      </a:r>
                      <a:r>
                        <a:rPr sz="2000" b="1" spc="-85" dirty="0">
                          <a:latin typeface="Arial"/>
                          <a:cs typeface="Arial"/>
                        </a:rPr>
                        <a:t> </a:t>
                      </a:r>
                      <a:r>
                        <a:rPr sz="2000" b="1" spc="-110" dirty="0">
                          <a:latin typeface="Arial"/>
                          <a:cs typeface="Arial"/>
                        </a:rPr>
                        <a:t>owner</a:t>
                      </a:r>
                      <a:r>
                        <a:rPr sz="2000" b="1" spc="-95" dirty="0">
                          <a:latin typeface="Arial"/>
                          <a:cs typeface="Arial"/>
                        </a:rPr>
                        <a:t> </a:t>
                      </a:r>
                      <a:r>
                        <a:rPr sz="2000" b="1" spc="-25" dirty="0">
                          <a:latin typeface="Arial"/>
                          <a:cs typeface="Arial"/>
                        </a:rPr>
                        <a:t>(%)</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33.33</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85"/>
                        </a:spcBef>
                      </a:pPr>
                      <a:r>
                        <a:rPr sz="2000" spc="-10" dirty="0">
                          <a:latin typeface="Arial"/>
                          <a:cs typeface="Arial"/>
                        </a:rPr>
                        <a:t>100.00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80.00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40.00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60.00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349885">
                <a:tc>
                  <a:txBody>
                    <a:bodyPr/>
                    <a:lstStyle/>
                    <a:p>
                      <a:pPr marL="44450">
                        <a:lnSpc>
                          <a:spcPct val="100000"/>
                        </a:lnSpc>
                        <a:spcBef>
                          <a:spcPts val="85"/>
                        </a:spcBef>
                      </a:pPr>
                      <a:r>
                        <a:rPr sz="2000" b="1" spc="-204" dirty="0">
                          <a:latin typeface="Arial"/>
                          <a:cs typeface="Arial"/>
                        </a:rPr>
                        <a:t>Size</a:t>
                      </a:r>
                      <a:r>
                        <a:rPr sz="2000" b="1" spc="-100" dirty="0">
                          <a:latin typeface="Arial"/>
                          <a:cs typeface="Arial"/>
                        </a:rPr>
                        <a:t> </a:t>
                      </a:r>
                      <a:r>
                        <a:rPr sz="2000" b="1" spc="-120" dirty="0">
                          <a:latin typeface="Arial"/>
                          <a:cs typeface="Arial"/>
                        </a:rPr>
                        <a:t>own</a:t>
                      </a:r>
                      <a:r>
                        <a:rPr sz="2000" b="1" spc="-100" dirty="0">
                          <a:latin typeface="Arial"/>
                          <a:cs typeface="Arial"/>
                        </a:rPr>
                        <a:t> </a:t>
                      </a:r>
                      <a:r>
                        <a:rPr sz="2000" b="1" spc="-130" dirty="0">
                          <a:latin typeface="Arial"/>
                          <a:cs typeface="Arial"/>
                        </a:rPr>
                        <a:t>land</a:t>
                      </a:r>
                      <a:r>
                        <a:rPr sz="2000" b="1" spc="-114" dirty="0">
                          <a:latin typeface="Arial"/>
                          <a:cs typeface="Arial"/>
                        </a:rPr>
                        <a:t> </a:t>
                      </a:r>
                      <a:r>
                        <a:rPr sz="2000" b="1" spc="-120" dirty="0">
                          <a:latin typeface="Arial"/>
                          <a:cs typeface="Arial"/>
                        </a:rPr>
                        <a:t>(mean</a:t>
                      </a:r>
                      <a:r>
                        <a:rPr sz="2000" b="1" spc="-100" dirty="0">
                          <a:latin typeface="Arial"/>
                          <a:cs typeface="Arial"/>
                        </a:rPr>
                        <a:t> </a:t>
                      </a:r>
                      <a:r>
                        <a:rPr sz="2000" b="1" spc="-20" dirty="0">
                          <a:latin typeface="Arial"/>
                          <a:cs typeface="Arial"/>
                        </a:rPr>
                        <a:t>acre)</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20" dirty="0">
                          <a:latin typeface="Arial"/>
                          <a:cs typeface="Arial"/>
                        </a:rPr>
                        <a:t>0.50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85"/>
                        </a:spcBef>
                      </a:pPr>
                      <a:r>
                        <a:rPr sz="2000" spc="-20" dirty="0">
                          <a:latin typeface="Arial"/>
                          <a:cs typeface="Arial"/>
                        </a:rPr>
                        <a:t>1.56</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85"/>
                        </a:spcBef>
                      </a:pPr>
                      <a:r>
                        <a:rPr sz="2000" spc="-20" dirty="0">
                          <a:latin typeface="Arial"/>
                          <a:cs typeface="Arial"/>
                        </a:rPr>
                        <a:t>1.30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85"/>
                        </a:spcBef>
                      </a:pPr>
                      <a:r>
                        <a:rPr sz="2000" spc="-20" dirty="0">
                          <a:latin typeface="Arial"/>
                          <a:cs typeface="Arial"/>
                        </a:rPr>
                        <a:t>0.49</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85"/>
                        </a:spcBef>
                      </a:pPr>
                      <a:r>
                        <a:rPr sz="2000" spc="-20" dirty="0">
                          <a:latin typeface="Arial"/>
                          <a:cs typeface="Arial"/>
                        </a:rPr>
                        <a:t>0.91</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350520">
                <a:tc>
                  <a:txBody>
                    <a:bodyPr/>
                    <a:lstStyle/>
                    <a:p>
                      <a:pPr marL="44450">
                        <a:lnSpc>
                          <a:spcPct val="100000"/>
                        </a:lnSpc>
                        <a:spcBef>
                          <a:spcPts val="85"/>
                        </a:spcBef>
                      </a:pPr>
                      <a:r>
                        <a:rPr sz="2000" b="1" spc="-100" dirty="0">
                          <a:latin typeface="Arial"/>
                          <a:cs typeface="Arial"/>
                        </a:rPr>
                        <a:t>Migration</a:t>
                      </a:r>
                      <a:r>
                        <a:rPr sz="2000" b="1" spc="-80" dirty="0">
                          <a:latin typeface="Arial"/>
                          <a:cs typeface="Arial"/>
                        </a:rPr>
                        <a:t> </a:t>
                      </a:r>
                      <a:r>
                        <a:rPr sz="2000" b="1" spc="-165" dirty="0">
                          <a:latin typeface="Arial"/>
                          <a:cs typeface="Arial"/>
                        </a:rPr>
                        <a:t>status</a:t>
                      </a:r>
                      <a:r>
                        <a:rPr sz="2000" b="1" spc="-95" dirty="0">
                          <a:latin typeface="Arial"/>
                          <a:cs typeface="Arial"/>
                        </a:rPr>
                        <a:t> </a:t>
                      </a:r>
                      <a:r>
                        <a:rPr sz="2000" b="1" spc="-25" dirty="0">
                          <a:latin typeface="Arial"/>
                          <a:cs typeface="Arial"/>
                        </a:rPr>
                        <a:t>(%)</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350520">
                <a:tc>
                  <a:txBody>
                    <a:bodyPr/>
                    <a:lstStyle/>
                    <a:p>
                      <a:pPr marL="44450">
                        <a:lnSpc>
                          <a:spcPct val="100000"/>
                        </a:lnSpc>
                        <a:spcBef>
                          <a:spcPts val="85"/>
                        </a:spcBef>
                      </a:pPr>
                      <a:r>
                        <a:rPr sz="2000" spc="-100" dirty="0">
                          <a:latin typeface="Arial"/>
                          <a:cs typeface="Arial"/>
                        </a:rPr>
                        <a:t>Complete</a:t>
                      </a:r>
                      <a:r>
                        <a:rPr sz="2000" spc="-80" dirty="0">
                          <a:latin typeface="Arial"/>
                          <a:cs typeface="Arial"/>
                        </a:rPr>
                        <a:t> </a:t>
                      </a:r>
                      <a:r>
                        <a:rPr sz="2000" spc="-10" dirty="0">
                          <a:latin typeface="Arial"/>
                          <a:cs typeface="Arial"/>
                        </a:rPr>
                        <a:t>migration</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33.33</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25.00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30.00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10.00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23.33</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349885">
                <a:tc>
                  <a:txBody>
                    <a:bodyPr/>
                    <a:lstStyle/>
                    <a:p>
                      <a:pPr marL="44450">
                        <a:lnSpc>
                          <a:spcPct val="100000"/>
                        </a:lnSpc>
                        <a:spcBef>
                          <a:spcPts val="85"/>
                        </a:spcBef>
                      </a:pPr>
                      <a:r>
                        <a:rPr sz="2000" spc="-155" dirty="0">
                          <a:latin typeface="Arial"/>
                          <a:cs typeface="Arial"/>
                        </a:rPr>
                        <a:t>Seasonal</a:t>
                      </a:r>
                      <a:r>
                        <a:rPr sz="2000" spc="-75" dirty="0">
                          <a:latin typeface="Arial"/>
                          <a:cs typeface="Arial"/>
                        </a:rPr>
                        <a:t> </a:t>
                      </a:r>
                      <a:r>
                        <a:rPr sz="2000" spc="-10" dirty="0">
                          <a:latin typeface="Arial"/>
                          <a:cs typeface="Arial"/>
                        </a:rPr>
                        <a:t>migration</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16.67</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85"/>
                        </a:spcBef>
                      </a:pPr>
                      <a:r>
                        <a:rPr sz="2000" dirty="0">
                          <a:latin typeface="Arial"/>
                          <a:cs typeface="Arial"/>
                        </a:rPr>
                        <a:t>-</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85"/>
                        </a:spcBef>
                      </a:pPr>
                      <a:r>
                        <a:rPr sz="2000" dirty="0">
                          <a:latin typeface="Arial"/>
                          <a:cs typeface="Arial"/>
                        </a:rPr>
                        <a:t>-</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30.00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13.33</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r h="350520">
                <a:tc>
                  <a:txBody>
                    <a:bodyPr/>
                    <a:lstStyle/>
                    <a:p>
                      <a:pPr marL="44450">
                        <a:lnSpc>
                          <a:spcPct val="100000"/>
                        </a:lnSpc>
                        <a:spcBef>
                          <a:spcPts val="85"/>
                        </a:spcBef>
                      </a:pPr>
                      <a:r>
                        <a:rPr sz="2000" spc="-105" dirty="0">
                          <a:latin typeface="Arial"/>
                          <a:cs typeface="Arial"/>
                        </a:rPr>
                        <a:t>No</a:t>
                      </a:r>
                      <a:r>
                        <a:rPr sz="2000" spc="-120" dirty="0">
                          <a:latin typeface="Arial"/>
                          <a:cs typeface="Arial"/>
                        </a:rPr>
                        <a:t> </a:t>
                      </a:r>
                      <a:r>
                        <a:rPr sz="2000" spc="-10" dirty="0">
                          <a:latin typeface="Arial"/>
                          <a:cs typeface="Arial"/>
                        </a:rPr>
                        <a:t>migration</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50.00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75.00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70.00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60.00</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5"/>
                        </a:spcBef>
                      </a:pPr>
                      <a:r>
                        <a:rPr sz="2000" spc="-10" dirty="0">
                          <a:latin typeface="Arial"/>
                          <a:cs typeface="Arial"/>
                        </a:rPr>
                        <a:t>63.34</a:t>
                      </a:r>
                      <a:endParaRPr sz="2000">
                        <a:latin typeface="Arial"/>
                        <a:cs typeface="Arial"/>
                      </a:endParaRPr>
                    </a:p>
                  </a:txBody>
                  <a:tcPr marL="0" marR="0" marT="10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2"/>
                  </a:ext>
                </a:extLst>
              </a:tr>
              <a:tr h="350520">
                <a:tc>
                  <a:txBody>
                    <a:bodyPr/>
                    <a:lstStyle/>
                    <a:p>
                      <a:pPr marL="44450">
                        <a:lnSpc>
                          <a:spcPct val="100000"/>
                        </a:lnSpc>
                        <a:spcBef>
                          <a:spcPts val="90"/>
                        </a:spcBef>
                      </a:pPr>
                      <a:r>
                        <a:rPr sz="2000" b="1" spc="-229" dirty="0">
                          <a:latin typeface="Arial"/>
                          <a:cs typeface="Arial"/>
                        </a:rPr>
                        <a:t>Possession</a:t>
                      </a:r>
                      <a:r>
                        <a:rPr sz="2000" b="1" spc="-100" dirty="0">
                          <a:latin typeface="Arial"/>
                          <a:cs typeface="Arial"/>
                        </a:rPr>
                        <a:t> of</a:t>
                      </a:r>
                      <a:r>
                        <a:rPr sz="2000" b="1" spc="-70" dirty="0">
                          <a:latin typeface="Arial"/>
                          <a:cs typeface="Arial"/>
                        </a:rPr>
                        <a:t> </a:t>
                      </a:r>
                      <a:r>
                        <a:rPr sz="2000" b="1" spc="-130" dirty="0">
                          <a:latin typeface="Arial"/>
                          <a:cs typeface="Arial"/>
                        </a:rPr>
                        <a:t>fridge</a:t>
                      </a:r>
                      <a:r>
                        <a:rPr sz="2000" b="1" spc="-65" dirty="0">
                          <a:latin typeface="Arial"/>
                          <a:cs typeface="Arial"/>
                        </a:rPr>
                        <a:t> </a:t>
                      </a:r>
                      <a:r>
                        <a:rPr sz="2000" b="1" spc="-25" dirty="0">
                          <a:latin typeface="Arial"/>
                          <a:cs typeface="Arial"/>
                        </a:rPr>
                        <a:t>(%)</a:t>
                      </a:r>
                      <a:endParaRPr sz="2000">
                        <a:latin typeface="Arial"/>
                        <a:cs typeface="Arial"/>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90"/>
                        </a:spcBef>
                      </a:pPr>
                      <a:r>
                        <a:rPr sz="2000" spc="-10" dirty="0">
                          <a:latin typeface="Arial"/>
                          <a:cs typeface="Arial"/>
                        </a:rPr>
                        <a:t>83.33</a:t>
                      </a:r>
                      <a:endParaRPr sz="2000">
                        <a:latin typeface="Arial"/>
                        <a:cs typeface="Arial"/>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90"/>
                        </a:spcBef>
                      </a:pPr>
                      <a:r>
                        <a:rPr sz="2000" spc="-10" dirty="0">
                          <a:latin typeface="Arial"/>
                          <a:cs typeface="Arial"/>
                        </a:rPr>
                        <a:t>75.00</a:t>
                      </a:r>
                      <a:endParaRPr sz="2000">
                        <a:latin typeface="Arial"/>
                        <a:cs typeface="Arial"/>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90"/>
                        </a:spcBef>
                      </a:pPr>
                      <a:r>
                        <a:rPr sz="2000" spc="-10" dirty="0">
                          <a:latin typeface="Arial"/>
                          <a:cs typeface="Arial"/>
                        </a:rPr>
                        <a:t>70.00</a:t>
                      </a:r>
                      <a:endParaRPr sz="2000">
                        <a:latin typeface="Arial"/>
                        <a:cs typeface="Arial"/>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90"/>
                        </a:spcBef>
                      </a:pPr>
                      <a:r>
                        <a:rPr sz="2000" spc="-10" dirty="0">
                          <a:latin typeface="Arial"/>
                          <a:cs typeface="Arial"/>
                        </a:rPr>
                        <a:t>60.00</a:t>
                      </a:r>
                      <a:endParaRPr sz="2000">
                        <a:latin typeface="Arial"/>
                        <a:cs typeface="Arial"/>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90"/>
                        </a:spcBef>
                      </a:pPr>
                      <a:r>
                        <a:rPr sz="2000" spc="-10" dirty="0">
                          <a:latin typeface="Arial"/>
                          <a:cs typeface="Arial"/>
                        </a:rPr>
                        <a:t>70.00</a:t>
                      </a:r>
                      <a:endParaRPr sz="2000">
                        <a:latin typeface="Arial"/>
                        <a:cs typeface="Arial"/>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3"/>
                  </a:ext>
                </a:extLst>
              </a:tr>
              <a:tr h="168910">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9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extLst>
                  <a:ext uri="{0D108BD9-81ED-4DB2-BD59-A6C34878D82A}">
                    <a16:rowId xmlns:a16="http://schemas.microsoft.com/office/drawing/2014/main" val="10014"/>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838200" y="188976"/>
            <a:ext cx="10515600" cy="828040"/>
          </a:xfrm>
          <a:prstGeom prst="rect">
            <a:avLst/>
          </a:prstGeom>
          <a:solidFill>
            <a:srgbClr val="FFFF00"/>
          </a:solidFill>
        </p:spPr>
        <p:txBody>
          <a:bodyPr vert="horz" wrap="square" lIns="0" tIns="0" rIns="0" bIns="0" rtlCol="0">
            <a:spAutoFit/>
          </a:bodyPr>
          <a:lstStyle/>
          <a:p>
            <a:pPr marL="3810" algn="ctr">
              <a:lnSpc>
                <a:spcPts val="5540"/>
              </a:lnSpc>
            </a:pPr>
            <a:r>
              <a:rPr sz="4800" spc="-370" dirty="0"/>
              <a:t>Food</a:t>
            </a:r>
            <a:r>
              <a:rPr sz="4800" spc="-315" dirty="0"/>
              <a:t> </a:t>
            </a:r>
            <a:r>
              <a:rPr sz="4800" spc="-235" dirty="0"/>
              <a:t>consumption</a:t>
            </a:r>
            <a:r>
              <a:rPr sz="4800" spc="-305" dirty="0"/>
              <a:t> </a:t>
            </a:r>
            <a:r>
              <a:rPr sz="4800" spc="-105" dirty="0"/>
              <a:t>behaviour</a:t>
            </a:r>
            <a:endParaRPr sz="4800"/>
          </a:p>
        </p:txBody>
      </p:sp>
      <p:graphicFrame>
        <p:nvGraphicFramePr>
          <p:cNvPr id="4" name="object 4"/>
          <p:cNvGraphicFramePr>
            <a:graphicFrameLocks noGrp="1"/>
          </p:cNvGraphicFramePr>
          <p:nvPr/>
        </p:nvGraphicFramePr>
        <p:xfrm>
          <a:off x="831850" y="1146175"/>
          <a:ext cx="10515600" cy="521208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457200">
                <a:tc>
                  <a:txBody>
                    <a:bodyPr/>
                    <a:lstStyle/>
                    <a:p>
                      <a:pPr marL="635" algn="ctr">
                        <a:lnSpc>
                          <a:spcPct val="100000"/>
                        </a:lnSpc>
                        <a:spcBef>
                          <a:spcPts val="204"/>
                        </a:spcBef>
                      </a:pPr>
                      <a:r>
                        <a:rPr sz="2400" spc="-50" dirty="0">
                          <a:latin typeface="Arial"/>
                          <a:cs typeface="Arial"/>
                        </a:rPr>
                        <a:t>Breakfast</a:t>
                      </a:r>
                      <a:endParaRPr sz="2400">
                        <a:latin typeface="Arial"/>
                        <a:cs typeface="Arial"/>
                      </a:endParaRPr>
                    </a:p>
                  </a:txBody>
                  <a:tcPr marL="0" marR="0" marT="260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45" algn="ctr">
                        <a:lnSpc>
                          <a:spcPct val="100000"/>
                        </a:lnSpc>
                        <a:spcBef>
                          <a:spcPts val="204"/>
                        </a:spcBef>
                      </a:pPr>
                      <a:r>
                        <a:rPr sz="2400" spc="-10" dirty="0">
                          <a:latin typeface="Arial"/>
                          <a:cs typeface="Arial"/>
                        </a:rPr>
                        <a:t>Lunch</a:t>
                      </a:r>
                      <a:endParaRPr sz="2400">
                        <a:latin typeface="Arial"/>
                        <a:cs typeface="Arial"/>
                      </a:endParaRPr>
                    </a:p>
                  </a:txBody>
                  <a:tcPr marL="0" marR="0" marT="260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204"/>
                        </a:spcBef>
                      </a:pPr>
                      <a:r>
                        <a:rPr sz="2400" spc="-10" dirty="0">
                          <a:latin typeface="Arial"/>
                          <a:cs typeface="Arial"/>
                        </a:rPr>
                        <a:t>Dinner</a:t>
                      </a:r>
                      <a:endParaRPr sz="2400">
                        <a:latin typeface="Arial"/>
                        <a:cs typeface="Arial"/>
                      </a:endParaRPr>
                    </a:p>
                  </a:txBody>
                  <a:tcPr marL="0" marR="0" marT="260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4754880">
                <a:tc>
                  <a:txBody>
                    <a:bodyPr/>
                    <a:lstStyle/>
                    <a:p>
                      <a:pPr marL="91440">
                        <a:lnSpc>
                          <a:spcPct val="100000"/>
                        </a:lnSpc>
                        <a:spcBef>
                          <a:spcPts val="244"/>
                        </a:spcBef>
                      </a:pPr>
                      <a:r>
                        <a:rPr sz="1800" b="1" i="1" spc="-140" dirty="0">
                          <a:latin typeface="Arial-BoldItalicMT"/>
                          <a:cs typeface="Arial-BoldItalicMT"/>
                        </a:rPr>
                        <a:t>Frequent</a:t>
                      </a:r>
                      <a:r>
                        <a:rPr sz="1800" b="1" i="1" spc="-55" dirty="0">
                          <a:latin typeface="Arial-BoldItalicMT"/>
                          <a:cs typeface="Arial-BoldItalicMT"/>
                        </a:rPr>
                        <a:t> </a:t>
                      </a:r>
                      <a:r>
                        <a:rPr sz="1800" b="1" i="1" spc="-70" dirty="0">
                          <a:latin typeface="Arial-BoldItalicMT"/>
                          <a:cs typeface="Arial-BoldItalicMT"/>
                        </a:rPr>
                        <a:t>consumption</a:t>
                      </a:r>
                      <a:endParaRPr sz="1800">
                        <a:latin typeface="Arial-BoldItalicMT"/>
                        <a:cs typeface="Arial-BoldItalicMT"/>
                      </a:endParaRPr>
                    </a:p>
                    <a:p>
                      <a:pPr marL="377825" indent="-287020">
                        <a:lnSpc>
                          <a:spcPct val="100000"/>
                        </a:lnSpc>
                        <a:buChar char="•"/>
                        <a:tabLst>
                          <a:tab pos="377825" algn="l"/>
                          <a:tab pos="378460" algn="l"/>
                        </a:tabLst>
                      </a:pPr>
                      <a:r>
                        <a:rPr sz="1800" spc="-20" dirty="0">
                          <a:latin typeface="Arial"/>
                          <a:cs typeface="Arial"/>
                        </a:rPr>
                        <a:t>Idli</a:t>
                      </a:r>
                      <a:r>
                        <a:rPr sz="1800" spc="-80" dirty="0">
                          <a:latin typeface="Arial"/>
                          <a:cs typeface="Arial"/>
                        </a:rPr>
                        <a:t> </a:t>
                      </a:r>
                      <a:r>
                        <a:rPr sz="1800" spc="195" dirty="0">
                          <a:latin typeface="Arial"/>
                          <a:cs typeface="Arial"/>
                        </a:rPr>
                        <a:t>/</a:t>
                      </a:r>
                      <a:r>
                        <a:rPr sz="1800" spc="-80" dirty="0">
                          <a:latin typeface="Arial"/>
                          <a:cs typeface="Arial"/>
                        </a:rPr>
                        <a:t> </a:t>
                      </a:r>
                      <a:r>
                        <a:rPr sz="1800" spc="-135" dirty="0">
                          <a:latin typeface="Arial"/>
                          <a:cs typeface="Arial"/>
                        </a:rPr>
                        <a:t>Dosa:</a:t>
                      </a:r>
                      <a:r>
                        <a:rPr sz="1800" spc="-55" dirty="0">
                          <a:latin typeface="Arial"/>
                          <a:cs typeface="Arial"/>
                        </a:rPr>
                        <a:t> </a:t>
                      </a:r>
                      <a:r>
                        <a:rPr sz="1800" spc="-100" dirty="0">
                          <a:latin typeface="Arial"/>
                          <a:cs typeface="Arial"/>
                        </a:rPr>
                        <a:t>27</a:t>
                      </a:r>
                      <a:r>
                        <a:rPr sz="1800" spc="-80" dirty="0">
                          <a:latin typeface="Arial"/>
                          <a:cs typeface="Arial"/>
                        </a:rPr>
                        <a:t> </a:t>
                      </a:r>
                      <a:r>
                        <a:rPr sz="1800" spc="-10" dirty="0">
                          <a:latin typeface="Arial"/>
                          <a:cs typeface="Arial"/>
                        </a:rPr>
                        <a:t>mentions</a:t>
                      </a:r>
                      <a:endParaRPr sz="1800">
                        <a:latin typeface="Arial"/>
                        <a:cs typeface="Arial"/>
                      </a:endParaRPr>
                    </a:p>
                    <a:p>
                      <a:pPr marL="377825" indent="-287020">
                        <a:lnSpc>
                          <a:spcPct val="100000"/>
                        </a:lnSpc>
                        <a:buChar char="•"/>
                        <a:tabLst>
                          <a:tab pos="377825" algn="l"/>
                          <a:tab pos="378460" algn="l"/>
                        </a:tabLst>
                      </a:pPr>
                      <a:r>
                        <a:rPr sz="1800" spc="-105" dirty="0">
                          <a:latin typeface="Arial"/>
                          <a:cs typeface="Arial"/>
                        </a:rPr>
                        <a:t>Ragi/Cumbu</a:t>
                      </a:r>
                      <a:r>
                        <a:rPr sz="1800" spc="-50" dirty="0">
                          <a:latin typeface="Arial"/>
                          <a:cs typeface="Arial"/>
                        </a:rPr>
                        <a:t> </a:t>
                      </a:r>
                      <a:r>
                        <a:rPr sz="1800" spc="-80" dirty="0">
                          <a:latin typeface="Arial"/>
                          <a:cs typeface="Arial"/>
                        </a:rPr>
                        <a:t>Porridge:</a:t>
                      </a:r>
                      <a:r>
                        <a:rPr sz="1800" spc="-75" dirty="0">
                          <a:latin typeface="Arial"/>
                          <a:cs typeface="Arial"/>
                        </a:rPr>
                        <a:t> </a:t>
                      </a:r>
                      <a:r>
                        <a:rPr sz="1800" spc="-25" dirty="0">
                          <a:latin typeface="Arial"/>
                          <a:cs typeface="Arial"/>
                        </a:rPr>
                        <a:t>14</a:t>
                      </a:r>
                      <a:endParaRPr sz="1800">
                        <a:latin typeface="Arial"/>
                        <a:cs typeface="Arial"/>
                      </a:endParaRPr>
                    </a:p>
                    <a:p>
                      <a:pPr marL="377825">
                        <a:lnSpc>
                          <a:spcPct val="100000"/>
                        </a:lnSpc>
                      </a:pPr>
                      <a:r>
                        <a:rPr sz="1800" spc="-10" dirty="0">
                          <a:latin typeface="Arial"/>
                          <a:cs typeface="Arial"/>
                        </a:rPr>
                        <a:t>mentions</a:t>
                      </a:r>
                      <a:endParaRPr sz="1800">
                        <a:latin typeface="Arial"/>
                        <a:cs typeface="Arial"/>
                      </a:endParaRPr>
                    </a:p>
                    <a:p>
                      <a:pPr marL="377825" indent="-287020">
                        <a:lnSpc>
                          <a:spcPct val="100000"/>
                        </a:lnSpc>
                        <a:buChar char="•"/>
                        <a:tabLst>
                          <a:tab pos="377825" algn="l"/>
                          <a:tab pos="378460" algn="l"/>
                        </a:tabLst>
                      </a:pPr>
                      <a:r>
                        <a:rPr sz="1800" spc="-135" dirty="0">
                          <a:latin typeface="Arial"/>
                          <a:cs typeface="Arial"/>
                        </a:rPr>
                        <a:t>Rice:</a:t>
                      </a:r>
                      <a:r>
                        <a:rPr sz="1800" spc="-45" dirty="0">
                          <a:latin typeface="Arial"/>
                          <a:cs typeface="Arial"/>
                        </a:rPr>
                        <a:t> </a:t>
                      </a:r>
                      <a:r>
                        <a:rPr sz="1800" spc="-100" dirty="0">
                          <a:latin typeface="Arial"/>
                          <a:cs typeface="Arial"/>
                        </a:rPr>
                        <a:t>11</a:t>
                      </a:r>
                      <a:r>
                        <a:rPr sz="1800" spc="-50" dirty="0">
                          <a:latin typeface="Arial"/>
                          <a:cs typeface="Arial"/>
                        </a:rPr>
                        <a:t> </a:t>
                      </a:r>
                      <a:r>
                        <a:rPr sz="1800" spc="-10" dirty="0">
                          <a:latin typeface="Arial"/>
                          <a:cs typeface="Arial"/>
                        </a:rPr>
                        <a:t>mentions</a:t>
                      </a:r>
                      <a:endParaRPr sz="1800">
                        <a:latin typeface="Arial"/>
                        <a:cs typeface="Arial"/>
                      </a:endParaRPr>
                    </a:p>
                    <a:p>
                      <a:pPr>
                        <a:lnSpc>
                          <a:spcPct val="100000"/>
                        </a:lnSpc>
                        <a:spcBef>
                          <a:spcPts val="30"/>
                        </a:spcBef>
                        <a:buFont typeface="Arial"/>
                        <a:buChar char="•"/>
                      </a:pPr>
                      <a:endParaRPr sz="1850">
                        <a:latin typeface="Times New Roman"/>
                        <a:cs typeface="Times New Roman"/>
                      </a:endParaRPr>
                    </a:p>
                    <a:p>
                      <a:pPr marL="91440" marR="1137920">
                        <a:lnSpc>
                          <a:spcPct val="100000"/>
                        </a:lnSpc>
                        <a:spcBef>
                          <a:spcPts val="5"/>
                        </a:spcBef>
                      </a:pPr>
                      <a:r>
                        <a:rPr sz="1800" b="1" i="1" spc="-85" dirty="0">
                          <a:latin typeface="Arial-BoldItalicMT"/>
                          <a:cs typeface="Arial-BoldItalicMT"/>
                        </a:rPr>
                        <a:t>Intermittent/Occational </a:t>
                      </a:r>
                      <a:r>
                        <a:rPr sz="1800" b="1" i="1" spc="-75" dirty="0">
                          <a:latin typeface="Arial-BoldItalicMT"/>
                          <a:cs typeface="Arial-BoldItalicMT"/>
                        </a:rPr>
                        <a:t>consumption</a:t>
                      </a:r>
                      <a:endParaRPr sz="1800">
                        <a:latin typeface="Arial-BoldItalicMT"/>
                        <a:cs typeface="Arial-BoldItalicMT"/>
                      </a:endParaRPr>
                    </a:p>
                    <a:p>
                      <a:pPr marL="377825" indent="-287020">
                        <a:lnSpc>
                          <a:spcPct val="100000"/>
                        </a:lnSpc>
                        <a:buChar char="•"/>
                        <a:tabLst>
                          <a:tab pos="377825" algn="l"/>
                          <a:tab pos="378460" algn="l"/>
                        </a:tabLst>
                      </a:pPr>
                      <a:r>
                        <a:rPr sz="1800" spc="-190" dirty="0">
                          <a:latin typeface="Arial"/>
                          <a:cs typeface="Arial"/>
                        </a:rPr>
                        <a:t>Rava</a:t>
                      </a:r>
                      <a:r>
                        <a:rPr sz="1800" spc="-85" dirty="0">
                          <a:latin typeface="Arial"/>
                          <a:cs typeface="Arial"/>
                        </a:rPr>
                        <a:t> </a:t>
                      </a:r>
                      <a:r>
                        <a:rPr sz="1800" spc="195" dirty="0">
                          <a:latin typeface="Arial"/>
                          <a:cs typeface="Arial"/>
                        </a:rPr>
                        <a:t>/</a:t>
                      </a:r>
                      <a:r>
                        <a:rPr sz="1800" spc="-65" dirty="0">
                          <a:latin typeface="Arial"/>
                          <a:cs typeface="Arial"/>
                        </a:rPr>
                        <a:t> </a:t>
                      </a:r>
                      <a:r>
                        <a:rPr sz="1800" spc="-150" dirty="0">
                          <a:latin typeface="Arial"/>
                          <a:cs typeface="Arial"/>
                        </a:rPr>
                        <a:t>Semiya</a:t>
                      </a:r>
                      <a:r>
                        <a:rPr sz="1800" spc="-65" dirty="0">
                          <a:latin typeface="Arial"/>
                          <a:cs typeface="Arial"/>
                        </a:rPr>
                        <a:t> </a:t>
                      </a:r>
                      <a:r>
                        <a:rPr sz="1800" spc="-95" dirty="0">
                          <a:latin typeface="Arial"/>
                          <a:cs typeface="Arial"/>
                        </a:rPr>
                        <a:t>Upma:</a:t>
                      </a:r>
                      <a:r>
                        <a:rPr sz="1800" spc="-75" dirty="0">
                          <a:latin typeface="Arial"/>
                          <a:cs typeface="Arial"/>
                        </a:rPr>
                        <a:t> </a:t>
                      </a:r>
                      <a:r>
                        <a:rPr sz="1800" spc="-50" dirty="0">
                          <a:latin typeface="Arial"/>
                          <a:cs typeface="Arial"/>
                        </a:rPr>
                        <a:t>8</a:t>
                      </a:r>
                      <a:endParaRPr sz="1800">
                        <a:latin typeface="Arial"/>
                        <a:cs typeface="Arial"/>
                      </a:endParaRPr>
                    </a:p>
                    <a:p>
                      <a:pPr marL="377825">
                        <a:lnSpc>
                          <a:spcPct val="100000"/>
                        </a:lnSpc>
                      </a:pPr>
                      <a:r>
                        <a:rPr sz="1800" spc="-10" dirty="0">
                          <a:latin typeface="Arial"/>
                          <a:cs typeface="Arial"/>
                        </a:rPr>
                        <a:t>mentions</a:t>
                      </a:r>
                      <a:endParaRPr sz="1800">
                        <a:latin typeface="Arial"/>
                        <a:cs typeface="Arial"/>
                      </a:endParaRPr>
                    </a:p>
                    <a:p>
                      <a:pPr marL="377825" indent="-287020">
                        <a:lnSpc>
                          <a:spcPct val="100000"/>
                        </a:lnSpc>
                        <a:buChar char="•"/>
                        <a:tabLst>
                          <a:tab pos="377825" algn="l"/>
                          <a:tab pos="378460" algn="l"/>
                        </a:tabLst>
                      </a:pPr>
                      <a:r>
                        <a:rPr sz="1800" spc="-120" dirty="0">
                          <a:latin typeface="Arial"/>
                          <a:cs typeface="Arial"/>
                        </a:rPr>
                        <a:t>Pongal:</a:t>
                      </a:r>
                      <a:r>
                        <a:rPr sz="1800" spc="-45" dirty="0">
                          <a:latin typeface="Arial"/>
                          <a:cs typeface="Arial"/>
                        </a:rPr>
                        <a:t> </a:t>
                      </a:r>
                      <a:r>
                        <a:rPr sz="1800" spc="-100" dirty="0">
                          <a:latin typeface="Arial"/>
                          <a:cs typeface="Arial"/>
                        </a:rPr>
                        <a:t>6</a:t>
                      </a:r>
                      <a:r>
                        <a:rPr sz="1800" spc="-60" dirty="0">
                          <a:latin typeface="Arial"/>
                          <a:cs typeface="Arial"/>
                        </a:rPr>
                        <a:t> </a:t>
                      </a:r>
                      <a:r>
                        <a:rPr sz="1800" spc="-10" dirty="0">
                          <a:latin typeface="Arial"/>
                          <a:cs typeface="Arial"/>
                        </a:rPr>
                        <a:t>mentions</a:t>
                      </a:r>
                      <a:endParaRPr sz="1800">
                        <a:latin typeface="Arial"/>
                        <a:cs typeface="Arial"/>
                      </a:endParaRPr>
                    </a:p>
                    <a:p>
                      <a:pPr marL="377825" indent="-287020">
                        <a:lnSpc>
                          <a:spcPct val="100000"/>
                        </a:lnSpc>
                        <a:buChar char="•"/>
                        <a:tabLst>
                          <a:tab pos="377825" algn="l"/>
                          <a:tab pos="378460" algn="l"/>
                        </a:tabLst>
                      </a:pPr>
                      <a:r>
                        <a:rPr sz="1800" spc="-90" dirty="0">
                          <a:latin typeface="Arial"/>
                          <a:cs typeface="Arial"/>
                        </a:rPr>
                        <a:t>Chapati:</a:t>
                      </a:r>
                      <a:r>
                        <a:rPr sz="1800" spc="-75" dirty="0">
                          <a:latin typeface="Arial"/>
                          <a:cs typeface="Arial"/>
                        </a:rPr>
                        <a:t> </a:t>
                      </a:r>
                      <a:r>
                        <a:rPr sz="1800" spc="-100" dirty="0">
                          <a:latin typeface="Arial"/>
                          <a:cs typeface="Arial"/>
                        </a:rPr>
                        <a:t>5</a:t>
                      </a:r>
                      <a:r>
                        <a:rPr sz="1800" spc="-75" dirty="0">
                          <a:latin typeface="Arial"/>
                          <a:cs typeface="Arial"/>
                        </a:rPr>
                        <a:t> </a:t>
                      </a:r>
                      <a:r>
                        <a:rPr sz="1800" spc="-10" dirty="0">
                          <a:latin typeface="Arial"/>
                          <a:cs typeface="Arial"/>
                        </a:rPr>
                        <a:t>mentions</a:t>
                      </a:r>
                      <a:endParaRPr sz="1800">
                        <a:latin typeface="Arial"/>
                        <a:cs typeface="Arial"/>
                      </a:endParaRPr>
                    </a:p>
                    <a:p>
                      <a:pPr marL="377825" indent="-287020">
                        <a:lnSpc>
                          <a:spcPct val="100000"/>
                        </a:lnSpc>
                        <a:buChar char="•"/>
                        <a:tabLst>
                          <a:tab pos="377825" algn="l"/>
                          <a:tab pos="378460" algn="l"/>
                        </a:tabLst>
                      </a:pPr>
                      <a:r>
                        <a:rPr sz="1800" spc="-80" dirty="0">
                          <a:latin typeface="Arial"/>
                          <a:cs typeface="Arial"/>
                        </a:rPr>
                        <a:t>Noodles:</a:t>
                      </a:r>
                      <a:r>
                        <a:rPr sz="1800" spc="-70" dirty="0">
                          <a:latin typeface="Arial"/>
                          <a:cs typeface="Arial"/>
                        </a:rPr>
                        <a:t> </a:t>
                      </a:r>
                      <a:r>
                        <a:rPr sz="1800" spc="-100" dirty="0">
                          <a:latin typeface="Arial"/>
                          <a:cs typeface="Arial"/>
                        </a:rPr>
                        <a:t>4</a:t>
                      </a:r>
                      <a:r>
                        <a:rPr sz="1800" spc="-80" dirty="0">
                          <a:latin typeface="Arial"/>
                          <a:cs typeface="Arial"/>
                        </a:rPr>
                        <a:t> </a:t>
                      </a:r>
                      <a:r>
                        <a:rPr sz="1800" spc="-10" dirty="0">
                          <a:latin typeface="Arial"/>
                          <a:cs typeface="Arial"/>
                        </a:rPr>
                        <a:t>mentions</a:t>
                      </a:r>
                      <a:endParaRPr sz="1800">
                        <a:latin typeface="Arial"/>
                        <a:cs typeface="Arial"/>
                      </a:endParaRPr>
                    </a:p>
                    <a:p>
                      <a:pPr marL="377825" indent="-287020">
                        <a:lnSpc>
                          <a:spcPct val="100000"/>
                        </a:lnSpc>
                        <a:buChar char="•"/>
                        <a:tabLst>
                          <a:tab pos="377825" algn="l"/>
                          <a:tab pos="378460" algn="l"/>
                        </a:tabLst>
                      </a:pPr>
                      <a:r>
                        <a:rPr sz="1800" spc="-170" dirty="0">
                          <a:latin typeface="Arial"/>
                          <a:cs typeface="Arial"/>
                        </a:rPr>
                        <a:t>Pazhaya</a:t>
                      </a:r>
                      <a:r>
                        <a:rPr sz="1800" spc="-80" dirty="0">
                          <a:latin typeface="Arial"/>
                          <a:cs typeface="Arial"/>
                        </a:rPr>
                        <a:t> </a:t>
                      </a:r>
                      <a:r>
                        <a:rPr sz="1800" spc="-105" dirty="0">
                          <a:latin typeface="Arial"/>
                          <a:cs typeface="Arial"/>
                        </a:rPr>
                        <a:t>Satham:</a:t>
                      </a:r>
                      <a:r>
                        <a:rPr sz="1800" spc="-75" dirty="0">
                          <a:latin typeface="Arial"/>
                          <a:cs typeface="Arial"/>
                        </a:rPr>
                        <a:t> </a:t>
                      </a:r>
                      <a:r>
                        <a:rPr sz="1800" spc="-100" dirty="0">
                          <a:latin typeface="Arial"/>
                          <a:cs typeface="Arial"/>
                        </a:rPr>
                        <a:t>5</a:t>
                      </a:r>
                      <a:r>
                        <a:rPr sz="1800" spc="-70" dirty="0">
                          <a:latin typeface="Arial"/>
                          <a:cs typeface="Arial"/>
                        </a:rPr>
                        <a:t> </a:t>
                      </a:r>
                      <a:r>
                        <a:rPr sz="1800" spc="-10" dirty="0">
                          <a:latin typeface="Arial"/>
                          <a:cs typeface="Arial"/>
                        </a:rPr>
                        <a:t>mentions</a:t>
                      </a:r>
                      <a:endParaRPr sz="1800">
                        <a:latin typeface="Arial"/>
                        <a:cs typeface="Arial"/>
                      </a:endParaRPr>
                    </a:p>
                    <a:p>
                      <a:pPr marL="377825" indent="-287020">
                        <a:lnSpc>
                          <a:spcPct val="100000"/>
                        </a:lnSpc>
                        <a:spcBef>
                          <a:spcPts val="5"/>
                        </a:spcBef>
                        <a:buChar char="•"/>
                        <a:tabLst>
                          <a:tab pos="377825" algn="l"/>
                          <a:tab pos="378460" algn="l"/>
                        </a:tabLst>
                      </a:pPr>
                      <a:r>
                        <a:rPr sz="1800" spc="-80" dirty="0">
                          <a:latin typeface="Arial"/>
                          <a:cs typeface="Arial"/>
                        </a:rPr>
                        <a:t>Poori:</a:t>
                      </a:r>
                      <a:r>
                        <a:rPr sz="1800" spc="-50" dirty="0">
                          <a:latin typeface="Arial"/>
                          <a:cs typeface="Arial"/>
                        </a:rPr>
                        <a:t> </a:t>
                      </a:r>
                      <a:r>
                        <a:rPr sz="1800" spc="-100" dirty="0">
                          <a:latin typeface="Arial"/>
                          <a:cs typeface="Arial"/>
                        </a:rPr>
                        <a:t>2</a:t>
                      </a:r>
                      <a:r>
                        <a:rPr sz="1800" spc="-65" dirty="0">
                          <a:latin typeface="Arial"/>
                          <a:cs typeface="Arial"/>
                        </a:rPr>
                        <a:t> </a:t>
                      </a:r>
                      <a:r>
                        <a:rPr sz="1800" spc="-10" dirty="0">
                          <a:latin typeface="Arial"/>
                          <a:cs typeface="Arial"/>
                        </a:rPr>
                        <a:t>mentions</a:t>
                      </a:r>
                      <a:endParaRPr sz="1800">
                        <a:latin typeface="Arial"/>
                        <a:cs typeface="Arial"/>
                      </a:endParaRPr>
                    </a:p>
                    <a:p>
                      <a:pPr marL="377825" indent="-287020">
                        <a:lnSpc>
                          <a:spcPct val="100000"/>
                        </a:lnSpc>
                        <a:buChar char="•"/>
                        <a:tabLst>
                          <a:tab pos="377825" algn="l"/>
                          <a:tab pos="378460" algn="l"/>
                        </a:tabLst>
                      </a:pPr>
                      <a:r>
                        <a:rPr sz="1800" spc="-160" dirty="0">
                          <a:latin typeface="Arial"/>
                          <a:cs typeface="Arial"/>
                        </a:rPr>
                        <a:t>Rice</a:t>
                      </a:r>
                      <a:r>
                        <a:rPr sz="1800" spc="-50" dirty="0">
                          <a:latin typeface="Arial"/>
                          <a:cs typeface="Arial"/>
                        </a:rPr>
                        <a:t> </a:t>
                      </a:r>
                      <a:r>
                        <a:rPr sz="1800" spc="-70" dirty="0">
                          <a:latin typeface="Arial"/>
                          <a:cs typeface="Arial"/>
                        </a:rPr>
                        <a:t>Gruel:</a:t>
                      </a:r>
                      <a:r>
                        <a:rPr sz="1800" spc="-65" dirty="0">
                          <a:latin typeface="Arial"/>
                          <a:cs typeface="Arial"/>
                        </a:rPr>
                        <a:t> </a:t>
                      </a:r>
                      <a:r>
                        <a:rPr sz="1800" spc="-100" dirty="0">
                          <a:latin typeface="Arial"/>
                          <a:cs typeface="Arial"/>
                        </a:rPr>
                        <a:t>3</a:t>
                      </a:r>
                      <a:r>
                        <a:rPr sz="1800" spc="-75" dirty="0">
                          <a:latin typeface="Arial"/>
                          <a:cs typeface="Arial"/>
                        </a:rPr>
                        <a:t> </a:t>
                      </a:r>
                      <a:r>
                        <a:rPr sz="1800" spc="-10" dirty="0">
                          <a:latin typeface="Arial"/>
                          <a:cs typeface="Arial"/>
                        </a:rPr>
                        <a:t>mentions</a:t>
                      </a:r>
                      <a:endParaRPr sz="1800">
                        <a:latin typeface="Arial"/>
                        <a:cs typeface="Arial"/>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8460" indent="-287020">
                        <a:lnSpc>
                          <a:spcPct val="100000"/>
                        </a:lnSpc>
                        <a:spcBef>
                          <a:spcPts val="244"/>
                        </a:spcBef>
                        <a:buChar char="•"/>
                        <a:tabLst>
                          <a:tab pos="378460" algn="l"/>
                          <a:tab pos="379095" algn="l"/>
                        </a:tabLst>
                      </a:pPr>
                      <a:r>
                        <a:rPr sz="1800" spc="-20" dirty="0">
                          <a:latin typeface="Arial"/>
                          <a:cs typeface="Arial"/>
                        </a:rPr>
                        <a:t>Rice</a:t>
                      </a:r>
                      <a:endParaRPr sz="1800">
                        <a:latin typeface="Arial"/>
                        <a:cs typeface="Arial"/>
                      </a:endParaRPr>
                    </a:p>
                    <a:p>
                      <a:pPr marL="378460" indent="-287020">
                        <a:lnSpc>
                          <a:spcPct val="100000"/>
                        </a:lnSpc>
                        <a:buChar char="•"/>
                        <a:tabLst>
                          <a:tab pos="378460" algn="l"/>
                          <a:tab pos="379095" algn="l"/>
                        </a:tabLst>
                      </a:pPr>
                      <a:r>
                        <a:rPr sz="1800" spc="-10" dirty="0">
                          <a:latin typeface="Arial"/>
                          <a:cs typeface="Arial"/>
                        </a:rPr>
                        <a:t>Sambar</a:t>
                      </a:r>
                      <a:endParaRPr sz="1800">
                        <a:latin typeface="Arial"/>
                        <a:cs typeface="Arial"/>
                      </a:endParaRPr>
                    </a:p>
                    <a:p>
                      <a:pPr marL="378460" indent="-287020">
                        <a:lnSpc>
                          <a:spcPct val="100000"/>
                        </a:lnSpc>
                        <a:buChar char="•"/>
                        <a:tabLst>
                          <a:tab pos="378460" algn="l"/>
                          <a:tab pos="379095" algn="l"/>
                        </a:tabLst>
                      </a:pPr>
                      <a:r>
                        <a:rPr sz="1800" spc="-114" dirty="0">
                          <a:latin typeface="Arial"/>
                          <a:cs typeface="Arial"/>
                        </a:rPr>
                        <a:t>Keerai</a:t>
                      </a:r>
                      <a:r>
                        <a:rPr sz="1800" spc="-70" dirty="0">
                          <a:latin typeface="Arial"/>
                          <a:cs typeface="Arial"/>
                        </a:rPr>
                        <a:t> </a:t>
                      </a:r>
                      <a:r>
                        <a:rPr sz="1800" spc="-20" dirty="0">
                          <a:latin typeface="Arial"/>
                          <a:cs typeface="Arial"/>
                        </a:rPr>
                        <a:t>Gravy</a:t>
                      </a:r>
                      <a:endParaRPr sz="1800">
                        <a:latin typeface="Arial"/>
                        <a:cs typeface="Arial"/>
                      </a:endParaRPr>
                    </a:p>
                    <a:p>
                      <a:pPr marL="378460" indent="-287020">
                        <a:lnSpc>
                          <a:spcPct val="100000"/>
                        </a:lnSpc>
                        <a:buChar char="•"/>
                        <a:tabLst>
                          <a:tab pos="378460" algn="l"/>
                          <a:tab pos="379095" algn="l"/>
                        </a:tabLst>
                      </a:pPr>
                      <a:r>
                        <a:rPr sz="1800" spc="-140" dirty="0">
                          <a:latin typeface="Arial"/>
                          <a:cs typeface="Arial"/>
                        </a:rPr>
                        <a:t>Fish</a:t>
                      </a:r>
                      <a:r>
                        <a:rPr sz="1800" spc="-90" dirty="0">
                          <a:latin typeface="Arial"/>
                          <a:cs typeface="Arial"/>
                        </a:rPr>
                        <a:t> </a:t>
                      </a:r>
                      <a:r>
                        <a:rPr sz="1800" spc="-10" dirty="0">
                          <a:latin typeface="Arial"/>
                          <a:cs typeface="Arial"/>
                        </a:rPr>
                        <a:t>Gravy</a:t>
                      </a:r>
                      <a:endParaRPr sz="1800">
                        <a:latin typeface="Arial"/>
                        <a:cs typeface="Arial"/>
                      </a:endParaRPr>
                    </a:p>
                    <a:p>
                      <a:pPr marL="378460" marR="296545" indent="-287020">
                        <a:lnSpc>
                          <a:spcPct val="100000"/>
                        </a:lnSpc>
                        <a:buChar char="•"/>
                        <a:tabLst>
                          <a:tab pos="378460" algn="l"/>
                          <a:tab pos="379095" algn="l"/>
                        </a:tabLst>
                      </a:pPr>
                      <a:r>
                        <a:rPr sz="1800" spc="-130" dirty="0">
                          <a:latin typeface="Arial"/>
                          <a:cs typeface="Arial"/>
                        </a:rPr>
                        <a:t>Chicken</a:t>
                      </a:r>
                      <a:r>
                        <a:rPr sz="1800" spc="-60" dirty="0">
                          <a:latin typeface="Arial"/>
                          <a:cs typeface="Arial"/>
                        </a:rPr>
                        <a:t> </a:t>
                      </a:r>
                      <a:r>
                        <a:rPr sz="1800" spc="195" dirty="0">
                          <a:latin typeface="Arial"/>
                          <a:cs typeface="Arial"/>
                        </a:rPr>
                        <a:t>/</a:t>
                      </a:r>
                      <a:r>
                        <a:rPr sz="1800" spc="-85" dirty="0">
                          <a:latin typeface="Arial"/>
                          <a:cs typeface="Arial"/>
                        </a:rPr>
                        <a:t> </a:t>
                      </a:r>
                      <a:r>
                        <a:rPr sz="1800" dirty="0">
                          <a:latin typeface="Arial"/>
                          <a:cs typeface="Arial"/>
                        </a:rPr>
                        <a:t>Mutton</a:t>
                      </a:r>
                      <a:r>
                        <a:rPr sz="1800" spc="-75" dirty="0">
                          <a:latin typeface="Arial"/>
                          <a:cs typeface="Arial"/>
                        </a:rPr>
                        <a:t> </a:t>
                      </a:r>
                      <a:r>
                        <a:rPr sz="1800" spc="195" dirty="0">
                          <a:latin typeface="Arial"/>
                          <a:cs typeface="Arial"/>
                        </a:rPr>
                        <a:t>/</a:t>
                      </a:r>
                      <a:r>
                        <a:rPr sz="1800" spc="-70" dirty="0">
                          <a:latin typeface="Arial"/>
                          <a:cs typeface="Arial"/>
                        </a:rPr>
                        <a:t> </a:t>
                      </a:r>
                      <a:r>
                        <a:rPr sz="1800" spc="-110" dirty="0">
                          <a:latin typeface="Arial"/>
                          <a:cs typeface="Arial"/>
                        </a:rPr>
                        <a:t>Beef</a:t>
                      </a:r>
                      <a:r>
                        <a:rPr sz="1800" spc="-95" dirty="0">
                          <a:latin typeface="Arial"/>
                          <a:cs typeface="Arial"/>
                        </a:rPr>
                        <a:t> </a:t>
                      </a:r>
                      <a:r>
                        <a:rPr sz="1800" spc="-105" dirty="0">
                          <a:latin typeface="Arial"/>
                          <a:cs typeface="Arial"/>
                        </a:rPr>
                        <a:t>Gravy </a:t>
                      </a:r>
                      <a:r>
                        <a:rPr sz="1800" spc="-10" dirty="0">
                          <a:latin typeface="Arial"/>
                          <a:cs typeface="Arial"/>
                        </a:rPr>
                        <a:t>(Occationally)</a:t>
                      </a:r>
                      <a:endParaRPr sz="1800">
                        <a:latin typeface="Arial"/>
                        <a:cs typeface="Arial"/>
                      </a:endParaRPr>
                    </a:p>
                    <a:p>
                      <a:pPr marL="378460" indent="-287020">
                        <a:lnSpc>
                          <a:spcPct val="100000"/>
                        </a:lnSpc>
                        <a:buChar char="•"/>
                        <a:tabLst>
                          <a:tab pos="378460" algn="l"/>
                          <a:tab pos="379095" algn="l"/>
                        </a:tabLst>
                      </a:pPr>
                      <a:r>
                        <a:rPr sz="1800" spc="-10" dirty="0">
                          <a:latin typeface="Arial"/>
                          <a:cs typeface="Arial"/>
                        </a:rPr>
                        <a:t>Rasam</a:t>
                      </a:r>
                      <a:endParaRPr sz="1800">
                        <a:latin typeface="Arial"/>
                        <a:cs typeface="Arial"/>
                      </a:endParaRPr>
                    </a:p>
                    <a:p>
                      <a:pPr marL="378460" indent="-287020">
                        <a:lnSpc>
                          <a:spcPct val="100000"/>
                        </a:lnSpc>
                        <a:buChar char="•"/>
                        <a:tabLst>
                          <a:tab pos="378460" algn="l"/>
                          <a:tab pos="379095" algn="l"/>
                        </a:tabLst>
                      </a:pPr>
                      <a:r>
                        <a:rPr sz="1800" spc="-80" dirty="0">
                          <a:latin typeface="Arial"/>
                          <a:cs typeface="Arial"/>
                        </a:rPr>
                        <a:t>Variety</a:t>
                      </a:r>
                      <a:r>
                        <a:rPr sz="1800" spc="-55" dirty="0">
                          <a:latin typeface="Arial"/>
                          <a:cs typeface="Arial"/>
                        </a:rPr>
                        <a:t> </a:t>
                      </a:r>
                      <a:r>
                        <a:rPr sz="1800" spc="-160" dirty="0">
                          <a:latin typeface="Arial"/>
                          <a:cs typeface="Arial"/>
                        </a:rPr>
                        <a:t>Rice</a:t>
                      </a:r>
                      <a:r>
                        <a:rPr sz="1800" spc="-55" dirty="0">
                          <a:latin typeface="Arial"/>
                          <a:cs typeface="Arial"/>
                        </a:rPr>
                        <a:t> </a:t>
                      </a:r>
                      <a:r>
                        <a:rPr sz="1800" spc="-45" dirty="0">
                          <a:latin typeface="Arial"/>
                          <a:cs typeface="Arial"/>
                        </a:rPr>
                        <a:t>(Mostly </a:t>
                      </a:r>
                      <a:r>
                        <a:rPr sz="1800" spc="-10" dirty="0">
                          <a:latin typeface="Arial"/>
                          <a:cs typeface="Arial"/>
                        </a:rPr>
                        <a:t>for</a:t>
                      </a:r>
                      <a:r>
                        <a:rPr sz="1800" spc="-75" dirty="0">
                          <a:latin typeface="Arial"/>
                          <a:cs typeface="Arial"/>
                        </a:rPr>
                        <a:t> </a:t>
                      </a:r>
                      <a:r>
                        <a:rPr sz="1800" spc="-10" dirty="0">
                          <a:latin typeface="Arial"/>
                          <a:cs typeface="Arial"/>
                        </a:rPr>
                        <a:t>school</a:t>
                      </a:r>
                      <a:endParaRPr sz="1800">
                        <a:latin typeface="Arial"/>
                        <a:cs typeface="Arial"/>
                      </a:endParaRPr>
                    </a:p>
                    <a:p>
                      <a:pPr marL="378460">
                        <a:lnSpc>
                          <a:spcPct val="100000"/>
                        </a:lnSpc>
                      </a:pPr>
                      <a:r>
                        <a:rPr sz="1800" spc="-10" dirty="0">
                          <a:latin typeface="Arial"/>
                          <a:cs typeface="Arial"/>
                        </a:rPr>
                        <a:t>children)</a:t>
                      </a:r>
                      <a:endParaRPr sz="1800">
                        <a:latin typeface="Arial"/>
                        <a:cs typeface="Arial"/>
                      </a:endParaRPr>
                    </a:p>
                    <a:p>
                      <a:pPr marL="378460" indent="-287020">
                        <a:lnSpc>
                          <a:spcPct val="100000"/>
                        </a:lnSpc>
                        <a:buChar char="•"/>
                        <a:tabLst>
                          <a:tab pos="378460" algn="l"/>
                          <a:tab pos="379095" algn="l"/>
                        </a:tabLst>
                      </a:pPr>
                      <a:r>
                        <a:rPr sz="1800" spc="-105" dirty="0">
                          <a:latin typeface="Arial"/>
                          <a:cs typeface="Arial"/>
                        </a:rPr>
                        <a:t>Vegetable</a:t>
                      </a:r>
                      <a:r>
                        <a:rPr sz="1800" spc="-50" dirty="0">
                          <a:latin typeface="Arial"/>
                          <a:cs typeface="Arial"/>
                        </a:rPr>
                        <a:t> </a:t>
                      </a:r>
                      <a:r>
                        <a:rPr sz="1800" spc="-10" dirty="0">
                          <a:latin typeface="Arial"/>
                          <a:cs typeface="Arial"/>
                        </a:rPr>
                        <a:t>Poriyal</a:t>
                      </a:r>
                      <a:endParaRPr sz="1800">
                        <a:latin typeface="Arial"/>
                        <a:cs typeface="Arial"/>
                      </a:endParaRPr>
                    </a:p>
                    <a:p>
                      <a:pPr marL="378460" indent="-287020">
                        <a:lnSpc>
                          <a:spcPct val="100000"/>
                        </a:lnSpc>
                        <a:spcBef>
                          <a:spcPts val="5"/>
                        </a:spcBef>
                        <a:buChar char="•"/>
                        <a:tabLst>
                          <a:tab pos="378460" algn="l"/>
                          <a:tab pos="379095" algn="l"/>
                        </a:tabLst>
                      </a:pPr>
                      <a:r>
                        <a:rPr sz="1800" spc="-10" dirty="0">
                          <a:latin typeface="Arial"/>
                          <a:cs typeface="Arial"/>
                        </a:rPr>
                        <a:t>Papad</a:t>
                      </a:r>
                      <a:endParaRPr sz="1800">
                        <a:latin typeface="Arial"/>
                        <a:cs typeface="Arial"/>
                      </a:endParaRPr>
                    </a:p>
                    <a:p>
                      <a:pPr marL="378460" indent="-287020">
                        <a:lnSpc>
                          <a:spcPct val="100000"/>
                        </a:lnSpc>
                        <a:buChar char="•"/>
                        <a:tabLst>
                          <a:tab pos="378460" algn="l"/>
                          <a:tab pos="379095" algn="l"/>
                        </a:tabLst>
                      </a:pPr>
                      <a:r>
                        <a:rPr sz="1800" spc="-20" dirty="0">
                          <a:latin typeface="Arial"/>
                          <a:cs typeface="Arial"/>
                        </a:rPr>
                        <a:t>Curd</a:t>
                      </a:r>
                      <a:endParaRPr sz="1800">
                        <a:latin typeface="Arial"/>
                        <a:cs typeface="Arial"/>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marR="1193165">
                        <a:lnSpc>
                          <a:spcPct val="100000"/>
                        </a:lnSpc>
                        <a:spcBef>
                          <a:spcPts val="244"/>
                        </a:spcBef>
                      </a:pPr>
                      <a:r>
                        <a:rPr sz="1800" spc="-20" dirty="0">
                          <a:latin typeface="Arial"/>
                          <a:cs typeface="Arial"/>
                        </a:rPr>
                        <a:t>Idli</a:t>
                      </a:r>
                      <a:r>
                        <a:rPr sz="1800" spc="-75" dirty="0">
                          <a:latin typeface="Arial"/>
                          <a:cs typeface="Arial"/>
                        </a:rPr>
                        <a:t> </a:t>
                      </a:r>
                      <a:r>
                        <a:rPr sz="1800" spc="195" dirty="0">
                          <a:latin typeface="Arial"/>
                          <a:cs typeface="Arial"/>
                        </a:rPr>
                        <a:t>/</a:t>
                      </a:r>
                      <a:r>
                        <a:rPr sz="1800" spc="-85" dirty="0">
                          <a:latin typeface="Arial"/>
                          <a:cs typeface="Arial"/>
                        </a:rPr>
                        <a:t> </a:t>
                      </a:r>
                      <a:r>
                        <a:rPr sz="1800" spc="-130" dirty="0">
                          <a:latin typeface="Arial"/>
                          <a:cs typeface="Arial"/>
                        </a:rPr>
                        <a:t>Dosa:</a:t>
                      </a:r>
                      <a:r>
                        <a:rPr sz="1800" spc="-55" dirty="0">
                          <a:latin typeface="Arial"/>
                          <a:cs typeface="Arial"/>
                        </a:rPr>
                        <a:t> </a:t>
                      </a:r>
                      <a:r>
                        <a:rPr sz="1800" spc="-100" dirty="0">
                          <a:latin typeface="Arial"/>
                          <a:cs typeface="Arial"/>
                        </a:rPr>
                        <a:t>26</a:t>
                      </a:r>
                      <a:r>
                        <a:rPr sz="1800" spc="-85" dirty="0">
                          <a:latin typeface="Arial"/>
                          <a:cs typeface="Arial"/>
                        </a:rPr>
                        <a:t> </a:t>
                      </a:r>
                      <a:r>
                        <a:rPr sz="1800" spc="-55" dirty="0">
                          <a:latin typeface="Arial"/>
                          <a:cs typeface="Arial"/>
                        </a:rPr>
                        <a:t>mentions </a:t>
                      </a:r>
                      <a:r>
                        <a:rPr sz="1800" spc="-130" dirty="0">
                          <a:latin typeface="Arial"/>
                          <a:cs typeface="Arial"/>
                        </a:rPr>
                        <a:t>Rice:</a:t>
                      </a:r>
                      <a:r>
                        <a:rPr sz="1800" spc="-55" dirty="0">
                          <a:latin typeface="Arial"/>
                          <a:cs typeface="Arial"/>
                        </a:rPr>
                        <a:t> </a:t>
                      </a:r>
                      <a:r>
                        <a:rPr sz="1800" spc="-100" dirty="0">
                          <a:latin typeface="Arial"/>
                          <a:cs typeface="Arial"/>
                        </a:rPr>
                        <a:t>23</a:t>
                      </a:r>
                      <a:r>
                        <a:rPr sz="1800" spc="-60" dirty="0">
                          <a:latin typeface="Arial"/>
                          <a:cs typeface="Arial"/>
                        </a:rPr>
                        <a:t> </a:t>
                      </a:r>
                      <a:r>
                        <a:rPr sz="1800" spc="-10" dirty="0">
                          <a:latin typeface="Arial"/>
                          <a:cs typeface="Arial"/>
                        </a:rPr>
                        <a:t>mentions</a:t>
                      </a:r>
                      <a:endParaRPr sz="1800">
                        <a:latin typeface="Arial"/>
                        <a:cs typeface="Arial"/>
                      </a:endParaRPr>
                    </a:p>
                    <a:p>
                      <a:pPr marL="92075">
                        <a:lnSpc>
                          <a:spcPct val="100000"/>
                        </a:lnSpc>
                      </a:pPr>
                      <a:r>
                        <a:rPr sz="1800" spc="-90" dirty="0">
                          <a:latin typeface="Arial"/>
                          <a:cs typeface="Arial"/>
                        </a:rPr>
                        <a:t>Chapati:</a:t>
                      </a:r>
                      <a:r>
                        <a:rPr sz="1800" spc="-70" dirty="0">
                          <a:latin typeface="Arial"/>
                          <a:cs typeface="Arial"/>
                        </a:rPr>
                        <a:t> </a:t>
                      </a:r>
                      <a:r>
                        <a:rPr sz="1800" spc="-100" dirty="0">
                          <a:latin typeface="Arial"/>
                          <a:cs typeface="Arial"/>
                        </a:rPr>
                        <a:t>18</a:t>
                      </a:r>
                      <a:r>
                        <a:rPr sz="1800" spc="-70" dirty="0">
                          <a:latin typeface="Arial"/>
                          <a:cs typeface="Arial"/>
                        </a:rPr>
                        <a:t> </a:t>
                      </a:r>
                      <a:r>
                        <a:rPr sz="1800" spc="-10" dirty="0">
                          <a:latin typeface="Arial"/>
                          <a:cs typeface="Arial"/>
                        </a:rPr>
                        <a:t>mentions</a:t>
                      </a:r>
                      <a:endParaRPr sz="1800">
                        <a:latin typeface="Arial"/>
                        <a:cs typeface="Arial"/>
                      </a:endParaRPr>
                    </a:p>
                    <a:p>
                      <a:pPr marL="92075">
                        <a:lnSpc>
                          <a:spcPct val="100000"/>
                        </a:lnSpc>
                      </a:pPr>
                      <a:r>
                        <a:rPr sz="1800" spc="-80" dirty="0">
                          <a:latin typeface="Arial"/>
                          <a:cs typeface="Arial"/>
                        </a:rPr>
                        <a:t>Poori:</a:t>
                      </a:r>
                      <a:r>
                        <a:rPr sz="1800" spc="-50" dirty="0">
                          <a:latin typeface="Arial"/>
                          <a:cs typeface="Arial"/>
                        </a:rPr>
                        <a:t> </a:t>
                      </a:r>
                      <a:r>
                        <a:rPr sz="1800" spc="-100" dirty="0">
                          <a:latin typeface="Arial"/>
                          <a:cs typeface="Arial"/>
                        </a:rPr>
                        <a:t>5</a:t>
                      </a:r>
                      <a:r>
                        <a:rPr sz="1800" spc="-65" dirty="0">
                          <a:latin typeface="Arial"/>
                          <a:cs typeface="Arial"/>
                        </a:rPr>
                        <a:t> </a:t>
                      </a:r>
                      <a:r>
                        <a:rPr sz="1800" spc="-10" dirty="0">
                          <a:latin typeface="Arial"/>
                          <a:cs typeface="Arial"/>
                        </a:rPr>
                        <a:t>mentions</a:t>
                      </a:r>
                      <a:endParaRPr sz="1800">
                        <a:latin typeface="Arial"/>
                        <a:cs typeface="Arial"/>
                      </a:endParaRPr>
                    </a:p>
                    <a:p>
                      <a:pPr marL="92075" marR="1114425">
                        <a:lnSpc>
                          <a:spcPct val="100000"/>
                        </a:lnSpc>
                      </a:pPr>
                      <a:r>
                        <a:rPr sz="1800" spc="-100" dirty="0">
                          <a:latin typeface="Arial"/>
                          <a:cs typeface="Arial"/>
                        </a:rPr>
                        <a:t>Upma:</a:t>
                      </a:r>
                      <a:r>
                        <a:rPr sz="1800" spc="-60" dirty="0">
                          <a:latin typeface="Arial"/>
                          <a:cs typeface="Arial"/>
                        </a:rPr>
                        <a:t> </a:t>
                      </a:r>
                      <a:r>
                        <a:rPr sz="1800" spc="-100" dirty="0">
                          <a:latin typeface="Arial"/>
                          <a:cs typeface="Arial"/>
                        </a:rPr>
                        <a:t>3</a:t>
                      </a:r>
                      <a:r>
                        <a:rPr sz="1800" spc="-65" dirty="0">
                          <a:latin typeface="Arial"/>
                          <a:cs typeface="Arial"/>
                        </a:rPr>
                        <a:t> </a:t>
                      </a:r>
                      <a:r>
                        <a:rPr sz="1800" spc="-10" dirty="0">
                          <a:latin typeface="Arial"/>
                          <a:cs typeface="Arial"/>
                        </a:rPr>
                        <a:t>mentions </a:t>
                      </a:r>
                      <a:r>
                        <a:rPr sz="1800" spc="-70" dirty="0">
                          <a:latin typeface="Arial"/>
                          <a:cs typeface="Arial"/>
                        </a:rPr>
                        <a:t>Wheat</a:t>
                      </a:r>
                      <a:r>
                        <a:rPr sz="1800" spc="-75" dirty="0">
                          <a:latin typeface="Arial"/>
                          <a:cs typeface="Arial"/>
                        </a:rPr>
                        <a:t> </a:t>
                      </a:r>
                      <a:r>
                        <a:rPr sz="1800" spc="-135" dirty="0">
                          <a:latin typeface="Arial"/>
                          <a:cs typeface="Arial"/>
                        </a:rPr>
                        <a:t>Dosa:</a:t>
                      </a:r>
                      <a:r>
                        <a:rPr sz="1800" spc="-65" dirty="0">
                          <a:latin typeface="Arial"/>
                          <a:cs typeface="Arial"/>
                        </a:rPr>
                        <a:t> </a:t>
                      </a:r>
                      <a:r>
                        <a:rPr sz="1800" spc="-100" dirty="0">
                          <a:latin typeface="Arial"/>
                          <a:cs typeface="Arial"/>
                        </a:rPr>
                        <a:t>2</a:t>
                      </a:r>
                      <a:r>
                        <a:rPr sz="1800" spc="-65" dirty="0">
                          <a:latin typeface="Arial"/>
                          <a:cs typeface="Arial"/>
                        </a:rPr>
                        <a:t> </a:t>
                      </a:r>
                      <a:r>
                        <a:rPr sz="1800" spc="-55" dirty="0">
                          <a:latin typeface="Arial"/>
                          <a:cs typeface="Arial"/>
                        </a:rPr>
                        <a:t>mentions </a:t>
                      </a:r>
                      <a:r>
                        <a:rPr sz="1800" spc="-165" dirty="0">
                          <a:latin typeface="Arial"/>
                          <a:cs typeface="Arial"/>
                        </a:rPr>
                        <a:t>Ragi</a:t>
                      </a:r>
                      <a:r>
                        <a:rPr sz="1800" spc="-55" dirty="0">
                          <a:latin typeface="Arial"/>
                          <a:cs typeface="Arial"/>
                        </a:rPr>
                        <a:t> </a:t>
                      </a:r>
                      <a:r>
                        <a:rPr sz="1800" spc="-85" dirty="0">
                          <a:latin typeface="Arial"/>
                          <a:cs typeface="Arial"/>
                        </a:rPr>
                        <a:t>Ball:</a:t>
                      </a:r>
                      <a:r>
                        <a:rPr sz="1800" spc="-55" dirty="0">
                          <a:latin typeface="Arial"/>
                          <a:cs typeface="Arial"/>
                        </a:rPr>
                        <a:t> </a:t>
                      </a:r>
                      <a:r>
                        <a:rPr sz="1800" spc="-100" dirty="0">
                          <a:latin typeface="Arial"/>
                          <a:cs typeface="Arial"/>
                        </a:rPr>
                        <a:t>1</a:t>
                      </a:r>
                      <a:r>
                        <a:rPr sz="1800" spc="-65" dirty="0">
                          <a:latin typeface="Arial"/>
                          <a:cs typeface="Arial"/>
                        </a:rPr>
                        <a:t> </a:t>
                      </a:r>
                      <a:r>
                        <a:rPr sz="1800" spc="-10" dirty="0">
                          <a:latin typeface="Arial"/>
                          <a:cs typeface="Arial"/>
                        </a:rPr>
                        <a:t>mention</a:t>
                      </a:r>
                      <a:endParaRPr sz="1800">
                        <a:latin typeface="Arial"/>
                        <a:cs typeface="Arial"/>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5" name="object 5"/>
          <p:cNvGrpSpPr/>
          <p:nvPr/>
        </p:nvGrpSpPr>
        <p:grpSpPr>
          <a:xfrm>
            <a:off x="6874764" y="4093400"/>
            <a:ext cx="2422525" cy="2765425"/>
            <a:chOff x="6874764" y="4093400"/>
            <a:chExt cx="2422525" cy="2765425"/>
          </a:xfrm>
        </p:grpSpPr>
        <p:pic>
          <p:nvPicPr>
            <p:cNvPr id="6" name="object 6"/>
            <p:cNvPicPr/>
            <p:nvPr/>
          </p:nvPicPr>
          <p:blipFill>
            <a:blip r:embed="rId3" cstate="print"/>
            <a:stretch>
              <a:fillRect/>
            </a:stretch>
          </p:blipFill>
          <p:spPr>
            <a:xfrm>
              <a:off x="6874764" y="4093400"/>
              <a:ext cx="2422398" cy="2764597"/>
            </a:xfrm>
            <a:prstGeom prst="rect">
              <a:avLst/>
            </a:prstGeom>
          </p:spPr>
        </p:pic>
        <p:pic>
          <p:nvPicPr>
            <p:cNvPr id="7" name="object 7"/>
            <p:cNvPicPr/>
            <p:nvPr/>
          </p:nvPicPr>
          <p:blipFill>
            <a:blip r:embed="rId4" cstate="print"/>
            <a:stretch>
              <a:fillRect/>
            </a:stretch>
          </p:blipFill>
          <p:spPr>
            <a:xfrm>
              <a:off x="7219188" y="4437888"/>
              <a:ext cx="1749551" cy="2331718"/>
            </a:xfrm>
            <a:prstGeom prst="rect">
              <a:avLst/>
            </a:prstGeom>
          </p:spPr>
        </p:pic>
        <p:sp>
          <p:nvSpPr>
            <p:cNvPr id="8" name="object 8"/>
            <p:cNvSpPr/>
            <p:nvPr/>
          </p:nvSpPr>
          <p:spPr>
            <a:xfrm>
              <a:off x="7174992" y="4393692"/>
              <a:ext cx="1838325" cy="2420620"/>
            </a:xfrm>
            <a:custGeom>
              <a:avLst/>
              <a:gdLst/>
              <a:ahLst/>
              <a:cxnLst/>
              <a:rect l="l" t="t" r="r" b="b"/>
              <a:pathLst>
                <a:path w="1838325" h="2420620">
                  <a:moveTo>
                    <a:pt x="0" y="334771"/>
                  </a:moveTo>
                  <a:lnTo>
                    <a:pt x="0" y="2420428"/>
                  </a:lnTo>
                  <a:lnTo>
                    <a:pt x="1503552" y="2420428"/>
                  </a:lnTo>
                  <a:lnTo>
                    <a:pt x="1569847" y="2413656"/>
                  </a:lnTo>
                  <a:lnTo>
                    <a:pt x="1633219" y="2393895"/>
                  </a:lnTo>
                  <a:lnTo>
                    <a:pt x="1691004" y="2362413"/>
                  </a:lnTo>
                  <a:lnTo>
                    <a:pt x="1740153" y="2322309"/>
                  </a:lnTo>
                  <a:lnTo>
                    <a:pt x="1780158" y="2273211"/>
                  </a:lnTo>
                  <a:lnTo>
                    <a:pt x="1811654" y="2215438"/>
                  </a:lnTo>
                  <a:lnTo>
                    <a:pt x="1831466" y="2152014"/>
                  </a:lnTo>
                  <a:lnTo>
                    <a:pt x="1838198" y="2085708"/>
                  </a:lnTo>
                  <a:lnTo>
                    <a:pt x="1838198" y="0"/>
                  </a:lnTo>
                  <a:lnTo>
                    <a:pt x="334772" y="0"/>
                  </a:lnTo>
                  <a:lnTo>
                    <a:pt x="301625" y="1777"/>
                  </a:lnTo>
                  <a:lnTo>
                    <a:pt x="235838" y="14985"/>
                  </a:lnTo>
                  <a:lnTo>
                    <a:pt x="175894" y="40639"/>
                  </a:lnTo>
                  <a:lnTo>
                    <a:pt x="98171" y="98170"/>
                  </a:lnTo>
                  <a:lnTo>
                    <a:pt x="58038" y="147192"/>
                  </a:lnTo>
                  <a:lnTo>
                    <a:pt x="26542" y="204977"/>
                  </a:lnTo>
                  <a:lnTo>
                    <a:pt x="6730" y="268477"/>
                  </a:lnTo>
                  <a:lnTo>
                    <a:pt x="0" y="334771"/>
                  </a:lnTo>
                  <a:close/>
                </a:path>
              </a:pathLst>
            </a:custGeom>
            <a:ln w="88392">
              <a:solidFill>
                <a:srgbClr val="FFFFFF"/>
              </a:solidFill>
            </a:ln>
          </p:spPr>
          <p:txBody>
            <a:bodyPr wrap="square" lIns="0" tIns="0" rIns="0" bIns="0" rtlCol="0"/>
            <a:lstStyle/>
            <a:p>
              <a:endParaRPr/>
            </a:p>
          </p:txBody>
        </p:sp>
      </p:grpSp>
      <p:pic>
        <p:nvPicPr>
          <p:cNvPr id="9" name="object 9"/>
          <p:cNvPicPr/>
          <p:nvPr/>
        </p:nvPicPr>
        <p:blipFill>
          <a:blip r:embed="rId5" cstate="print"/>
          <a:stretch>
            <a:fillRect/>
          </a:stretch>
        </p:blipFill>
        <p:spPr>
          <a:xfrm>
            <a:off x="9104376" y="4300728"/>
            <a:ext cx="2276094" cy="1776222"/>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838200" y="259079"/>
            <a:ext cx="10515600" cy="914400"/>
          </a:xfrm>
          <a:prstGeom prst="rect">
            <a:avLst/>
          </a:prstGeom>
          <a:solidFill>
            <a:srgbClr val="FFFF00"/>
          </a:solidFill>
        </p:spPr>
        <p:txBody>
          <a:bodyPr vert="horz" wrap="square" lIns="0" tIns="0" rIns="0" bIns="0" rtlCol="0">
            <a:spAutoFit/>
          </a:bodyPr>
          <a:lstStyle/>
          <a:p>
            <a:pPr marL="6350" algn="ctr">
              <a:lnSpc>
                <a:spcPts val="6170"/>
              </a:lnSpc>
            </a:pPr>
            <a:r>
              <a:rPr spc="-300" dirty="0"/>
              <a:t>Outside</a:t>
            </a:r>
            <a:r>
              <a:rPr spc="-375" dirty="0"/>
              <a:t> </a:t>
            </a:r>
            <a:r>
              <a:rPr spc="-20" dirty="0"/>
              <a:t>food</a:t>
            </a:r>
          </a:p>
        </p:txBody>
      </p:sp>
      <p:sp>
        <p:nvSpPr>
          <p:cNvPr id="4" name="object 4"/>
          <p:cNvSpPr txBox="1"/>
          <p:nvPr/>
        </p:nvSpPr>
        <p:spPr>
          <a:xfrm>
            <a:off x="916939" y="1538986"/>
            <a:ext cx="9401175" cy="1396365"/>
          </a:xfrm>
          <a:prstGeom prst="rect">
            <a:avLst/>
          </a:prstGeom>
        </p:spPr>
        <p:txBody>
          <a:bodyPr vert="horz" wrap="square" lIns="0" tIns="104140" rIns="0" bIns="0" rtlCol="0">
            <a:spAutoFit/>
          </a:bodyPr>
          <a:lstStyle/>
          <a:p>
            <a:pPr marL="241300" indent="-229235">
              <a:lnSpc>
                <a:spcPct val="100000"/>
              </a:lnSpc>
              <a:spcBef>
                <a:spcPts val="820"/>
              </a:spcBef>
              <a:buChar char="•"/>
              <a:tabLst>
                <a:tab pos="241935" algn="l"/>
              </a:tabLst>
            </a:pPr>
            <a:r>
              <a:rPr sz="2400" spc="-80" dirty="0">
                <a:latin typeface="Arial"/>
                <a:cs typeface="Arial"/>
              </a:rPr>
              <a:t>Hotel</a:t>
            </a:r>
            <a:r>
              <a:rPr sz="2400" spc="-114" dirty="0">
                <a:latin typeface="Arial"/>
                <a:cs typeface="Arial"/>
              </a:rPr>
              <a:t> </a:t>
            </a:r>
            <a:r>
              <a:rPr sz="2400" spc="-140" dirty="0">
                <a:latin typeface="Arial"/>
                <a:cs typeface="Arial"/>
              </a:rPr>
              <a:t>Food:</a:t>
            </a:r>
            <a:r>
              <a:rPr sz="2400" spc="-105" dirty="0">
                <a:latin typeface="Arial"/>
                <a:cs typeface="Arial"/>
              </a:rPr>
              <a:t> </a:t>
            </a:r>
            <a:r>
              <a:rPr sz="2400" spc="-40" dirty="0">
                <a:latin typeface="Arial"/>
                <a:cs typeface="Arial"/>
              </a:rPr>
              <a:t>Idli,</a:t>
            </a:r>
            <a:r>
              <a:rPr sz="2400" spc="-114" dirty="0">
                <a:latin typeface="Arial"/>
                <a:cs typeface="Arial"/>
              </a:rPr>
              <a:t> </a:t>
            </a:r>
            <a:r>
              <a:rPr sz="2400" spc="-55" dirty="0">
                <a:latin typeface="Arial"/>
                <a:cs typeface="Arial"/>
              </a:rPr>
              <a:t>parotta,</a:t>
            </a:r>
            <a:r>
              <a:rPr sz="2400" spc="-120" dirty="0">
                <a:latin typeface="Arial"/>
                <a:cs typeface="Arial"/>
              </a:rPr>
              <a:t> </a:t>
            </a:r>
            <a:r>
              <a:rPr sz="2400" spc="-20" dirty="0">
                <a:latin typeface="Arial"/>
                <a:cs typeface="Arial"/>
              </a:rPr>
              <a:t>fried</a:t>
            </a:r>
            <a:r>
              <a:rPr sz="2400" spc="-95" dirty="0">
                <a:latin typeface="Arial"/>
                <a:cs typeface="Arial"/>
              </a:rPr>
              <a:t> </a:t>
            </a:r>
            <a:r>
              <a:rPr sz="2400" spc="-120" dirty="0">
                <a:latin typeface="Arial"/>
                <a:cs typeface="Arial"/>
              </a:rPr>
              <a:t>(chicken</a:t>
            </a:r>
            <a:r>
              <a:rPr sz="2400" spc="-135" dirty="0">
                <a:latin typeface="Arial"/>
                <a:cs typeface="Arial"/>
              </a:rPr>
              <a:t> </a:t>
            </a:r>
            <a:r>
              <a:rPr sz="2400" dirty="0">
                <a:latin typeface="Arial"/>
                <a:cs typeface="Arial"/>
              </a:rPr>
              <a:t>&amp;</a:t>
            </a:r>
            <a:r>
              <a:rPr sz="2400" spc="-95" dirty="0">
                <a:latin typeface="Arial"/>
                <a:cs typeface="Arial"/>
              </a:rPr>
              <a:t> </a:t>
            </a:r>
            <a:r>
              <a:rPr sz="2400" spc="-155" dirty="0">
                <a:latin typeface="Arial"/>
                <a:cs typeface="Arial"/>
              </a:rPr>
              <a:t>egg)</a:t>
            </a:r>
            <a:r>
              <a:rPr sz="2400" spc="-130" dirty="0">
                <a:latin typeface="Arial"/>
                <a:cs typeface="Arial"/>
              </a:rPr>
              <a:t> </a:t>
            </a:r>
            <a:r>
              <a:rPr sz="2400" spc="-75" dirty="0">
                <a:latin typeface="Arial"/>
                <a:cs typeface="Arial"/>
              </a:rPr>
              <a:t>rice,</a:t>
            </a:r>
            <a:r>
              <a:rPr sz="2400" spc="-120" dirty="0">
                <a:latin typeface="Arial"/>
                <a:cs typeface="Arial"/>
              </a:rPr>
              <a:t> </a:t>
            </a:r>
            <a:r>
              <a:rPr sz="2400" spc="-114" dirty="0">
                <a:latin typeface="Arial"/>
                <a:cs typeface="Arial"/>
              </a:rPr>
              <a:t>noodles</a:t>
            </a:r>
            <a:r>
              <a:rPr sz="2400" spc="-85" dirty="0">
                <a:latin typeface="Arial"/>
                <a:cs typeface="Arial"/>
              </a:rPr>
              <a:t> </a:t>
            </a:r>
            <a:r>
              <a:rPr sz="2400" spc="-55" dirty="0">
                <a:latin typeface="Arial"/>
                <a:cs typeface="Arial"/>
              </a:rPr>
              <a:t>(Occasionally)</a:t>
            </a:r>
            <a:endParaRPr sz="2400">
              <a:latin typeface="Arial"/>
              <a:cs typeface="Arial"/>
            </a:endParaRPr>
          </a:p>
          <a:p>
            <a:pPr marL="241300" indent="-229235">
              <a:lnSpc>
                <a:spcPct val="100000"/>
              </a:lnSpc>
              <a:spcBef>
                <a:spcPts val="720"/>
              </a:spcBef>
              <a:buChar char="•"/>
              <a:tabLst>
                <a:tab pos="241935" algn="l"/>
              </a:tabLst>
            </a:pPr>
            <a:r>
              <a:rPr sz="2400" spc="-235" dirty="0">
                <a:latin typeface="Arial"/>
                <a:cs typeface="Arial"/>
              </a:rPr>
              <a:t>Snacks</a:t>
            </a:r>
            <a:r>
              <a:rPr sz="2400" spc="-110" dirty="0">
                <a:latin typeface="Arial"/>
                <a:cs typeface="Arial"/>
              </a:rPr>
              <a:t> (e.g., </a:t>
            </a:r>
            <a:r>
              <a:rPr sz="2400" spc="-95" dirty="0">
                <a:latin typeface="Arial"/>
                <a:cs typeface="Arial"/>
              </a:rPr>
              <a:t>pani</a:t>
            </a:r>
            <a:r>
              <a:rPr sz="2400" spc="-90" dirty="0">
                <a:latin typeface="Arial"/>
                <a:cs typeface="Arial"/>
              </a:rPr>
              <a:t> </a:t>
            </a:r>
            <a:r>
              <a:rPr sz="2400" spc="-50" dirty="0">
                <a:latin typeface="Arial"/>
                <a:cs typeface="Arial"/>
              </a:rPr>
              <a:t>puri,</a:t>
            </a:r>
            <a:r>
              <a:rPr sz="2400" spc="-100" dirty="0">
                <a:latin typeface="Arial"/>
                <a:cs typeface="Arial"/>
              </a:rPr>
              <a:t> </a:t>
            </a:r>
            <a:r>
              <a:rPr sz="2400" spc="-55" dirty="0">
                <a:latin typeface="Arial"/>
                <a:cs typeface="Arial"/>
              </a:rPr>
              <a:t>mixture,</a:t>
            </a:r>
            <a:r>
              <a:rPr sz="2400" spc="-114" dirty="0">
                <a:latin typeface="Arial"/>
                <a:cs typeface="Arial"/>
              </a:rPr>
              <a:t> </a:t>
            </a:r>
            <a:r>
              <a:rPr sz="2400" spc="-125" dirty="0">
                <a:latin typeface="Arial"/>
                <a:cs typeface="Arial"/>
              </a:rPr>
              <a:t>pakoda):</a:t>
            </a:r>
            <a:r>
              <a:rPr sz="2400" spc="-110" dirty="0">
                <a:latin typeface="Arial"/>
                <a:cs typeface="Arial"/>
              </a:rPr>
              <a:t> </a:t>
            </a:r>
            <a:r>
              <a:rPr sz="2400" spc="-35" dirty="0">
                <a:latin typeface="Arial"/>
                <a:cs typeface="Arial"/>
              </a:rPr>
              <a:t>Occasionally</a:t>
            </a:r>
            <a:endParaRPr sz="2400">
              <a:latin typeface="Arial"/>
              <a:cs typeface="Arial"/>
            </a:endParaRPr>
          </a:p>
          <a:p>
            <a:pPr marL="241300" indent="-229235">
              <a:lnSpc>
                <a:spcPct val="100000"/>
              </a:lnSpc>
              <a:spcBef>
                <a:spcPts val="710"/>
              </a:spcBef>
              <a:buChar char="•"/>
              <a:tabLst>
                <a:tab pos="241935" algn="l"/>
              </a:tabLst>
            </a:pPr>
            <a:r>
              <a:rPr sz="2400" spc="-160" dirty="0">
                <a:latin typeface="Arial"/>
                <a:cs typeface="Arial"/>
              </a:rPr>
              <a:t>School</a:t>
            </a:r>
            <a:r>
              <a:rPr sz="2400" spc="-120" dirty="0">
                <a:latin typeface="Arial"/>
                <a:cs typeface="Arial"/>
              </a:rPr>
              <a:t> </a:t>
            </a:r>
            <a:r>
              <a:rPr sz="2400" spc="-175" dirty="0">
                <a:latin typeface="Arial"/>
                <a:cs typeface="Arial"/>
              </a:rPr>
              <a:t>Food</a:t>
            </a:r>
            <a:r>
              <a:rPr sz="2400" spc="-95" dirty="0">
                <a:latin typeface="Arial"/>
                <a:cs typeface="Arial"/>
              </a:rPr>
              <a:t> </a:t>
            </a:r>
            <a:r>
              <a:rPr sz="2400" spc="-110" dirty="0">
                <a:latin typeface="Arial"/>
                <a:cs typeface="Arial"/>
              </a:rPr>
              <a:t>(e.g.,</a:t>
            </a:r>
            <a:r>
              <a:rPr sz="2400" spc="-114" dirty="0">
                <a:latin typeface="Arial"/>
                <a:cs typeface="Arial"/>
              </a:rPr>
              <a:t> </a:t>
            </a:r>
            <a:r>
              <a:rPr sz="2400" spc="-65" dirty="0">
                <a:latin typeface="Arial"/>
                <a:cs typeface="Arial"/>
              </a:rPr>
              <a:t>mid-</a:t>
            </a:r>
            <a:r>
              <a:rPr sz="2400" spc="-155" dirty="0">
                <a:latin typeface="Arial"/>
                <a:cs typeface="Arial"/>
              </a:rPr>
              <a:t>day</a:t>
            </a:r>
            <a:r>
              <a:rPr sz="2400" spc="-110" dirty="0">
                <a:latin typeface="Arial"/>
                <a:cs typeface="Arial"/>
              </a:rPr>
              <a:t> </a:t>
            </a:r>
            <a:r>
              <a:rPr sz="2400" spc="-100" dirty="0">
                <a:latin typeface="Arial"/>
                <a:cs typeface="Arial"/>
              </a:rPr>
              <a:t>meal</a:t>
            </a:r>
            <a:r>
              <a:rPr sz="2400" spc="-110" dirty="0">
                <a:latin typeface="Arial"/>
                <a:cs typeface="Arial"/>
              </a:rPr>
              <a:t> </a:t>
            </a:r>
            <a:r>
              <a:rPr sz="2400" spc="-130" dirty="0">
                <a:latin typeface="Arial"/>
                <a:cs typeface="Arial"/>
              </a:rPr>
              <a:t>scheme):</a:t>
            </a:r>
            <a:r>
              <a:rPr sz="2400" spc="-125" dirty="0">
                <a:latin typeface="Arial"/>
                <a:cs typeface="Arial"/>
              </a:rPr>
              <a:t> </a:t>
            </a:r>
            <a:r>
              <a:rPr sz="2400" spc="-170" dirty="0">
                <a:latin typeface="Arial"/>
                <a:cs typeface="Arial"/>
              </a:rPr>
              <a:t>Consumed</a:t>
            </a:r>
            <a:r>
              <a:rPr sz="2400" spc="-114" dirty="0">
                <a:latin typeface="Arial"/>
                <a:cs typeface="Arial"/>
              </a:rPr>
              <a:t> by</a:t>
            </a:r>
            <a:r>
              <a:rPr sz="2400" spc="-100" dirty="0">
                <a:latin typeface="Arial"/>
                <a:cs typeface="Arial"/>
              </a:rPr>
              <a:t> </a:t>
            </a:r>
            <a:r>
              <a:rPr sz="2400" spc="-70" dirty="0">
                <a:latin typeface="Arial"/>
                <a:cs typeface="Arial"/>
              </a:rPr>
              <a:t>children</a:t>
            </a:r>
            <a:r>
              <a:rPr sz="2400" spc="-110" dirty="0">
                <a:latin typeface="Arial"/>
                <a:cs typeface="Arial"/>
              </a:rPr>
              <a:t> </a:t>
            </a:r>
            <a:r>
              <a:rPr sz="2400" spc="-50" dirty="0">
                <a:latin typeface="Arial"/>
                <a:cs typeface="Arial"/>
              </a:rPr>
              <a:t>at</a:t>
            </a:r>
            <a:r>
              <a:rPr sz="2400" spc="-105" dirty="0">
                <a:latin typeface="Arial"/>
                <a:cs typeface="Arial"/>
              </a:rPr>
              <a:t> </a:t>
            </a:r>
            <a:r>
              <a:rPr sz="2400" spc="-30" dirty="0">
                <a:latin typeface="Arial"/>
                <a:cs typeface="Arial"/>
              </a:rPr>
              <a:t>school</a:t>
            </a:r>
            <a:endParaRPr sz="2400">
              <a:latin typeface="Arial"/>
              <a:cs typeface="Arial"/>
            </a:endParaRPr>
          </a:p>
        </p:txBody>
      </p:sp>
      <p:grpSp>
        <p:nvGrpSpPr>
          <p:cNvPr id="5" name="object 5"/>
          <p:cNvGrpSpPr/>
          <p:nvPr/>
        </p:nvGrpSpPr>
        <p:grpSpPr>
          <a:xfrm>
            <a:off x="4015740" y="4015740"/>
            <a:ext cx="3141980" cy="2842260"/>
            <a:chOff x="4015740" y="4015740"/>
            <a:chExt cx="3141980" cy="2842260"/>
          </a:xfrm>
        </p:grpSpPr>
        <p:pic>
          <p:nvPicPr>
            <p:cNvPr id="6" name="object 6"/>
            <p:cNvPicPr/>
            <p:nvPr/>
          </p:nvPicPr>
          <p:blipFill>
            <a:blip r:embed="rId3" cstate="print"/>
            <a:stretch>
              <a:fillRect/>
            </a:stretch>
          </p:blipFill>
          <p:spPr>
            <a:xfrm>
              <a:off x="4015740" y="6339845"/>
              <a:ext cx="3141725" cy="518153"/>
            </a:xfrm>
            <a:prstGeom prst="rect">
              <a:avLst/>
            </a:prstGeom>
          </p:spPr>
        </p:pic>
        <p:pic>
          <p:nvPicPr>
            <p:cNvPr id="7" name="object 7"/>
            <p:cNvPicPr/>
            <p:nvPr/>
          </p:nvPicPr>
          <p:blipFill>
            <a:blip r:embed="rId4" cstate="print"/>
            <a:stretch>
              <a:fillRect/>
            </a:stretch>
          </p:blipFill>
          <p:spPr>
            <a:xfrm>
              <a:off x="4030980" y="4015740"/>
              <a:ext cx="3113531" cy="2334768"/>
            </a:xfrm>
            <a:prstGeom prst="rect">
              <a:avLst/>
            </a:prstGeom>
          </p:spPr>
        </p:pic>
      </p:grpSp>
      <p:pic>
        <p:nvPicPr>
          <p:cNvPr id="8" name="object 8"/>
          <p:cNvPicPr/>
          <p:nvPr/>
        </p:nvPicPr>
        <p:blipFill>
          <a:blip r:embed="rId5" cstate="print"/>
          <a:stretch>
            <a:fillRect/>
          </a:stretch>
        </p:blipFill>
        <p:spPr>
          <a:xfrm>
            <a:off x="7690104" y="3401567"/>
            <a:ext cx="3138678" cy="345414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44779"/>
            <a:ext cx="10515600" cy="1122045"/>
          </a:xfrm>
          <a:prstGeom prst="rect">
            <a:avLst/>
          </a:prstGeom>
          <a:solidFill>
            <a:srgbClr val="FFFF00"/>
          </a:solidFill>
        </p:spPr>
        <p:txBody>
          <a:bodyPr vert="horz" wrap="square" lIns="0" tIns="53340" rIns="0" bIns="0" rtlCol="0">
            <a:spAutoFit/>
          </a:bodyPr>
          <a:lstStyle/>
          <a:p>
            <a:pPr marL="4445" algn="ctr">
              <a:lnSpc>
                <a:spcPct val="100000"/>
              </a:lnSpc>
              <a:spcBef>
                <a:spcPts val="420"/>
              </a:spcBef>
            </a:pPr>
            <a:r>
              <a:rPr spc="-360" dirty="0"/>
              <a:t>Preference </a:t>
            </a:r>
            <a:r>
              <a:rPr spc="-75" dirty="0"/>
              <a:t>of</a:t>
            </a:r>
            <a:r>
              <a:rPr spc="-325" dirty="0"/>
              <a:t> </a:t>
            </a:r>
            <a:r>
              <a:rPr spc="-315" dirty="0"/>
              <a:t>Non-</a:t>
            </a:r>
            <a:r>
              <a:rPr spc="-445" dirty="0"/>
              <a:t>veg</a:t>
            </a:r>
            <a:r>
              <a:rPr spc="-355" dirty="0"/>
              <a:t> </a:t>
            </a:r>
            <a:r>
              <a:rPr spc="-20" dirty="0"/>
              <a:t>food</a:t>
            </a:r>
          </a:p>
        </p:txBody>
      </p:sp>
      <p:sp>
        <p:nvSpPr>
          <p:cNvPr id="3" name="object 3"/>
          <p:cNvSpPr/>
          <p:nvPr/>
        </p:nvSpPr>
        <p:spPr>
          <a:xfrm>
            <a:off x="831850" y="1458849"/>
            <a:ext cx="10528300" cy="3243580"/>
          </a:xfrm>
          <a:custGeom>
            <a:avLst/>
            <a:gdLst/>
            <a:ahLst/>
            <a:cxnLst/>
            <a:rect l="l" t="t" r="r" b="b"/>
            <a:pathLst>
              <a:path w="10528300" h="3243579">
                <a:moveTo>
                  <a:pt x="5301107" y="0"/>
                </a:moveTo>
                <a:lnTo>
                  <a:pt x="5301107" y="3243580"/>
                </a:lnTo>
              </a:path>
              <a:path w="10528300" h="3243579">
                <a:moveTo>
                  <a:pt x="0" y="402589"/>
                </a:moveTo>
                <a:lnTo>
                  <a:pt x="10528300" y="402589"/>
                </a:lnTo>
              </a:path>
              <a:path w="10528300" h="3243579">
                <a:moveTo>
                  <a:pt x="6350" y="0"/>
                </a:moveTo>
                <a:lnTo>
                  <a:pt x="6350" y="3243580"/>
                </a:lnTo>
              </a:path>
              <a:path w="10528300" h="3243579">
                <a:moveTo>
                  <a:pt x="10521950" y="0"/>
                </a:moveTo>
                <a:lnTo>
                  <a:pt x="10521950" y="3243580"/>
                </a:lnTo>
              </a:path>
              <a:path w="10528300" h="3243579">
                <a:moveTo>
                  <a:pt x="0" y="6350"/>
                </a:moveTo>
                <a:lnTo>
                  <a:pt x="10528300" y="6350"/>
                </a:lnTo>
              </a:path>
              <a:path w="10528300" h="3243579">
                <a:moveTo>
                  <a:pt x="0" y="3237230"/>
                </a:moveTo>
                <a:lnTo>
                  <a:pt x="10528300" y="3237230"/>
                </a:lnTo>
              </a:path>
            </a:pathLst>
          </a:custGeom>
          <a:ln w="12700">
            <a:solidFill>
              <a:srgbClr val="000000"/>
            </a:solidFill>
          </a:ln>
        </p:spPr>
        <p:txBody>
          <a:bodyPr wrap="square" lIns="0" tIns="0" rIns="0" bIns="0" rtlCol="0"/>
          <a:lstStyle/>
          <a:p>
            <a:endParaRPr/>
          </a:p>
        </p:txBody>
      </p:sp>
      <p:sp>
        <p:nvSpPr>
          <p:cNvPr id="4" name="object 4"/>
          <p:cNvSpPr txBox="1"/>
          <p:nvPr/>
        </p:nvSpPr>
        <p:spPr>
          <a:xfrm>
            <a:off x="916939" y="1381684"/>
            <a:ext cx="4852035" cy="2993390"/>
          </a:xfrm>
          <a:prstGeom prst="rect">
            <a:avLst/>
          </a:prstGeom>
        </p:spPr>
        <p:txBody>
          <a:bodyPr vert="horz" wrap="square" lIns="0" tIns="114300" rIns="0" bIns="0" rtlCol="0">
            <a:spAutoFit/>
          </a:bodyPr>
          <a:lstStyle/>
          <a:p>
            <a:pPr marL="2288540">
              <a:lnSpc>
                <a:spcPct val="100000"/>
              </a:lnSpc>
              <a:spcBef>
                <a:spcPts val="900"/>
              </a:spcBef>
            </a:pPr>
            <a:r>
              <a:rPr sz="2000" b="1" spc="-20" dirty="0">
                <a:latin typeface="Arial"/>
                <a:cs typeface="Arial"/>
              </a:rPr>
              <a:t>Meat</a:t>
            </a:r>
            <a:endParaRPr sz="2000">
              <a:latin typeface="Arial"/>
              <a:cs typeface="Arial"/>
            </a:endParaRPr>
          </a:p>
          <a:p>
            <a:pPr marL="299085" indent="-287020">
              <a:lnSpc>
                <a:spcPct val="100000"/>
              </a:lnSpc>
              <a:spcBef>
                <a:spcPts val="720"/>
              </a:spcBef>
              <a:buChar char="•"/>
              <a:tabLst>
                <a:tab pos="299085" algn="l"/>
                <a:tab pos="299720" algn="l"/>
              </a:tabLst>
            </a:pPr>
            <a:r>
              <a:rPr sz="1800" spc="-114" dirty="0">
                <a:latin typeface="Arial"/>
                <a:cs typeface="Arial"/>
              </a:rPr>
              <a:t>Fish:</a:t>
            </a:r>
            <a:r>
              <a:rPr sz="1800" spc="-65" dirty="0">
                <a:latin typeface="Arial"/>
                <a:cs typeface="Arial"/>
              </a:rPr>
              <a:t> </a:t>
            </a:r>
            <a:r>
              <a:rPr sz="1800" spc="-55" dirty="0">
                <a:latin typeface="Arial"/>
                <a:cs typeface="Arial"/>
              </a:rPr>
              <a:t>widely </a:t>
            </a:r>
            <a:r>
              <a:rPr sz="1800" spc="-105" dirty="0">
                <a:latin typeface="Arial"/>
                <a:cs typeface="Arial"/>
              </a:rPr>
              <a:t>consumed</a:t>
            </a:r>
            <a:r>
              <a:rPr sz="1800" spc="-70" dirty="0">
                <a:latin typeface="Arial"/>
                <a:cs typeface="Arial"/>
              </a:rPr>
              <a:t> </a:t>
            </a:r>
            <a:r>
              <a:rPr sz="1800" spc="-130" dirty="0">
                <a:latin typeface="Arial"/>
                <a:cs typeface="Arial"/>
              </a:rPr>
              <a:t>across</a:t>
            </a:r>
            <a:r>
              <a:rPr sz="1800" spc="-65" dirty="0">
                <a:latin typeface="Arial"/>
                <a:cs typeface="Arial"/>
              </a:rPr>
              <a:t> </a:t>
            </a:r>
            <a:r>
              <a:rPr sz="1800" spc="-50" dirty="0">
                <a:latin typeface="Arial"/>
                <a:cs typeface="Arial"/>
              </a:rPr>
              <a:t>all</a:t>
            </a:r>
            <a:r>
              <a:rPr sz="1800" spc="-75" dirty="0">
                <a:latin typeface="Arial"/>
                <a:cs typeface="Arial"/>
              </a:rPr>
              <a:t> </a:t>
            </a:r>
            <a:r>
              <a:rPr sz="1800" spc="-25" dirty="0">
                <a:latin typeface="Arial"/>
                <a:cs typeface="Arial"/>
              </a:rPr>
              <a:t>the</a:t>
            </a:r>
            <a:r>
              <a:rPr sz="1800" spc="-70" dirty="0">
                <a:latin typeface="Arial"/>
                <a:cs typeface="Arial"/>
              </a:rPr>
              <a:t> </a:t>
            </a:r>
            <a:r>
              <a:rPr sz="1800" spc="-60" dirty="0">
                <a:latin typeface="Arial"/>
                <a:cs typeface="Arial"/>
              </a:rPr>
              <a:t>households.</a:t>
            </a:r>
            <a:endParaRPr sz="1800">
              <a:latin typeface="Arial"/>
              <a:cs typeface="Arial"/>
            </a:endParaRPr>
          </a:p>
          <a:p>
            <a:pPr marL="299085" marR="432434" indent="-287020">
              <a:lnSpc>
                <a:spcPct val="100000"/>
              </a:lnSpc>
              <a:buChar char="•"/>
              <a:tabLst>
                <a:tab pos="299085" algn="l"/>
                <a:tab pos="299720" algn="l"/>
              </a:tabLst>
            </a:pPr>
            <a:r>
              <a:rPr sz="1800" spc="-175" dirty="0">
                <a:latin typeface="Arial"/>
                <a:cs typeface="Arial"/>
              </a:rPr>
              <a:t>Eggs:</a:t>
            </a:r>
            <a:r>
              <a:rPr sz="1800" spc="-70" dirty="0">
                <a:latin typeface="Arial"/>
                <a:cs typeface="Arial"/>
              </a:rPr>
              <a:t> </a:t>
            </a:r>
            <a:r>
              <a:rPr sz="1800" spc="-110" dirty="0">
                <a:latin typeface="Arial"/>
                <a:cs typeface="Arial"/>
              </a:rPr>
              <a:t>Very</a:t>
            </a:r>
            <a:r>
              <a:rPr sz="1800" spc="-70" dirty="0">
                <a:latin typeface="Arial"/>
                <a:cs typeface="Arial"/>
              </a:rPr>
              <a:t> </a:t>
            </a:r>
            <a:r>
              <a:rPr sz="1800" spc="-90" dirty="0">
                <a:latin typeface="Arial"/>
                <a:cs typeface="Arial"/>
              </a:rPr>
              <a:t>common</a:t>
            </a:r>
            <a:r>
              <a:rPr sz="1800" spc="-55" dirty="0">
                <a:latin typeface="Arial"/>
                <a:cs typeface="Arial"/>
              </a:rPr>
              <a:t> </a:t>
            </a:r>
            <a:r>
              <a:rPr sz="1800" dirty="0">
                <a:latin typeface="Arial"/>
                <a:cs typeface="Arial"/>
              </a:rPr>
              <a:t>with</a:t>
            </a:r>
            <a:r>
              <a:rPr sz="1800" spc="-60" dirty="0">
                <a:latin typeface="Arial"/>
                <a:cs typeface="Arial"/>
              </a:rPr>
              <a:t> </a:t>
            </a:r>
            <a:r>
              <a:rPr sz="1800" spc="-70" dirty="0">
                <a:latin typeface="Arial"/>
                <a:cs typeface="Arial"/>
              </a:rPr>
              <a:t>varied</a:t>
            </a:r>
            <a:r>
              <a:rPr sz="1800" spc="-50" dirty="0">
                <a:latin typeface="Arial"/>
                <a:cs typeface="Arial"/>
              </a:rPr>
              <a:t> </a:t>
            </a:r>
            <a:r>
              <a:rPr sz="1800" spc="-65" dirty="0">
                <a:latin typeface="Arial"/>
                <a:cs typeface="Arial"/>
              </a:rPr>
              <a:t>frequencies, </a:t>
            </a:r>
            <a:r>
              <a:rPr sz="1800" spc="-90" dirty="0">
                <a:latin typeface="Arial"/>
                <a:cs typeface="Arial"/>
              </a:rPr>
              <a:t>especially</a:t>
            </a:r>
            <a:r>
              <a:rPr sz="1800" spc="-45" dirty="0">
                <a:latin typeface="Arial"/>
                <a:cs typeface="Arial"/>
              </a:rPr>
              <a:t> </a:t>
            </a:r>
            <a:r>
              <a:rPr sz="1800" spc="-70" dirty="0">
                <a:latin typeface="Arial"/>
                <a:cs typeface="Arial"/>
              </a:rPr>
              <a:t>those</a:t>
            </a:r>
            <a:r>
              <a:rPr sz="1800" spc="-50" dirty="0">
                <a:latin typeface="Arial"/>
                <a:cs typeface="Arial"/>
              </a:rPr>
              <a:t> </a:t>
            </a:r>
            <a:r>
              <a:rPr sz="1800" dirty="0">
                <a:latin typeface="Arial"/>
                <a:cs typeface="Arial"/>
              </a:rPr>
              <a:t>with</a:t>
            </a:r>
            <a:r>
              <a:rPr sz="1800" spc="-50" dirty="0">
                <a:latin typeface="Arial"/>
                <a:cs typeface="Arial"/>
              </a:rPr>
              <a:t> </a:t>
            </a:r>
            <a:r>
              <a:rPr sz="1800" spc="-20" dirty="0">
                <a:latin typeface="Arial"/>
                <a:cs typeface="Arial"/>
              </a:rPr>
              <a:t>kids.</a:t>
            </a:r>
            <a:endParaRPr sz="1800">
              <a:latin typeface="Arial"/>
              <a:cs typeface="Arial"/>
            </a:endParaRPr>
          </a:p>
          <a:p>
            <a:pPr marL="299085" indent="-287020">
              <a:lnSpc>
                <a:spcPct val="100000"/>
              </a:lnSpc>
              <a:buChar char="•"/>
              <a:tabLst>
                <a:tab pos="299085" algn="l"/>
                <a:tab pos="299720" algn="l"/>
              </a:tabLst>
            </a:pPr>
            <a:r>
              <a:rPr sz="1800" spc="-50" dirty="0">
                <a:latin typeface="Arial"/>
                <a:cs typeface="Arial"/>
              </a:rPr>
              <a:t>Chicken/Mutton:</a:t>
            </a:r>
            <a:r>
              <a:rPr sz="1800" spc="-45" dirty="0">
                <a:latin typeface="Arial"/>
                <a:cs typeface="Arial"/>
              </a:rPr>
              <a:t> Mostly</a:t>
            </a:r>
            <a:r>
              <a:rPr sz="1800" spc="-75" dirty="0">
                <a:latin typeface="Arial"/>
                <a:cs typeface="Arial"/>
              </a:rPr>
              <a:t> </a:t>
            </a:r>
            <a:r>
              <a:rPr sz="1800" spc="-70" dirty="0">
                <a:latin typeface="Arial"/>
                <a:cs typeface="Arial"/>
              </a:rPr>
              <a:t>on</a:t>
            </a:r>
            <a:r>
              <a:rPr sz="1800" spc="-60" dirty="0">
                <a:latin typeface="Arial"/>
                <a:cs typeface="Arial"/>
              </a:rPr>
              <a:t> </a:t>
            </a:r>
            <a:r>
              <a:rPr sz="1800" spc="-155" dirty="0">
                <a:latin typeface="Arial"/>
                <a:cs typeface="Arial"/>
              </a:rPr>
              <a:t>Sundays</a:t>
            </a:r>
            <a:r>
              <a:rPr sz="1800" spc="-90" dirty="0">
                <a:latin typeface="Arial"/>
                <a:cs typeface="Arial"/>
              </a:rPr>
              <a:t> </a:t>
            </a:r>
            <a:r>
              <a:rPr sz="1800" spc="-100" dirty="0">
                <a:latin typeface="Arial"/>
                <a:cs typeface="Arial"/>
              </a:rPr>
              <a:t>and</a:t>
            </a:r>
            <a:r>
              <a:rPr sz="1800" spc="-60" dirty="0">
                <a:latin typeface="Arial"/>
                <a:cs typeface="Arial"/>
              </a:rPr>
              <a:t> </a:t>
            </a:r>
            <a:r>
              <a:rPr sz="1800" spc="-10" dirty="0">
                <a:latin typeface="Arial"/>
                <a:cs typeface="Arial"/>
              </a:rPr>
              <a:t>special</a:t>
            </a:r>
            <a:endParaRPr sz="1800">
              <a:latin typeface="Arial"/>
              <a:cs typeface="Arial"/>
            </a:endParaRPr>
          </a:p>
          <a:p>
            <a:pPr marL="299085">
              <a:lnSpc>
                <a:spcPct val="100000"/>
              </a:lnSpc>
            </a:pPr>
            <a:r>
              <a:rPr sz="1800" spc="-10" dirty="0">
                <a:latin typeface="Arial"/>
                <a:cs typeface="Arial"/>
              </a:rPr>
              <a:t>occasions</a:t>
            </a:r>
            <a:endParaRPr sz="1800">
              <a:latin typeface="Arial"/>
              <a:cs typeface="Arial"/>
            </a:endParaRPr>
          </a:p>
          <a:p>
            <a:pPr marL="299085" marR="547370" indent="-287020">
              <a:lnSpc>
                <a:spcPct val="100000"/>
              </a:lnSpc>
              <a:spcBef>
                <a:spcPts val="5"/>
              </a:spcBef>
              <a:buChar char="•"/>
              <a:tabLst>
                <a:tab pos="299085" algn="l"/>
                <a:tab pos="299720" algn="l"/>
              </a:tabLst>
            </a:pPr>
            <a:r>
              <a:rPr sz="1800" spc="-85" dirty="0">
                <a:latin typeface="Arial"/>
                <a:cs typeface="Arial"/>
              </a:rPr>
              <a:t>Beef:</a:t>
            </a:r>
            <a:r>
              <a:rPr sz="1800" spc="-90" dirty="0">
                <a:latin typeface="Arial"/>
                <a:cs typeface="Arial"/>
              </a:rPr>
              <a:t> </a:t>
            </a:r>
            <a:r>
              <a:rPr sz="1800" spc="-10" dirty="0">
                <a:latin typeface="Arial"/>
                <a:cs typeface="Arial"/>
              </a:rPr>
              <a:t>Majority</a:t>
            </a:r>
            <a:r>
              <a:rPr sz="1800" spc="-90" dirty="0">
                <a:latin typeface="Arial"/>
                <a:cs typeface="Arial"/>
              </a:rPr>
              <a:t> </a:t>
            </a:r>
            <a:r>
              <a:rPr sz="1800" dirty="0">
                <a:latin typeface="Arial"/>
                <a:cs typeface="Arial"/>
              </a:rPr>
              <a:t>of</a:t>
            </a:r>
            <a:r>
              <a:rPr sz="1800" spc="-90" dirty="0">
                <a:latin typeface="Arial"/>
                <a:cs typeface="Arial"/>
              </a:rPr>
              <a:t> </a:t>
            </a:r>
            <a:r>
              <a:rPr sz="1800" spc="-80" dirty="0">
                <a:latin typeface="Arial"/>
                <a:cs typeface="Arial"/>
              </a:rPr>
              <a:t>Christian</a:t>
            </a:r>
            <a:r>
              <a:rPr sz="1800" spc="-55" dirty="0">
                <a:latin typeface="Arial"/>
                <a:cs typeface="Arial"/>
              </a:rPr>
              <a:t> </a:t>
            </a:r>
            <a:r>
              <a:rPr sz="1800" spc="-100" dirty="0">
                <a:latin typeface="Arial"/>
                <a:cs typeface="Arial"/>
              </a:rPr>
              <a:t>and</a:t>
            </a:r>
            <a:r>
              <a:rPr sz="1800" spc="-85" dirty="0">
                <a:latin typeface="Arial"/>
                <a:cs typeface="Arial"/>
              </a:rPr>
              <a:t> </a:t>
            </a:r>
            <a:r>
              <a:rPr sz="1800" spc="-95" dirty="0">
                <a:latin typeface="Arial"/>
                <a:cs typeface="Arial"/>
              </a:rPr>
              <a:t>Lower</a:t>
            </a:r>
            <a:r>
              <a:rPr sz="1800" spc="-65" dirty="0">
                <a:latin typeface="Arial"/>
                <a:cs typeface="Arial"/>
              </a:rPr>
              <a:t> </a:t>
            </a:r>
            <a:r>
              <a:rPr sz="1800" spc="-90" dirty="0">
                <a:latin typeface="Arial"/>
                <a:cs typeface="Arial"/>
              </a:rPr>
              <a:t>caste households,</a:t>
            </a:r>
            <a:r>
              <a:rPr sz="1800" spc="-85" dirty="0">
                <a:latin typeface="Arial"/>
                <a:cs typeface="Arial"/>
              </a:rPr>
              <a:t> </a:t>
            </a:r>
            <a:r>
              <a:rPr sz="1800" spc="-100" dirty="0">
                <a:latin typeface="Arial"/>
                <a:cs typeface="Arial"/>
              </a:rPr>
              <a:t>and</a:t>
            </a:r>
            <a:r>
              <a:rPr sz="1800" spc="-70" dirty="0">
                <a:latin typeface="Arial"/>
                <a:cs typeface="Arial"/>
              </a:rPr>
              <a:t> </a:t>
            </a:r>
            <a:r>
              <a:rPr sz="1800" spc="-75" dirty="0">
                <a:latin typeface="Arial"/>
                <a:cs typeface="Arial"/>
              </a:rPr>
              <a:t>couple </a:t>
            </a:r>
            <a:r>
              <a:rPr sz="1800" dirty="0">
                <a:latin typeface="Arial"/>
                <a:cs typeface="Arial"/>
              </a:rPr>
              <a:t>of</a:t>
            </a:r>
            <a:r>
              <a:rPr sz="1800" spc="-85" dirty="0">
                <a:latin typeface="Arial"/>
                <a:cs typeface="Arial"/>
              </a:rPr>
              <a:t> </a:t>
            </a:r>
            <a:r>
              <a:rPr sz="1800" spc="-45" dirty="0">
                <a:latin typeface="Arial"/>
                <a:cs typeface="Arial"/>
              </a:rPr>
              <a:t>middle</a:t>
            </a:r>
            <a:r>
              <a:rPr sz="1800" spc="-60" dirty="0">
                <a:latin typeface="Arial"/>
                <a:cs typeface="Arial"/>
              </a:rPr>
              <a:t> </a:t>
            </a:r>
            <a:r>
              <a:rPr sz="1800" spc="-10" dirty="0">
                <a:latin typeface="Arial"/>
                <a:cs typeface="Arial"/>
              </a:rPr>
              <a:t>caste households.</a:t>
            </a:r>
            <a:endParaRPr sz="1800">
              <a:latin typeface="Arial"/>
              <a:cs typeface="Arial"/>
            </a:endParaRPr>
          </a:p>
          <a:p>
            <a:pPr marL="299085" indent="-287020">
              <a:lnSpc>
                <a:spcPct val="100000"/>
              </a:lnSpc>
              <a:buChar char="•"/>
              <a:tabLst>
                <a:tab pos="299085" algn="l"/>
                <a:tab pos="299720" algn="l"/>
              </a:tabLst>
            </a:pPr>
            <a:r>
              <a:rPr sz="1800" spc="-105" dirty="0">
                <a:latin typeface="Arial"/>
                <a:cs typeface="Arial"/>
              </a:rPr>
              <a:t>Pork:</a:t>
            </a:r>
            <a:r>
              <a:rPr sz="1800" spc="-65" dirty="0">
                <a:latin typeface="Arial"/>
                <a:cs typeface="Arial"/>
              </a:rPr>
              <a:t> </a:t>
            </a:r>
            <a:r>
              <a:rPr sz="1800" spc="-70" dirty="0">
                <a:latin typeface="Arial"/>
                <a:cs typeface="Arial"/>
              </a:rPr>
              <a:t>very</a:t>
            </a:r>
            <a:r>
              <a:rPr sz="1800" spc="-75" dirty="0">
                <a:latin typeface="Arial"/>
                <a:cs typeface="Arial"/>
              </a:rPr>
              <a:t> </a:t>
            </a:r>
            <a:r>
              <a:rPr sz="1800" spc="-50" dirty="0">
                <a:latin typeface="Arial"/>
                <a:cs typeface="Arial"/>
              </a:rPr>
              <a:t>few</a:t>
            </a:r>
            <a:r>
              <a:rPr sz="1800" spc="-65" dirty="0">
                <a:latin typeface="Arial"/>
                <a:cs typeface="Arial"/>
              </a:rPr>
              <a:t> </a:t>
            </a:r>
            <a:r>
              <a:rPr sz="1800" spc="-90" dirty="0">
                <a:latin typeface="Arial"/>
                <a:cs typeface="Arial"/>
              </a:rPr>
              <a:t>households,</a:t>
            </a:r>
            <a:r>
              <a:rPr sz="1800" spc="-60" dirty="0">
                <a:latin typeface="Arial"/>
                <a:cs typeface="Arial"/>
              </a:rPr>
              <a:t> </a:t>
            </a:r>
            <a:r>
              <a:rPr sz="1800" spc="-100" dirty="0">
                <a:latin typeface="Arial"/>
                <a:cs typeface="Arial"/>
              </a:rPr>
              <a:t>and</a:t>
            </a:r>
            <a:r>
              <a:rPr sz="1800" spc="-50" dirty="0">
                <a:latin typeface="Arial"/>
                <a:cs typeface="Arial"/>
              </a:rPr>
              <a:t> </a:t>
            </a:r>
            <a:r>
              <a:rPr sz="1800" spc="-60" dirty="0">
                <a:latin typeface="Arial"/>
                <a:cs typeface="Arial"/>
              </a:rPr>
              <a:t>only</a:t>
            </a:r>
            <a:r>
              <a:rPr sz="1800" spc="-55" dirty="0">
                <a:latin typeface="Arial"/>
                <a:cs typeface="Arial"/>
              </a:rPr>
              <a:t> </a:t>
            </a:r>
            <a:r>
              <a:rPr sz="1800" spc="-10" dirty="0">
                <a:latin typeface="Arial"/>
                <a:cs typeface="Arial"/>
              </a:rPr>
              <a:t>outside.</a:t>
            </a:r>
            <a:endParaRPr sz="1800">
              <a:latin typeface="Arial"/>
              <a:cs typeface="Arial"/>
            </a:endParaRPr>
          </a:p>
        </p:txBody>
      </p:sp>
      <p:sp>
        <p:nvSpPr>
          <p:cNvPr id="5" name="object 5"/>
          <p:cNvSpPr txBox="1"/>
          <p:nvPr/>
        </p:nvSpPr>
        <p:spPr>
          <a:xfrm>
            <a:off x="6212585" y="1360932"/>
            <a:ext cx="4876165" cy="1642110"/>
          </a:xfrm>
          <a:prstGeom prst="rect">
            <a:avLst/>
          </a:prstGeom>
        </p:spPr>
        <p:txBody>
          <a:bodyPr vert="horz" wrap="square" lIns="0" tIns="134620" rIns="0" bIns="0" rtlCol="0">
            <a:spAutoFit/>
          </a:bodyPr>
          <a:lstStyle/>
          <a:p>
            <a:pPr marL="2064385">
              <a:lnSpc>
                <a:spcPct val="100000"/>
              </a:lnSpc>
              <a:spcBef>
                <a:spcPts val="1060"/>
              </a:spcBef>
            </a:pPr>
            <a:r>
              <a:rPr sz="1800" b="1" spc="-90" dirty="0">
                <a:latin typeface="Arial"/>
                <a:cs typeface="Arial"/>
              </a:rPr>
              <a:t>Wild</a:t>
            </a:r>
            <a:r>
              <a:rPr sz="1800" b="1" spc="-95" dirty="0">
                <a:latin typeface="Arial"/>
                <a:cs typeface="Arial"/>
              </a:rPr>
              <a:t> </a:t>
            </a:r>
            <a:r>
              <a:rPr sz="1800" b="1" spc="-20" dirty="0">
                <a:latin typeface="Arial"/>
                <a:cs typeface="Arial"/>
              </a:rPr>
              <a:t>food</a:t>
            </a:r>
            <a:endParaRPr sz="1800">
              <a:latin typeface="Arial"/>
              <a:cs typeface="Arial"/>
            </a:endParaRPr>
          </a:p>
          <a:p>
            <a:pPr marL="299085" marR="6985" indent="-287020">
              <a:lnSpc>
                <a:spcPct val="100000"/>
              </a:lnSpc>
              <a:spcBef>
                <a:spcPts val="965"/>
              </a:spcBef>
              <a:buChar char="•"/>
              <a:tabLst>
                <a:tab pos="299085" algn="l"/>
                <a:tab pos="299720" algn="l"/>
              </a:tabLst>
            </a:pPr>
            <a:r>
              <a:rPr sz="1800" spc="-125" dirty="0">
                <a:latin typeface="Arial"/>
                <a:cs typeface="Arial"/>
              </a:rPr>
              <a:t>Fish,</a:t>
            </a:r>
            <a:r>
              <a:rPr sz="1800" spc="-80" dirty="0">
                <a:latin typeface="Arial"/>
                <a:cs typeface="Arial"/>
              </a:rPr>
              <a:t> </a:t>
            </a:r>
            <a:r>
              <a:rPr sz="1800" spc="-114" dirty="0">
                <a:latin typeface="Arial"/>
                <a:cs typeface="Arial"/>
              </a:rPr>
              <a:t>crabs,</a:t>
            </a:r>
            <a:r>
              <a:rPr sz="1800" spc="-55" dirty="0">
                <a:latin typeface="Arial"/>
                <a:cs typeface="Arial"/>
              </a:rPr>
              <a:t> </a:t>
            </a:r>
            <a:r>
              <a:rPr sz="1800" spc="-100" dirty="0">
                <a:latin typeface="Arial"/>
                <a:cs typeface="Arial"/>
              </a:rPr>
              <a:t>and</a:t>
            </a:r>
            <a:r>
              <a:rPr sz="1800" spc="-75" dirty="0">
                <a:latin typeface="Arial"/>
                <a:cs typeface="Arial"/>
              </a:rPr>
              <a:t> </a:t>
            </a:r>
            <a:r>
              <a:rPr sz="1800" spc="-100" dirty="0">
                <a:latin typeface="Arial"/>
                <a:cs typeface="Arial"/>
              </a:rPr>
              <a:t>snails</a:t>
            </a:r>
            <a:r>
              <a:rPr sz="1800" spc="-75" dirty="0">
                <a:latin typeface="Arial"/>
                <a:cs typeface="Arial"/>
              </a:rPr>
              <a:t> </a:t>
            </a:r>
            <a:r>
              <a:rPr sz="1800" spc="-55" dirty="0">
                <a:latin typeface="Arial"/>
                <a:cs typeface="Arial"/>
              </a:rPr>
              <a:t>during</a:t>
            </a:r>
            <a:r>
              <a:rPr sz="1800" spc="-65" dirty="0">
                <a:latin typeface="Arial"/>
                <a:cs typeface="Arial"/>
              </a:rPr>
              <a:t> </a:t>
            </a:r>
            <a:r>
              <a:rPr sz="1800" spc="-20" dirty="0">
                <a:latin typeface="Arial"/>
                <a:cs typeface="Arial"/>
              </a:rPr>
              <a:t>the</a:t>
            </a:r>
            <a:r>
              <a:rPr sz="1800" spc="-60" dirty="0">
                <a:latin typeface="Arial"/>
                <a:cs typeface="Arial"/>
              </a:rPr>
              <a:t> </a:t>
            </a:r>
            <a:r>
              <a:rPr sz="1800" spc="-70" dirty="0">
                <a:latin typeface="Arial"/>
                <a:cs typeface="Arial"/>
              </a:rPr>
              <a:t>rainy</a:t>
            </a:r>
            <a:r>
              <a:rPr sz="1800" spc="-80" dirty="0">
                <a:latin typeface="Arial"/>
                <a:cs typeface="Arial"/>
              </a:rPr>
              <a:t> </a:t>
            </a:r>
            <a:r>
              <a:rPr sz="1800" spc="-135" dirty="0">
                <a:latin typeface="Arial"/>
                <a:cs typeface="Arial"/>
              </a:rPr>
              <a:t>season</a:t>
            </a:r>
            <a:r>
              <a:rPr sz="1800" spc="-75" dirty="0">
                <a:latin typeface="Arial"/>
                <a:cs typeface="Arial"/>
              </a:rPr>
              <a:t> </a:t>
            </a:r>
            <a:r>
              <a:rPr sz="1800" spc="-25" dirty="0">
                <a:latin typeface="Arial"/>
                <a:cs typeface="Arial"/>
              </a:rPr>
              <a:t>(19 </a:t>
            </a:r>
            <a:r>
              <a:rPr sz="1800" spc="-10" dirty="0">
                <a:latin typeface="Arial"/>
                <a:cs typeface="Arial"/>
              </a:rPr>
              <a:t>households)</a:t>
            </a:r>
            <a:endParaRPr sz="1800">
              <a:latin typeface="Arial"/>
              <a:cs typeface="Arial"/>
            </a:endParaRPr>
          </a:p>
          <a:p>
            <a:pPr marL="299085" indent="-287020">
              <a:lnSpc>
                <a:spcPct val="100000"/>
              </a:lnSpc>
              <a:buChar char="•"/>
              <a:tabLst>
                <a:tab pos="299085" algn="l"/>
                <a:tab pos="299720" algn="l"/>
              </a:tabLst>
            </a:pPr>
            <a:r>
              <a:rPr sz="1800" spc="-85" dirty="0">
                <a:latin typeface="Arial"/>
                <a:cs typeface="Arial"/>
              </a:rPr>
              <a:t>Shellfish</a:t>
            </a:r>
            <a:r>
              <a:rPr sz="1800" spc="-35" dirty="0">
                <a:latin typeface="Arial"/>
                <a:cs typeface="Arial"/>
              </a:rPr>
              <a:t> </a:t>
            </a:r>
            <a:r>
              <a:rPr sz="1800" spc="-100" dirty="0">
                <a:latin typeface="Arial"/>
                <a:cs typeface="Arial"/>
              </a:rPr>
              <a:t>(Oomachi),</a:t>
            </a:r>
            <a:r>
              <a:rPr sz="1800" spc="-25" dirty="0">
                <a:latin typeface="Arial"/>
                <a:cs typeface="Arial"/>
              </a:rPr>
              <a:t> </a:t>
            </a:r>
            <a:r>
              <a:rPr sz="1800" spc="-100" dirty="0">
                <a:latin typeface="Arial"/>
                <a:cs typeface="Arial"/>
              </a:rPr>
              <a:t>and</a:t>
            </a:r>
            <a:r>
              <a:rPr sz="1800" spc="-30" dirty="0">
                <a:latin typeface="Arial"/>
                <a:cs typeface="Arial"/>
              </a:rPr>
              <a:t> </a:t>
            </a:r>
            <a:r>
              <a:rPr sz="1800" spc="-20" dirty="0">
                <a:latin typeface="Arial"/>
                <a:cs typeface="Arial"/>
              </a:rPr>
              <a:t>mattikili</a:t>
            </a:r>
            <a:r>
              <a:rPr sz="1800" spc="-40" dirty="0">
                <a:latin typeface="Arial"/>
                <a:cs typeface="Arial"/>
              </a:rPr>
              <a:t> </a:t>
            </a:r>
            <a:r>
              <a:rPr sz="1800" spc="-140" dirty="0">
                <a:latin typeface="Arial"/>
                <a:cs typeface="Arial"/>
              </a:rPr>
              <a:t>(Few</a:t>
            </a:r>
            <a:r>
              <a:rPr sz="1800" spc="-40" dirty="0">
                <a:latin typeface="Arial"/>
                <a:cs typeface="Arial"/>
              </a:rPr>
              <a:t> </a:t>
            </a:r>
            <a:r>
              <a:rPr sz="1800" spc="-25" dirty="0">
                <a:latin typeface="Arial"/>
                <a:cs typeface="Arial"/>
              </a:rPr>
              <a:t>mentions)</a:t>
            </a:r>
            <a:endParaRPr sz="1800">
              <a:latin typeface="Arial"/>
              <a:cs typeface="Arial"/>
            </a:endParaRPr>
          </a:p>
          <a:p>
            <a:pPr marL="299085" indent="-287020">
              <a:lnSpc>
                <a:spcPct val="100000"/>
              </a:lnSpc>
              <a:buChar char="•"/>
              <a:tabLst>
                <a:tab pos="299085" algn="l"/>
                <a:tab pos="299720" algn="l"/>
              </a:tabLst>
            </a:pPr>
            <a:r>
              <a:rPr sz="1800" spc="-95" dirty="0">
                <a:latin typeface="Arial"/>
                <a:cs typeface="Arial"/>
              </a:rPr>
              <a:t>Reduction</a:t>
            </a:r>
            <a:r>
              <a:rPr sz="1800" spc="-40" dirty="0">
                <a:latin typeface="Arial"/>
                <a:cs typeface="Arial"/>
              </a:rPr>
              <a:t> </a:t>
            </a:r>
            <a:r>
              <a:rPr sz="1800" dirty="0">
                <a:latin typeface="Arial"/>
                <a:cs typeface="Arial"/>
              </a:rPr>
              <a:t>of</a:t>
            </a:r>
            <a:r>
              <a:rPr sz="1800" spc="-70" dirty="0">
                <a:latin typeface="Arial"/>
                <a:cs typeface="Arial"/>
              </a:rPr>
              <a:t> </a:t>
            </a:r>
            <a:r>
              <a:rPr sz="1800" spc="-50" dirty="0">
                <a:latin typeface="Arial"/>
                <a:cs typeface="Arial"/>
              </a:rPr>
              <a:t>availability</a:t>
            </a:r>
            <a:r>
              <a:rPr sz="1800" spc="-60" dirty="0">
                <a:latin typeface="Arial"/>
                <a:cs typeface="Arial"/>
              </a:rPr>
              <a:t> </a:t>
            </a:r>
            <a:r>
              <a:rPr sz="1800" spc="-80" dirty="0">
                <a:latin typeface="Arial"/>
                <a:cs typeface="Arial"/>
              </a:rPr>
              <a:t>(6</a:t>
            </a:r>
            <a:r>
              <a:rPr sz="1800" spc="-70" dirty="0">
                <a:latin typeface="Arial"/>
                <a:cs typeface="Arial"/>
              </a:rPr>
              <a:t> </a:t>
            </a:r>
            <a:r>
              <a:rPr sz="1800" spc="-10" dirty="0">
                <a:latin typeface="Arial"/>
                <a:cs typeface="Arial"/>
              </a:rPr>
              <a:t>households)</a:t>
            </a:r>
            <a:endParaRPr sz="1800">
              <a:latin typeface="Arial"/>
              <a:cs typeface="Arial"/>
            </a:endParaRPr>
          </a:p>
        </p:txBody>
      </p:sp>
      <p:grpSp>
        <p:nvGrpSpPr>
          <p:cNvPr id="6" name="object 6"/>
          <p:cNvGrpSpPr/>
          <p:nvPr/>
        </p:nvGrpSpPr>
        <p:grpSpPr>
          <a:xfrm>
            <a:off x="6176771" y="3857269"/>
            <a:ext cx="5083810" cy="3001010"/>
            <a:chOff x="6176771" y="3857269"/>
            <a:chExt cx="5083810" cy="3001010"/>
          </a:xfrm>
        </p:grpSpPr>
        <p:pic>
          <p:nvPicPr>
            <p:cNvPr id="7" name="object 7"/>
            <p:cNvPicPr/>
            <p:nvPr/>
          </p:nvPicPr>
          <p:blipFill>
            <a:blip r:embed="rId2" cstate="print"/>
            <a:stretch>
              <a:fillRect/>
            </a:stretch>
          </p:blipFill>
          <p:spPr>
            <a:xfrm>
              <a:off x="8706611" y="3857269"/>
              <a:ext cx="2553461" cy="3000729"/>
            </a:xfrm>
            <a:prstGeom prst="rect">
              <a:avLst/>
            </a:prstGeom>
          </p:spPr>
        </p:pic>
        <p:pic>
          <p:nvPicPr>
            <p:cNvPr id="8" name="object 8"/>
            <p:cNvPicPr/>
            <p:nvPr/>
          </p:nvPicPr>
          <p:blipFill>
            <a:blip r:embed="rId3" cstate="print"/>
            <a:stretch>
              <a:fillRect/>
            </a:stretch>
          </p:blipFill>
          <p:spPr>
            <a:xfrm>
              <a:off x="9051035" y="4201667"/>
              <a:ext cx="1880616" cy="2506980"/>
            </a:xfrm>
            <a:prstGeom prst="rect">
              <a:avLst/>
            </a:prstGeom>
          </p:spPr>
        </p:pic>
        <p:sp>
          <p:nvSpPr>
            <p:cNvPr id="9" name="object 9"/>
            <p:cNvSpPr/>
            <p:nvPr/>
          </p:nvSpPr>
          <p:spPr>
            <a:xfrm>
              <a:off x="9006839" y="4157471"/>
              <a:ext cx="1969135" cy="2595880"/>
            </a:xfrm>
            <a:custGeom>
              <a:avLst/>
              <a:gdLst/>
              <a:ahLst/>
              <a:cxnLst/>
              <a:rect l="l" t="t" r="r" b="b"/>
              <a:pathLst>
                <a:path w="1969134" h="2595879">
                  <a:moveTo>
                    <a:pt x="356615" y="0"/>
                  </a:moveTo>
                  <a:lnTo>
                    <a:pt x="1969134" y="0"/>
                  </a:lnTo>
                  <a:lnTo>
                    <a:pt x="1969134" y="2238819"/>
                  </a:lnTo>
                  <a:lnTo>
                    <a:pt x="1962023" y="2309837"/>
                  </a:lnTo>
                  <a:lnTo>
                    <a:pt x="1941194" y="2376957"/>
                  </a:lnTo>
                  <a:lnTo>
                    <a:pt x="1907412" y="2438857"/>
                  </a:lnTo>
                  <a:lnTo>
                    <a:pt x="1864740" y="2490978"/>
                  </a:lnTo>
                  <a:lnTo>
                    <a:pt x="1812416" y="2533840"/>
                  </a:lnTo>
                  <a:lnTo>
                    <a:pt x="1750567" y="2567355"/>
                  </a:lnTo>
                  <a:lnTo>
                    <a:pt x="1683257" y="2588276"/>
                  </a:lnTo>
                  <a:lnTo>
                    <a:pt x="1612518" y="2595450"/>
                  </a:lnTo>
                  <a:lnTo>
                    <a:pt x="0" y="2595450"/>
                  </a:lnTo>
                  <a:lnTo>
                    <a:pt x="0" y="356615"/>
                  </a:lnTo>
                  <a:lnTo>
                    <a:pt x="1777" y="321055"/>
                  </a:lnTo>
                  <a:lnTo>
                    <a:pt x="16255" y="251332"/>
                  </a:lnTo>
                  <a:lnTo>
                    <a:pt x="42925" y="187451"/>
                  </a:lnTo>
                  <a:lnTo>
                    <a:pt x="104901" y="104901"/>
                  </a:lnTo>
                  <a:lnTo>
                    <a:pt x="156590" y="61721"/>
                  </a:lnTo>
                  <a:lnTo>
                    <a:pt x="218820" y="27939"/>
                  </a:lnTo>
                  <a:lnTo>
                    <a:pt x="285623" y="7238"/>
                  </a:lnTo>
                  <a:lnTo>
                    <a:pt x="356615" y="0"/>
                  </a:lnTo>
                  <a:close/>
                </a:path>
              </a:pathLst>
            </a:custGeom>
            <a:ln w="88392">
              <a:solidFill>
                <a:srgbClr val="FFFFFF"/>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6176771" y="3866413"/>
              <a:ext cx="2954274" cy="2991585"/>
            </a:xfrm>
            <a:prstGeom prst="rect">
              <a:avLst/>
            </a:prstGeom>
          </p:spPr>
        </p:pic>
        <p:pic>
          <p:nvPicPr>
            <p:cNvPr id="11" name="object 11"/>
            <p:cNvPicPr/>
            <p:nvPr/>
          </p:nvPicPr>
          <p:blipFill>
            <a:blip r:embed="rId5" cstate="print"/>
            <a:stretch>
              <a:fillRect/>
            </a:stretch>
          </p:blipFill>
          <p:spPr>
            <a:xfrm>
              <a:off x="6521195" y="4210811"/>
              <a:ext cx="2281427" cy="2506979"/>
            </a:xfrm>
            <a:prstGeom prst="rect">
              <a:avLst/>
            </a:prstGeom>
          </p:spPr>
        </p:pic>
        <p:sp>
          <p:nvSpPr>
            <p:cNvPr id="12" name="object 12"/>
            <p:cNvSpPr/>
            <p:nvPr/>
          </p:nvSpPr>
          <p:spPr>
            <a:xfrm>
              <a:off x="6476745" y="4166615"/>
              <a:ext cx="2370455" cy="2595880"/>
            </a:xfrm>
            <a:custGeom>
              <a:avLst/>
              <a:gdLst/>
              <a:ahLst/>
              <a:cxnLst/>
              <a:rect l="l" t="t" r="r" b="b"/>
              <a:pathLst>
                <a:path w="2370454" h="2595879">
                  <a:moveTo>
                    <a:pt x="2370074" y="423671"/>
                  </a:moveTo>
                  <a:lnTo>
                    <a:pt x="2370074" y="2595450"/>
                  </a:lnTo>
                  <a:lnTo>
                    <a:pt x="423290" y="2595450"/>
                  </a:lnTo>
                  <a:lnTo>
                    <a:pt x="381253" y="2593301"/>
                  </a:lnTo>
                  <a:lnTo>
                    <a:pt x="338962" y="2587086"/>
                  </a:lnTo>
                  <a:lnTo>
                    <a:pt x="298196" y="2576431"/>
                  </a:lnTo>
                  <a:lnTo>
                    <a:pt x="259079" y="2562224"/>
                  </a:lnTo>
                  <a:lnTo>
                    <a:pt x="221869" y="2544038"/>
                  </a:lnTo>
                  <a:lnTo>
                    <a:pt x="186944" y="2522791"/>
                  </a:lnTo>
                  <a:lnTo>
                    <a:pt x="154558" y="2498394"/>
                  </a:lnTo>
                  <a:lnTo>
                    <a:pt x="124459" y="2471013"/>
                  </a:lnTo>
                  <a:lnTo>
                    <a:pt x="97154" y="2440990"/>
                  </a:lnTo>
                  <a:lnTo>
                    <a:pt x="72644" y="2408605"/>
                  </a:lnTo>
                  <a:lnTo>
                    <a:pt x="51434" y="2373629"/>
                  </a:lnTo>
                  <a:lnTo>
                    <a:pt x="33274" y="2336380"/>
                  </a:lnTo>
                  <a:lnTo>
                    <a:pt x="19050" y="2297315"/>
                  </a:lnTo>
                  <a:lnTo>
                    <a:pt x="8381" y="2256472"/>
                  </a:lnTo>
                  <a:lnTo>
                    <a:pt x="2158" y="2214295"/>
                  </a:lnTo>
                  <a:lnTo>
                    <a:pt x="0" y="2172169"/>
                  </a:lnTo>
                  <a:lnTo>
                    <a:pt x="0" y="0"/>
                  </a:lnTo>
                  <a:lnTo>
                    <a:pt x="1946402" y="0"/>
                  </a:lnTo>
                  <a:lnTo>
                    <a:pt x="1988565" y="2158"/>
                  </a:lnTo>
                  <a:lnTo>
                    <a:pt x="2030729" y="8381"/>
                  </a:lnTo>
                  <a:lnTo>
                    <a:pt x="2071497" y="19049"/>
                  </a:lnTo>
                  <a:lnTo>
                    <a:pt x="2110612" y="33273"/>
                  </a:lnTo>
                  <a:lnTo>
                    <a:pt x="2147824" y="51434"/>
                  </a:lnTo>
                  <a:lnTo>
                    <a:pt x="2182749" y="72643"/>
                  </a:lnTo>
                  <a:lnTo>
                    <a:pt x="2215514" y="96900"/>
                  </a:lnTo>
                  <a:lnTo>
                    <a:pt x="2245613" y="124459"/>
                  </a:lnTo>
                  <a:lnTo>
                    <a:pt x="2273173" y="154558"/>
                  </a:lnTo>
                  <a:lnTo>
                    <a:pt x="2297429" y="187324"/>
                  </a:lnTo>
                  <a:lnTo>
                    <a:pt x="2318638" y="222249"/>
                  </a:lnTo>
                  <a:lnTo>
                    <a:pt x="2336800" y="259460"/>
                  </a:lnTo>
                  <a:lnTo>
                    <a:pt x="2351024" y="298576"/>
                  </a:lnTo>
                  <a:lnTo>
                    <a:pt x="2361692" y="339343"/>
                  </a:lnTo>
                  <a:lnTo>
                    <a:pt x="2367914" y="381507"/>
                  </a:lnTo>
                  <a:lnTo>
                    <a:pt x="2370074" y="423671"/>
                  </a:lnTo>
                  <a:close/>
                </a:path>
              </a:pathLst>
            </a:custGeom>
            <a:ln w="88392">
              <a:solidFill>
                <a:srgbClr val="FFFFFF"/>
              </a:solidFill>
            </a:ln>
          </p:spPr>
          <p:txBody>
            <a:bodyPr wrap="square" lIns="0" tIns="0" rIns="0" bIns="0" rtlCol="0"/>
            <a:lstStyle/>
            <a:p>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838200" y="140207"/>
            <a:ext cx="10515600" cy="1005840"/>
          </a:xfrm>
          <a:custGeom>
            <a:avLst/>
            <a:gdLst/>
            <a:ahLst/>
            <a:cxnLst/>
            <a:rect l="l" t="t" r="r" b="b"/>
            <a:pathLst>
              <a:path w="10515600" h="1005840">
                <a:moveTo>
                  <a:pt x="10515600" y="0"/>
                </a:moveTo>
                <a:lnTo>
                  <a:pt x="0" y="0"/>
                </a:lnTo>
                <a:lnTo>
                  <a:pt x="0" y="1005840"/>
                </a:lnTo>
                <a:lnTo>
                  <a:pt x="10515600" y="1005840"/>
                </a:lnTo>
                <a:lnTo>
                  <a:pt x="10515600" y="0"/>
                </a:lnTo>
                <a:close/>
              </a:path>
            </a:pathLst>
          </a:custGeom>
          <a:solidFill>
            <a:srgbClr val="FFFF00"/>
          </a:solidFill>
        </p:spPr>
        <p:txBody>
          <a:bodyPr wrap="square" lIns="0" tIns="0" rIns="0" bIns="0" rtlCol="0"/>
          <a:lstStyle/>
          <a:p>
            <a:endParaRPr/>
          </a:p>
        </p:txBody>
      </p:sp>
      <p:sp>
        <p:nvSpPr>
          <p:cNvPr id="4" name="object 4"/>
          <p:cNvSpPr txBox="1">
            <a:spLocks noGrp="1"/>
          </p:cNvSpPr>
          <p:nvPr>
            <p:ph type="title"/>
          </p:nvPr>
        </p:nvSpPr>
        <p:spPr>
          <a:xfrm>
            <a:off x="838200" y="140207"/>
            <a:ext cx="10515600" cy="1005840"/>
          </a:xfrm>
          <a:prstGeom prst="rect">
            <a:avLst/>
          </a:prstGeom>
        </p:spPr>
        <p:txBody>
          <a:bodyPr vert="horz" wrap="square" lIns="0" tIns="5715" rIns="0" bIns="0" rtlCol="0">
            <a:spAutoFit/>
          </a:bodyPr>
          <a:lstStyle/>
          <a:p>
            <a:pPr marL="7620" algn="ctr">
              <a:lnSpc>
                <a:spcPct val="100000"/>
              </a:lnSpc>
              <a:spcBef>
                <a:spcPts val="45"/>
              </a:spcBef>
            </a:pPr>
            <a:r>
              <a:rPr spc="-415" dirty="0"/>
              <a:t>Keerai</a:t>
            </a:r>
            <a:r>
              <a:rPr spc="-340" dirty="0"/>
              <a:t> </a:t>
            </a:r>
            <a:r>
              <a:rPr spc="-325" dirty="0"/>
              <a:t>Consumption</a:t>
            </a:r>
          </a:p>
        </p:txBody>
      </p:sp>
      <p:graphicFrame>
        <p:nvGraphicFramePr>
          <p:cNvPr id="5" name="object 5"/>
          <p:cNvGraphicFramePr>
            <a:graphicFrameLocks noGrp="1"/>
          </p:cNvGraphicFramePr>
          <p:nvPr/>
        </p:nvGraphicFramePr>
        <p:xfrm>
          <a:off x="225183" y="1326896"/>
          <a:ext cx="8446134" cy="4236085"/>
        </p:xfrm>
        <a:graphic>
          <a:graphicData uri="http://schemas.openxmlformats.org/drawingml/2006/table">
            <a:tbl>
              <a:tblPr firstRow="1" bandRow="1">
                <a:tableStyleId>{2D5ABB26-0587-4C30-8999-92F81FD0307C}</a:tableStyleId>
              </a:tblPr>
              <a:tblGrid>
                <a:gridCol w="3768725">
                  <a:extLst>
                    <a:ext uri="{9D8B030D-6E8A-4147-A177-3AD203B41FA5}">
                      <a16:colId xmlns:a16="http://schemas.microsoft.com/office/drawing/2014/main" val="20000"/>
                    </a:ext>
                  </a:extLst>
                </a:gridCol>
                <a:gridCol w="4677409">
                  <a:extLst>
                    <a:ext uri="{9D8B030D-6E8A-4147-A177-3AD203B41FA5}">
                      <a16:colId xmlns:a16="http://schemas.microsoft.com/office/drawing/2014/main" val="20001"/>
                    </a:ext>
                  </a:extLst>
                </a:gridCol>
              </a:tblGrid>
              <a:tr h="4236085">
                <a:tc>
                  <a:txBody>
                    <a:bodyPr/>
                    <a:lstStyle/>
                    <a:p>
                      <a:pPr marL="91440">
                        <a:lnSpc>
                          <a:spcPct val="100000"/>
                        </a:lnSpc>
                        <a:spcBef>
                          <a:spcPts val="240"/>
                        </a:spcBef>
                      </a:pPr>
                      <a:r>
                        <a:rPr sz="1800" b="1" i="1" spc="-175" dirty="0">
                          <a:latin typeface="Arial-BoldItalicMT"/>
                          <a:cs typeface="Arial-BoldItalicMT"/>
                        </a:rPr>
                        <a:t>From</a:t>
                      </a:r>
                      <a:r>
                        <a:rPr sz="1800" b="1" i="1" spc="-80" dirty="0">
                          <a:latin typeface="Arial-BoldItalicMT"/>
                          <a:cs typeface="Arial-BoldItalicMT"/>
                        </a:rPr>
                        <a:t> </a:t>
                      </a:r>
                      <a:r>
                        <a:rPr sz="1800" b="1" i="1" spc="-90" dirty="0">
                          <a:latin typeface="Arial-BoldItalicMT"/>
                          <a:cs typeface="Arial-BoldItalicMT"/>
                        </a:rPr>
                        <a:t>the</a:t>
                      </a:r>
                      <a:r>
                        <a:rPr sz="1800" b="1" i="1" spc="-80" dirty="0">
                          <a:latin typeface="Arial-BoldItalicMT"/>
                          <a:cs typeface="Arial-BoldItalicMT"/>
                        </a:rPr>
                        <a:t> </a:t>
                      </a:r>
                      <a:r>
                        <a:rPr sz="1800" b="1" i="1" spc="-155" dirty="0">
                          <a:latin typeface="Arial-BoldItalicMT"/>
                          <a:cs typeface="Arial-BoldItalicMT"/>
                        </a:rPr>
                        <a:t>Farm</a:t>
                      </a:r>
                      <a:r>
                        <a:rPr sz="1800" b="1" i="1" spc="-60" dirty="0">
                          <a:latin typeface="Arial-BoldItalicMT"/>
                          <a:cs typeface="Arial-BoldItalicMT"/>
                        </a:rPr>
                        <a:t> </a:t>
                      </a:r>
                      <a:r>
                        <a:rPr sz="1800" b="1" i="1" spc="280" dirty="0">
                          <a:latin typeface="Arial-BoldItalicMT"/>
                          <a:cs typeface="Arial-BoldItalicMT"/>
                        </a:rPr>
                        <a:t>/</a:t>
                      </a:r>
                      <a:r>
                        <a:rPr sz="1800" b="1" i="1" spc="-65" dirty="0">
                          <a:latin typeface="Arial-BoldItalicMT"/>
                          <a:cs typeface="Arial-BoldItalicMT"/>
                        </a:rPr>
                        <a:t> </a:t>
                      </a:r>
                      <a:r>
                        <a:rPr sz="1800" b="1" i="1" spc="-135" dirty="0">
                          <a:latin typeface="Arial-BoldItalicMT"/>
                          <a:cs typeface="Arial-BoldItalicMT"/>
                        </a:rPr>
                        <a:t>Kollai</a:t>
                      </a:r>
                      <a:r>
                        <a:rPr sz="1800" b="1" i="1" spc="-80" dirty="0">
                          <a:latin typeface="Arial-BoldItalicMT"/>
                          <a:cs typeface="Arial-BoldItalicMT"/>
                        </a:rPr>
                        <a:t> </a:t>
                      </a:r>
                      <a:r>
                        <a:rPr sz="1800" b="1" i="1" spc="-10" dirty="0">
                          <a:latin typeface="Arial-BoldItalicMT"/>
                          <a:cs typeface="Arial-BoldItalicMT"/>
                        </a:rPr>
                        <a:t>Keerai</a:t>
                      </a:r>
                      <a:endParaRPr sz="1800">
                        <a:latin typeface="Arial-BoldItalicMT"/>
                        <a:cs typeface="Arial-BoldItalicMT"/>
                      </a:endParaRPr>
                    </a:p>
                    <a:p>
                      <a:pPr marL="91440">
                        <a:lnSpc>
                          <a:spcPct val="100000"/>
                        </a:lnSpc>
                      </a:pPr>
                      <a:r>
                        <a:rPr sz="1800" b="1" i="1" spc="-70" dirty="0">
                          <a:latin typeface="Arial-BoldItalicMT"/>
                          <a:cs typeface="Arial-BoldItalicMT"/>
                        </a:rPr>
                        <a:t>(Mixture </a:t>
                      </a:r>
                      <a:r>
                        <a:rPr sz="1800" b="1" i="1" spc="-105" dirty="0">
                          <a:latin typeface="Arial-BoldItalicMT"/>
                          <a:cs typeface="Arial-BoldItalicMT"/>
                        </a:rPr>
                        <a:t>of</a:t>
                      </a:r>
                      <a:r>
                        <a:rPr sz="1800" b="1" i="1" spc="-65" dirty="0">
                          <a:latin typeface="Arial-BoldItalicMT"/>
                          <a:cs typeface="Arial-BoldItalicMT"/>
                        </a:rPr>
                        <a:t> </a:t>
                      </a:r>
                      <a:r>
                        <a:rPr sz="1800" b="1" i="1" spc="-140" dirty="0">
                          <a:latin typeface="Arial-BoldItalicMT"/>
                          <a:cs typeface="Arial-BoldItalicMT"/>
                        </a:rPr>
                        <a:t>Keerai</a:t>
                      </a:r>
                      <a:r>
                        <a:rPr sz="1800" b="1" i="1" spc="-45" dirty="0">
                          <a:latin typeface="Arial-BoldItalicMT"/>
                          <a:cs typeface="Arial-BoldItalicMT"/>
                        </a:rPr>
                        <a:t> </a:t>
                      </a:r>
                      <a:r>
                        <a:rPr sz="1800" b="1" i="1" spc="-120" dirty="0">
                          <a:latin typeface="Arial-BoldItalicMT"/>
                          <a:cs typeface="Arial-BoldItalicMT"/>
                        </a:rPr>
                        <a:t>from</a:t>
                      </a:r>
                      <a:r>
                        <a:rPr sz="1800" b="1" i="1" spc="-50" dirty="0">
                          <a:latin typeface="Arial-BoldItalicMT"/>
                          <a:cs typeface="Arial-BoldItalicMT"/>
                        </a:rPr>
                        <a:t> </a:t>
                      </a:r>
                      <a:r>
                        <a:rPr sz="1800" b="1" i="1" spc="-10" dirty="0">
                          <a:latin typeface="Arial-BoldItalicMT"/>
                          <a:cs typeface="Arial-BoldItalicMT"/>
                        </a:rPr>
                        <a:t>Farms)</a:t>
                      </a:r>
                      <a:endParaRPr sz="1800">
                        <a:latin typeface="Arial-BoldItalicMT"/>
                        <a:cs typeface="Arial-BoldItalicMT"/>
                      </a:endParaRPr>
                    </a:p>
                    <a:p>
                      <a:pPr>
                        <a:lnSpc>
                          <a:spcPct val="100000"/>
                        </a:lnSpc>
                        <a:spcBef>
                          <a:spcPts val="45"/>
                        </a:spcBef>
                      </a:pPr>
                      <a:endParaRPr sz="2050">
                        <a:latin typeface="Times New Roman"/>
                        <a:cs typeface="Times New Roman"/>
                      </a:endParaRPr>
                    </a:p>
                    <a:p>
                      <a:pPr marL="377825" indent="-287020">
                        <a:lnSpc>
                          <a:spcPct val="100000"/>
                        </a:lnSpc>
                        <a:buChar char="•"/>
                        <a:tabLst>
                          <a:tab pos="377825" algn="l"/>
                          <a:tab pos="378460" algn="l"/>
                        </a:tabLst>
                      </a:pPr>
                      <a:r>
                        <a:rPr sz="1800" spc="-110" dirty="0">
                          <a:latin typeface="Arial"/>
                          <a:cs typeface="Arial"/>
                        </a:rPr>
                        <a:t>Ponnanganni</a:t>
                      </a:r>
                      <a:r>
                        <a:rPr sz="1800" spc="-35"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105" dirty="0">
                          <a:latin typeface="Arial"/>
                          <a:cs typeface="Arial"/>
                        </a:rPr>
                        <a:t>Kuppai</a:t>
                      </a:r>
                      <a:r>
                        <a:rPr sz="1800" spc="-80"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spcBef>
                          <a:spcPts val="5"/>
                        </a:spcBef>
                        <a:buChar char="•"/>
                        <a:tabLst>
                          <a:tab pos="377825" algn="l"/>
                          <a:tab pos="378460" algn="l"/>
                        </a:tabLst>
                      </a:pPr>
                      <a:r>
                        <a:rPr sz="1800" spc="-105" dirty="0">
                          <a:latin typeface="Arial"/>
                          <a:cs typeface="Arial"/>
                        </a:rPr>
                        <a:t>Valukkai</a:t>
                      </a:r>
                      <a:r>
                        <a:rPr sz="1800" spc="-75"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65" dirty="0">
                          <a:latin typeface="Arial"/>
                          <a:cs typeface="Arial"/>
                        </a:rPr>
                        <a:t>Manathakkali</a:t>
                      </a:r>
                      <a:r>
                        <a:rPr sz="1800" spc="-60"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25" dirty="0">
                          <a:latin typeface="Arial"/>
                          <a:cs typeface="Arial"/>
                        </a:rPr>
                        <a:t>Molai</a:t>
                      </a:r>
                      <a:r>
                        <a:rPr sz="1800" spc="-100"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145" dirty="0">
                          <a:latin typeface="Arial"/>
                          <a:cs typeface="Arial"/>
                        </a:rPr>
                        <a:t>Kasaraku</a:t>
                      </a:r>
                      <a:r>
                        <a:rPr sz="1800" spc="-55"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125" dirty="0">
                          <a:latin typeface="Arial"/>
                          <a:cs typeface="Arial"/>
                        </a:rPr>
                        <a:t>Satavarna</a:t>
                      </a:r>
                      <a:r>
                        <a:rPr sz="1800" spc="-70"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55" dirty="0">
                          <a:latin typeface="Arial"/>
                          <a:cs typeface="Arial"/>
                        </a:rPr>
                        <a:t>Komiti</a:t>
                      </a:r>
                      <a:r>
                        <a:rPr sz="1800" spc="-85"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60" dirty="0">
                          <a:latin typeface="Arial"/>
                          <a:cs typeface="Arial"/>
                        </a:rPr>
                        <a:t>Manal</a:t>
                      </a:r>
                      <a:r>
                        <a:rPr sz="1800" spc="-80"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135" dirty="0">
                          <a:latin typeface="Arial"/>
                          <a:cs typeface="Arial"/>
                        </a:rPr>
                        <a:t>Pasalai</a:t>
                      </a:r>
                      <a:r>
                        <a:rPr sz="1800" spc="-75"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buChar char="•"/>
                        <a:tabLst>
                          <a:tab pos="377825" algn="l"/>
                          <a:tab pos="378460" algn="l"/>
                        </a:tabLst>
                      </a:pPr>
                      <a:r>
                        <a:rPr sz="1800" spc="-100" dirty="0">
                          <a:latin typeface="Arial"/>
                          <a:cs typeface="Arial"/>
                        </a:rPr>
                        <a:t>Kuppameni</a:t>
                      </a:r>
                      <a:r>
                        <a:rPr sz="1800" spc="-65" dirty="0">
                          <a:latin typeface="Arial"/>
                          <a:cs typeface="Arial"/>
                        </a:rPr>
                        <a:t> </a:t>
                      </a:r>
                      <a:r>
                        <a:rPr sz="1800" spc="-10" dirty="0">
                          <a:latin typeface="Arial"/>
                          <a:cs typeface="Arial"/>
                        </a:rPr>
                        <a:t>Keerai</a:t>
                      </a:r>
                      <a:endParaRPr sz="1800">
                        <a:latin typeface="Arial"/>
                        <a:cs typeface="Arial"/>
                      </a:endParaRPr>
                    </a:p>
                    <a:p>
                      <a:pPr marL="377825" indent="-287020">
                        <a:lnSpc>
                          <a:spcPct val="100000"/>
                        </a:lnSpc>
                        <a:spcBef>
                          <a:spcPts val="5"/>
                        </a:spcBef>
                        <a:buChar char="•"/>
                        <a:tabLst>
                          <a:tab pos="377825" algn="l"/>
                          <a:tab pos="378460" algn="l"/>
                        </a:tabLst>
                      </a:pPr>
                      <a:r>
                        <a:rPr sz="1800" spc="-90" dirty="0">
                          <a:latin typeface="Arial"/>
                          <a:cs typeface="Arial"/>
                        </a:rPr>
                        <a:t>Vallarai</a:t>
                      </a:r>
                      <a:r>
                        <a:rPr sz="1800" spc="-65" dirty="0">
                          <a:latin typeface="Arial"/>
                          <a:cs typeface="Arial"/>
                        </a:rPr>
                        <a:t> </a:t>
                      </a:r>
                      <a:r>
                        <a:rPr sz="1800" spc="-10" dirty="0">
                          <a:latin typeface="Arial"/>
                          <a:cs typeface="Arial"/>
                        </a:rPr>
                        <a:t>Keerai</a:t>
                      </a:r>
                      <a:endParaRPr sz="1800">
                        <a:latin typeface="Arial"/>
                        <a:cs typeface="Arial"/>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40"/>
                        </a:spcBef>
                      </a:pPr>
                      <a:r>
                        <a:rPr sz="1800" b="1" i="1" spc="-175" dirty="0">
                          <a:latin typeface="Arial-BoldItalicMT"/>
                          <a:cs typeface="Arial-BoldItalicMT"/>
                        </a:rPr>
                        <a:t>From</a:t>
                      </a:r>
                      <a:r>
                        <a:rPr sz="1800" b="1" i="1" spc="-60" dirty="0">
                          <a:latin typeface="Arial-BoldItalicMT"/>
                          <a:cs typeface="Arial-BoldItalicMT"/>
                        </a:rPr>
                        <a:t> </a:t>
                      </a:r>
                      <a:r>
                        <a:rPr sz="1800" b="1" i="1" spc="-130" dirty="0">
                          <a:latin typeface="Arial-BoldItalicMT"/>
                          <a:cs typeface="Arial-BoldItalicMT"/>
                        </a:rPr>
                        <a:t>Shops/Street</a:t>
                      </a:r>
                      <a:r>
                        <a:rPr sz="1800" b="1" i="1" spc="-40" dirty="0">
                          <a:latin typeface="Arial-BoldItalicMT"/>
                          <a:cs typeface="Arial-BoldItalicMT"/>
                        </a:rPr>
                        <a:t> </a:t>
                      </a:r>
                      <a:r>
                        <a:rPr sz="1800" b="1" i="1" spc="-35" dirty="0">
                          <a:latin typeface="Arial-BoldItalicMT"/>
                          <a:cs typeface="Arial-BoldItalicMT"/>
                        </a:rPr>
                        <a:t>Vendors</a:t>
                      </a:r>
                      <a:endParaRPr sz="1800">
                        <a:latin typeface="Arial-BoldItalicMT"/>
                        <a:cs typeface="Arial-BoldItalicMT"/>
                      </a:endParaRPr>
                    </a:p>
                    <a:p>
                      <a:pPr>
                        <a:lnSpc>
                          <a:spcPct val="100000"/>
                        </a:lnSpc>
                        <a:spcBef>
                          <a:spcPts val="35"/>
                        </a:spcBef>
                      </a:pPr>
                      <a:endParaRPr sz="1850">
                        <a:latin typeface="Times New Roman"/>
                        <a:cs typeface="Times New Roman"/>
                      </a:endParaRPr>
                    </a:p>
                    <a:p>
                      <a:pPr marL="378460" indent="-287020">
                        <a:lnSpc>
                          <a:spcPct val="100000"/>
                        </a:lnSpc>
                        <a:buChar char="•"/>
                        <a:tabLst>
                          <a:tab pos="378460" algn="l"/>
                          <a:tab pos="379095" algn="l"/>
                        </a:tabLst>
                      </a:pPr>
                      <a:r>
                        <a:rPr sz="1800" spc="-80" dirty="0">
                          <a:latin typeface="Arial"/>
                          <a:cs typeface="Arial"/>
                        </a:rPr>
                        <a:t>Arai</a:t>
                      </a:r>
                      <a:r>
                        <a:rPr sz="1800" spc="-95" dirty="0">
                          <a:latin typeface="Arial"/>
                          <a:cs typeface="Arial"/>
                        </a:rPr>
                        <a:t> </a:t>
                      </a:r>
                      <a:r>
                        <a:rPr sz="1800" spc="-10" dirty="0">
                          <a:latin typeface="Arial"/>
                          <a:cs typeface="Arial"/>
                        </a:rPr>
                        <a:t>Keerai</a:t>
                      </a:r>
                      <a:endParaRPr sz="1800">
                        <a:latin typeface="Arial"/>
                        <a:cs typeface="Arial"/>
                      </a:endParaRPr>
                    </a:p>
                    <a:p>
                      <a:pPr marL="378460" indent="-287020">
                        <a:lnSpc>
                          <a:spcPct val="100000"/>
                        </a:lnSpc>
                        <a:buChar char="•"/>
                        <a:tabLst>
                          <a:tab pos="378460" algn="l"/>
                          <a:tab pos="379095" algn="l"/>
                        </a:tabLst>
                      </a:pPr>
                      <a:r>
                        <a:rPr sz="1800" spc="-114" dirty="0">
                          <a:latin typeface="Arial"/>
                          <a:cs typeface="Arial"/>
                        </a:rPr>
                        <a:t>Siru</a:t>
                      </a:r>
                      <a:r>
                        <a:rPr sz="1800" spc="-50" dirty="0">
                          <a:latin typeface="Arial"/>
                          <a:cs typeface="Arial"/>
                        </a:rPr>
                        <a:t> </a:t>
                      </a:r>
                      <a:r>
                        <a:rPr sz="1800" spc="-10" dirty="0">
                          <a:latin typeface="Arial"/>
                          <a:cs typeface="Arial"/>
                        </a:rPr>
                        <a:t>Keerai</a:t>
                      </a:r>
                      <a:endParaRPr sz="1800">
                        <a:latin typeface="Arial"/>
                        <a:cs typeface="Arial"/>
                      </a:endParaRPr>
                    </a:p>
                    <a:p>
                      <a:pPr marL="378460" indent="-287020">
                        <a:lnSpc>
                          <a:spcPct val="100000"/>
                        </a:lnSpc>
                        <a:buChar char="•"/>
                        <a:tabLst>
                          <a:tab pos="378460" algn="l"/>
                          <a:tab pos="379095" algn="l"/>
                        </a:tabLst>
                      </a:pPr>
                      <a:r>
                        <a:rPr sz="1800" spc="-114" dirty="0">
                          <a:latin typeface="Arial"/>
                          <a:cs typeface="Arial"/>
                        </a:rPr>
                        <a:t>Thandu</a:t>
                      </a:r>
                      <a:r>
                        <a:rPr sz="1800" spc="-25" dirty="0">
                          <a:latin typeface="Arial"/>
                          <a:cs typeface="Arial"/>
                        </a:rPr>
                        <a:t> </a:t>
                      </a:r>
                      <a:r>
                        <a:rPr sz="1800" spc="-10" dirty="0">
                          <a:latin typeface="Arial"/>
                          <a:cs typeface="Arial"/>
                        </a:rPr>
                        <a:t>Keerai</a:t>
                      </a:r>
                      <a:endParaRPr sz="1800">
                        <a:latin typeface="Arial"/>
                        <a:cs typeface="Arial"/>
                      </a:endParaRPr>
                    </a:p>
                    <a:p>
                      <a:pPr marL="378460" indent="-287020">
                        <a:lnSpc>
                          <a:spcPct val="100000"/>
                        </a:lnSpc>
                        <a:spcBef>
                          <a:spcPts val="5"/>
                        </a:spcBef>
                        <a:buChar char="•"/>
                        <a:tabLst>
                          <a:tab pos="378460" algn="l"/>
                          <a:tab pos="379095" algn="l"/>
                        </a:tabLst>
                      </a:pPr>
                      <a:r>
                        <a:rPr sz="1800" spc="-95" dirty="0">
                          <a:latin typeface="Arial"/>
                          <a:cs typeface="Arial"/>
                        </a:rPr>
                        <a:t>Pulichai</a:t>
                      </a:r>
                      <a:r>
                        <a:rPr sz="1800" spc="-5" dirty="0">
                          <a:latin typeface="Arial"/>
                          <a:cs typeface="Arial"/>
                        </a:rPr>
                        <a:t> </a:t>
                      </a:r>
                      <a:r>
                        <a:rPr sz="1800" spc="-10" dirty="0">
                          <a:latin typeface="Arial"/>
                          <a:cs typeface="Arial"/>
                        </a:rPr>
                        <a:t>Keerai</a:t>
                      </a:r>
                      <a:endParaRPr sz="1800">
                        <a:latin typeface="Arial"/>
                        <a:cs typeface="Arial"/>
                      </a:endParaRPr>
                    </a:p>
                    <a:p>
                      <a:pPr>
                        <a:lnSpc>
                          <a:spcPct val="100000"/>
                        </a:lnSpc>
                        <a:spcBef>
                          <a:spcPts val="30"/>
                        </a:spcBef>
                        <a:buFont typeface="Arial"/>
                        <a:buChar char="•"/>
                      </a:pPr>
                      <a:endParaRPr sz="1850">
                        <a:latin typeface="Times New Roman"/>
                        <a:cs typeface="Times New Roman"/>
                      </a:endParaRPr>
                    </a:p>
                    <a:p>
                      <a:pPr marL="92075">
                        <a:lnSpc>
                          <a:spcPct val="100000"/>
                        </a:lnSpc>
                      </a:pPr>
                      <a:r>
                        <a:rPr sz="1800" b="1" i="1" spc="-10" dirty="0">
                          <a:latin typeface="Arial-BoldItalicMT"/>
                          <a:cs typeface="Arial-BoldItalicMT"/>
                        </a:rPr>
                        <a:t>Trees</a:t>
                      </a:r>
                      <a:endParaRPr sz="1800">
                        <a:latin typeface="Arial-BoldItalicMT"/>
                        <a:cs typeface="Arial-BoldItalicMT"/>
                      </a:endParaRPr>
                    </a:p>
                    <a:p>
                      <a:pPr>
                        <a:lnSpc>
                          <a:spcPct val="100000"/>
                        </a:lnSpc>
                        <a:spcBef>
                          <a:spcPts val="35"/>
                        </a:spcBef>
                      </a:pPr>
                      <a:endParaRPr sz="1850">
                        <a:latin typeface="Times New Roman"/>
                        <a:cs typeface="Times New Roman"/>
                      </a:endParaRPr>
                    </a:p>
                    <a:p>
                      <a:pPr marL="378460" indent="-287020">
                        <a:lnSpc>
                          <a:spcPct val="100000"/>
                        </a:lnSpc>
                        <a:buChar char="•"/>
                        <a:tabLst>
                          <a:tab pos="378460" algn="l"/>
                          <a:tab pos="379095" algn="l"/>
                        </a:tabLst>
                      </a:pPr>
                      <a:r>
                        <a:rPr sz="1800" spc="-60" dirty="0">
                          <a:latin typeface="Arial"/>
                          <a:cs typeface="Arial"/>
                        </a:rPr>
                        <a:t>Moringa</a:t>
                      </a:r>
                      <a:r>
                        <a:rPr sz="1800" spc="-70" dirty="0">
                          <a:latin typeface="Arial"/>
                          <a:cs typeface="Arial"/>
                        </a:rPr>
                        <a:t> </a:t>
                      </a:r>
                      <a:r>
                        <a:rPr sz="1800" spc="-100" dirty="0">
                          <a:latin typeface="Arial"/>
                          <a:cs typeface="Arial"/>
                        </a:rPr>
                        <a:t>Keerai:</a:t>
                      </a:r>
                      <a:r>
                        <a:rPr sz="1800" spc="-55" dirty="0">
                          <a:latin typeface="Arial"/>
                          <a:cs typeface="Arial"/>
                        </a:rPr>
                        <a:t> </a:t>
                      </a:r>
                      <a:r>
                        <a:rPr sz="1800" spc="-90" dirty="0">
                          <a:latin typeface="Arial"/>
                          <a:cs typeface="Arial"/>
                        </a:rPr>
                        <a:t>(13</a:t>
                      </a:r>
                      <a:r>
                        <a:rPr sz="1800" spc="-65" dirty="0">
                          <a:latin typeface="Arial"/>
                          <a:cs typeface="Arial"/>
                        </a:rPr>
                        <a:t> </a:t>
                      </a:r>
                      <a:r>
                        <a:rPr sz="1800" spc="-90" dirty="0">
                          <a:latin typeface="Arial"/>
                          <a:cs typeface="Arial"/>
                        </a:rPr>
                        <a:t>households</a:t>
                      </a:r>
                      <a:r>
                        <a:rPr sz="1800" spc="-65" dirty="0">
                          <a:latin typeface="Arial"/>
                          <a:cs typeface="Arial"/>
                        </a:rPr>
                        <a:t> </a:t>
                      </a:r>
                      <a:r>
                        <a:rPr sz="1800" spc="-110" dirty="0">
                          <a:latin typeface="Arial"/>
                          <a:cs typeface="Arial"/>
                        </a:rPr>
                        <a:t>have</a:t>
                      </a:r>
                      <a:r>
                        <a:rPr sz="1800" spc="-85" dirty="0">
                          <a:latin typeface="Arial"/>
                          <a:cs typeface="Arial"/>
                        </a:rPr>
                        <a:t> </a:t>
                      </a:r>
                      <a:r>
                        <a:rPr sz="1800" spc="-10" dirty="0">
                          <a:latin typeface="Arial"/>
                          <a:cs typeface="Arial"/>
                        </a:rPr>
                        <a:t>their</a:t>
                      </a:r>
                      <a:endParaRPr sz="1800">
                        <a:latin typeface="Arial"/>
                        <a:cs typeface="Arial"/>
                      </a:endParaRPr>
                    </a:p>
                    <a:p>
                      <a:pPr marL="378460">
                        <a:lnSpc>
                          <a:spcPts val="2155"/>
                        </a:lnSpc>
                        <a:spcBef>
                          <a:spcPts val="15"/>
                        </a:spcBef>
                      </a:pPr>
                      <a:r>
                        <a:rPr sz="1800" spc="-50" dirty="0">
                          <a:latin typeface="Arial"/>
                          <a:cs typeface="Arial"/>
                        </a:rPr>
                        <a:t>own</a:t>
                      </a:r>
                      <a:r>
                        <a:rPr sz="1800" spc="-75" dirty="0">
                          <a:latin typeface="Arial"/>
                          <a:cs typeface="Arial"/>
                        </a:rPr>
                        <a:t> moringa </a:t>
                      </a:r>
                      <a:r>
                        <a:rPr sz="1800" spc="-20" dirty="0">
                          <a:latin typeface="Arial"/>
                          <a:cs typeface="Arial"/>
                        </a:rPr>
                        <a:t>tree)</a:t>
                      </a:r>
                      <a:endParaRPr sz="1800">
                        <a:latin typeface="Arial"/>
                        <a:cs typeface="Arial"/>
                      </a:endParaRPr>
                    </a:p>
                    <a:p>
                      <a:pPr marL="378460" marR="370840" indent="-287020">
                        <a:lnSpc>
                          <a:spcPts val="2160"/>
                        </a:lnSpc>
                        <a:spcBef>
                          <a:spcPts val="65"/>
                        </a:spcBef>
                        <a:buChar char="•"/>
                        <a:tabLst>
                          <a:tab pos="378460" algn="l"/>
                          <a:tab pos="379095" algn="l"/>
                        </a:tabLst>
                      </a:pPr>
                      <a:r>
                        <a:rPr sz="1800" spc="-110" dirty="0">
                          <a:latin typeface="Arial"/>
                          <a:cs typeface="Arial"/>
                        </a:rPr>
                        <a:t>Vathanarayanan</a:t>
                      </a:r>
                      <a:r>
                        <a:rPr sz="1800" spc="-60" dirty="0">
                          <a:latin typeface="Arial"/>
                          <a:cs typeface="Arial"/>
                        </a:rPr>
                        <a:t> </a:t>
                      </a:r>
                      <a:r>
                        <a:rPr sz="1800" spc="195" dirty="0">
                          <a:latin typeface="Arial"/>
                          <a:cs typeface="Arial"/>
                        </a:rPr>
                        <a:t>/</a:t>
                      </a:r>
                      <a:r>
                        <a:rPr sz="1800" spc="-70" dirty="0">
                          <a:latin typeface="Arial"/>
                          <a:cs typeface="Arial"/>
                        </a:rPr>
                        <a:t> </a:t>
                      </a:r>
                      <a:r>
                        <a:rPr sz="1800" spc="-90" dirty="0">
                          <a:latin typeface="Arial"/>
                          <a:cs typeface="Arial"/>
                        </a:rPr>
                        <a:t>Vathanatha</a:t>
                      </a:r>
                      <a:r>
                        <a:rPr sz="1800" spc="-65" dirty="0">
                          <a:latin typeface="Arial"/>
                          <a:cs typeface="Arial"/>
                        </a:rPr>
                        <a:t> </a:t>
                      </a:r>
                      <a:r>
                        <a:rPr sz="1800" spc="-95" dirty="0">
                          <a:latin typeface="Arial"/>
                          <a:cs typeface="Arial"/>
                        </a:rPr>
                        <a:t>keerai</a:t>
                      </a:r>
                      <a:r>
                        <a:rPr sz="1800" spc="-55" dirty="0">
                          <a:latin typeface="Arial"/>
                          <a:cs typeface="Arial"/>
                        </a:rPr>
                        <a:t> </a:t>
                      </a:r>
                      <a:r>
                        <a:rPr sz="1800" dirty="0">
                          <a:latin typeface="Arial"/>
                          <a:cs typeface="Arial"/>
                        </a:rPr>
                        <a:t>:</a:t>
                      </a:r>
                      <a:r>
                        <a:rPr sz="1800" spc="-55" dirty="0">
                          <a:latin typeface="Arial"/>
                          <a:cs typeface="Arial"/>
                        </a:rPr>
                        <a:t> </a:t>
                      </a:r>
                      <a:r>
                        <a:rPr sz="1800" spc="-100" dirty="0">
                          <a:latin typeface="Arial"/>
                          <a:cs typeface="Arial"/>
                        </a:rPr>
                        <a:t>Few </a:t>
                      </a:r>
                      <a:r>
                        <a:rPr sz="1800" spc="-10" dirty="0">
                          <a:latin typeface="Arial"/>
                          <a:cs typeface="Arial"/>
                        </a:rPr>
                        <a:t>mentions</a:t>
                      </a:r>
                      <a:endParaRPr sz="1800">
                        <a:latin typeface="Arial"/>
                        <a:cs typeface="Arial"/>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bl>
          </a:graphicData>
        </a:graphic>
      </p:graphicFrame>
      <p:grpSp>
        <p:nvGrpSpPr>
          <p:cNvPr id="6" name="object 6"/>
          <p:cNvGrpSpPr/>
          <p:nvPr/>
        </p:nvGrpSpPr>
        <p:grpSpPr>
          <a:xfrm>
            <a:off x="8951976" y="1109472"/>
            <a:ext cx="3032125" cy="5746750"/>
            <a:chOff x="8951976" y="1109472"/>
            <a:chExt cx="3032125" cy="5746750"/>
          </a:xfrm>
        </p:grpSpPr>
        <p:pic>
          <p:nvPicPr>
            <p:cNvPr id="7" name="object 7"/>
            <p:cNvPicPr/>
            <p:nvPr/>
          </p:nvPicPr>
          <p:blipFill>
            <a:blip r:embed="rId3" cstate="print"/>
            <a:stretch>
              <a:fillRect/>
            </a:stretch>
          </p:blipFill>
          <p:spPr>
            <a:xfrm>
              <a:off x="9070848" y="1109472"/>
              <a:ext cx="2844546" cy="3701033"/>
            </a:xfrm>
            <a:prstGeom prst="rect">
              <a:avLst/>
            </a:prstGeom>
          </p:spPr>
        </p:pic>
        <p:pic>
          <p:nvPicPr>
            <p:cNvPr id="8" name="object 8"/>
            <p:cNvPicPr/>
            <p:nvPr/>
          </p:nvPicPr>
          <p:blipFill>
            <a:blip r:embed="rId4" cstate="print"/>
            <a:stretch>
              <a:fillRect/>
            </a:stretch>
          </p:blipFill>
          <p:spPr>
            <a:xfrm>
              <a:off x="8951976" y="4725926"/>
              <a:ext cx="3031998" cy="2129790"/>
            </a:xfrm>
            <a:prstGeom prst="rect">
              <a:avLst/>
            </a:prstGeom>
          </p:spPr>
        </p:pic>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838200" y="198120"/>
            <a:ext cx="10515600" cy="954405"/>
          </a:xfrm>
          <a:prstGeom prst="rect">
            <a:avLst/>
          </a:prstGeom>
          <a:solidFill>
            <a:srgbClr val="FFFF00"/>
          </a:solidFill>
        </p:spPr>
        <p:txBody>
          <a:bodyPr vert="horz" wrap="square" lIns="0" tIns="34925" rIns="0" bIns="0" rtlCol="0">
            <a:spAutoFit/>
          </a:bodyPr>
          <a:lstStyle/>
          <a:p>
            <a:pPr marL="635" algn="ctr">
              <a:lnSpc>
                <a:spcPct val="100000"/>
              </a:lnSpc>
              <a:spcBef>
                <a:spcPts val="275"/>
              </a:spcBef>
            </a:pPr>
            <a:r>
              <a:rPr sz="4800" spc="-340" dirty="0"/>
              <a:t>Perceived</a:t>
            </a:r>
            <a:r>
              <a:rPr sz="4800" spc="-330" dirty="0"/>
              <a:t> </a:t>
            </a:r>
            <a:r>
              <a:rPr sz="4800" spc="-200" dirty="0"/>
              <a:t>benefits</a:t>
            </a:r>
            <a:r>
              <a:rPr sz="4800" spc="-310" dirty="0"/>
              <a:t> </a:t>
            </a:r>
            <a:r>
              <a:rPr sz="4800" spc="-70" dirty="0"/>
              <a:t>of</a:t>
            </a:r>
            <a:r>
              <a:rPr sz="4800" spc="-285" dirty="0"/>
              <a:t> </a:t>
            </a:r>
            <a:r>
              <a:rPr sz="4800" spc="-380" dirty="0"/>
              <a:t>Keerai</a:t>
            </a:r>
            <a:endParaRPr sz="4800"/>
          </a:p>
        </p:txBody>
      </p:sp>
      <p:sp>
        <p:nvSpPr>
          <p:cNvPr id="4" name="object 4"/>
          <p:cNvSpPr txBox="1">
            <a:spLocks noGrp="1"/>
          </p:cNvSpPr>
          <p:nvPr>
            <p:ph type="body" idx="1"/>
          </p:nvPr>
        </p:nvSpPr>
        <p:spPr>
          <a:prstGeom prst="rect">
            <a:avLst/>
          </a:prstGeom>
        </p:spPr>
        <p:txBody>
          <a:bodyPr vert="horz" wrap="square" lIns="0" tIns="13335" rIns="0" bIns="0" rtlCol="0">
            <a:spAutoFit/>
          </a:bodyPr>
          <a:lstStyle/>
          <a:p>
            <a:pPr marL="241300" indent="-229235">
              <a:lnSpc>
                <a:spcPct val="100000"/>
              </a:lnSpc>
              <a:spcBef>
                <a:spcPts val="105"/>
              </a:spcBef>
              <a:buChar char="•"/>
              <a:tabLst>
                <a:tab pos="241935" algn="l"/>
              </a:tabLst>
            </a:pPr>
            <a:r>
              <a:rPr spc="-220" dirty="0"/>
              <a:t>Reduces</a:t>
            </a:r>
            <a:r>
              <a:rPr spc="-155" dirty="0"/>
              <a:t> </a:t>
            </a:r>
            <a:r>
              <a:rPr spc="-105" dirty="0"/>
              <a:t>body</a:t>
            </a:r>
            <a:r>
              <a:rPr spc="-135" dirty="0"/>
              <a:t> </a:t>
            </a:r>
            <a:r>
              <a:rPr spc="-20" dirty="0"/>
              <a:t>heat</a:t>
            </a:r>
          </a:p>
          <a:p>
            <a:pPr marL="241300" indent="-229235">
              <a:lnSpc>
                <a:spcPct val="100000"/>
              </a:lnSpc>
              <a:spcBef>
                <a:spcPts val="65"/>
              </a:spcBef>
              <a:buChar char="•"/>
              <a:tabLst>
                <a:tab pos="241935" algn="l"/>
              </a:tabLst>
            </a:pPr>
            <a:r>
              <a:rPr spc="-165" dirty="0"/>
              <a:t>Good</a:t>
            </a:r>
            <a:r>
              <a:rPr spc="-135" dirty="0"/>
              <a:t> </a:t>
            </a:r>
            <a:r>
              <a:rPr spc="-10" dirty="0"/>
              <a:t>for</a:t>
            </a:r>
            <a:r>
              <a:rPr spc="-125" dirty="0"/>
              <a:t> </a:t>
            </a:r>
            <a:r>
              <a:rPr spc="-10" dirty="0"/>
              <a:t>digestion</a:t>
            </a:r>
          </a:p>
          <a:p>
            <a:pPr marL="241300" indent="-229235">
              <a:lnSpc>
                <a:spcPct val="100000"/>
              </a:lnSpc>
              <a:spcBef>
                <a:spcPts val="60"/>
              </a:spcBef>
              <a:buChar char="•"/>
              <a:tabLst>
                <a:tab pos="241935" algn="l"/>
              </a:tabLst>
            </a:pPr>
            <a:r>
              <a:rPr spc="-210" dirty="0"/>
              <a:t>Cures</a:t>
            </a:r>
            <a:r>
              <a:rPr spc="-140" dirty="0"/>
              <a:t> </a:t>
            </a:r>
            <a:r>
              <a:rPr spc="-10" dirty="0"/>
              <a:t>ulcers</a:t>
            </a:r>
          </a:p>
          <a:p>
            <a:pPr>
              <a:lnSpc>
                <a:spcPct val="100000"/>
              </a:lnSpc>
              <a:spcBef>
                <a:spcPts val="30"/>
              </a:spcBef>
              <a:buFont typeface="Arial"/>
              <a:buChar char="•"/>
            </a:pPr>
            <a:endParaRPr sz="2800"/>
          </a:p>
          <a:p>
            <a:pPr marL="241300" indent="-229235">
              <a:lnSpc>
                <a:spcPct val="100000"/>
              </a:lnSpc>
              <a:buChar char="•"/>
              <a:tabLst>
                <a:tab pos="241935" algn="l"/>
              </a:tabLst>
            </a:pPr>
            <a:r>
              <a:rPr spc="-80" dirty="0"/>
              <a:t>Moringa</a:t>
            </a:r>
            <a:r>
              <a:rPr spc="-130" dirty="0"/>
              <a:t> </a:t>
            </a:r>
            <a:r>
              <a:rPr spc="-75" dirty="0"/>
              <a:t>-</a:t>
            </a:r>
            <a:r>
              <a:rPr spc="-135" dirty="0"/>
              <a:t> </a:t>
            </a:r>
            <a:r>
              <a:rPr spc="-145" dirty="0"/>
              <a:t>High</a:t>
            </a:r>
            <a:r>
              <a:rPr spc="-130" dirty="0"/>
              <a:t> </a:t>
            </a:r>
            <a:r>
              <a:rPr spc="-30" dirty="0"/>
              <a:t>in</a:t>
            </a:r>
            <a:r>
              <a:rPr spc="-125" dirty="0"/>
              <a:t> </a:t>
            </a:r>
            <a:r>
              <a:rPr spc="-10" dirty="0"/>
              <a:t>iron.</a:t>
            </a:r>
          </a:p>
          <a:p>
            <a:pPr marL="241300" indent="-229235">
              <a:lnSpc>
                <a:spcPct val="100000"/>
              </a:lnSpc>
              <a:spcBef>
                <a:spcPts val="60"/>
              </a:spcBef>
              <a:buChar char="•"/>
              <a:tabLst>
                <a:tab pos="241935" algn="l"/>
              </a:tabLst>
            </a:pPr>
            <a:r>
              <a:rPr spc="-100" dirty="0"/>
              <a:t>Mudakathan</a:t>
            </a:r>
            <a:r>
              <a:rPr spc="-145" dirty="0"/>
              <a:t> </a:t>
            </a:r>
            <a:r>
              <a:rPr spc="-120" dirty="0"/>
              <a:t>keerai</a:t>
            </a:r>
            <a:r>
              <a:rPr spc="-145" dirty="0"/>
              <a:t> </a:t>
            </a:r>
            <a:r>
              <a:rPr spc="-70" dirty="0"/>
              <a:t>-</a:t>
            </a:r>
            <a:r>
              <a:rPr spc="-120" dirty="0"/>
              <a:t> </a:t>
            </a:r>
            <a:r>
              <a:rPr spc="-140" dirty="0"/>
              <a:t>good</a:t>
            </a:r>
            <a:r>
              <a:rPr spc="-125" dirty="0"/>
              <a:t> </a:t>
            </a:r>
            <a:r>
              <a:rPr dirty="0"/>
              <a:t>for</a:t>
            </a:r>
            <a:r>
              <a:rPr spc="-114" dirty="0"/>
              <a:t> </a:t>
            </a:r>
            <a:r>
              <a:rPr spc="-20" dirty="0"/>
              <a:t>rheumatism</a:t>
            </a:r>
          </a:p>
          <a:p>
            <a:pPr marL="241300" indent="-229235">
              <a:lnSpc>
                <a:spcPct val="100000"/>
              </a:lnSpc>
              <a:spcBef>
                <a:spcPts val="75"/>
              </a:spcBef>
              <a:buChar char="•"/>
              <a:tabLst>
                <a:tab pos="241935" algn="l"/>
              </a:tabLst>
            </a:pPr>
            <a:r>
              <a:rPr spc="-150" dirty="0"/>
              <a:t>Kuppai</a:t>
            </a:r>
            <a:r>
              <a:rPr spc="-155" dirty="0"/>
              <a:t> </a:t>
            </a:r>
            <a:r>
              <a:rPr spc="-120" dirty="0"/>
              <a:t>keerai</a:t>
            </a:r>
            <a:r>
              <a:rPr spc="-150" dirty="0"/>
              <a:t> </a:t>
            </a:r>
            <a:r>
              <a:rPr spc="-70" dirty="0"/>
              <a:t>-</a:t>
            </a:r>
            <a:r>
              <a:rPr spc="-120" dirty="0"/>
              <a:t> </a:t>
            </a:r>
            <a:r>
              <a:rPr spc="-10" dirty="0"/>
              <a:t>for</a:t>
            </a:r>
            <a:r>
              <a:rPr spc="-135" dirty="0"/>
              <a:t> </a:t>
            </a:r>
            <a:r>
              <a:rPr spc="-95" dirty="0"/>
              <a:t>boosting</a:t>
            </a:r>
            <a:r>
              <a:rPr spc="-125" dirty="0"/>
              <a:t> </a:t>
            </a:r>
            <a:r>
              <a:rPr spc="-10" dirty="0"/>
              <a:t>immunity</a:t>
            </a:r>
          </a:p>
          <a:p>
            <a:pPr marL="241300" indent="-229235">
              <a:lnSpc>
                <a:spcPct val="100000"/>
              </a:lnSpc>
              <a:spcBef>
                <a:spcPts val="60"/>
              </a:spcBef>
              <a:buChar char="•"/>
              <a:tabLst>
                <a:tab pos="241935" algn="l"/>
              </a:tabLst>
            </a:pPr>
            <a:r>
              <a:rPr spc="-175" dirty="0"/>
              <a:t>Vadanarayanan</a:t>
            </a:r>
            <a:r>
              <a:rPr spc="-150" dirty="0"/>
              <a:t> </a:t>
            </a:r>
            <a:r>
              <a:rPr spc="-120" dirty="0"/>
              <a:t>keerai</a:t>
            </a:r>
            <a:r>
              <a:rPr spc="-145" dirty="0"/>
              <a:t> </a:t>
            </a:r>
            <a:r>
              <a:rPr spc="-70" dirty="0"/>
              <a:t>-</a:t>
            </a:r>
            <a:r>
              <a:rPr spc="-114" dirty="0"/>
              <a:t> </a:t>
            </a:r>
            <a:r>
              <a:rPr spc="-165" dirty="0"/>
              <a:t>Good</a:t>
            </a:r>
            <a:r>
              <a:rPr spc="-125" dirty="0"/>
              <a:t> </a:t>
            </a:r>
            <a:r>
              <a:rPr dirty="0"/>
              <a:t>for</a:t>
            </a:r>
            <a:r>
              <a:rPr spc="-110" dirty="0"/>
              <a:t> </a:t>
            </a:r>
            <a:r>
              <a:rPr dirty="0"/>
              <a:t>joint</a:t>
            </a:r>
            <a:r>
              <a:rPr spc="-125" dirty="0"/>
              <a:t> </a:t>
            </a:r>
            <a:r>
              <a:rPr spc="-20" dirty="0"/>
              <a:t>pain</a:t>
            </a:r>
          </a:p>
          <a:p>
            <a:pPr marL="241300" marR="455295" indent="-229235">
              <a:lnSpc>
                <a:spcPct val="70000"/>
              </a:lnSpc>
              <a:spcBef>
                <a:spcPts val="994"/>
              </a:spcBef>
              <a:buChar char="•"/>
              <a:tabLst>
                <a:tab pos="241935" algn="l"/>
              </a:tabLst>
            </a:pPr>
            <a:r>
              <a:rPr spc="-90" dirty="0"/>
              <a:t>Manathakkali</a:t>
            </a:r>
            <a:r>
              <a:rPr spc="-130" dirty="0"/>
              <a:t> </a:t>
            </a:r>
            <a:r>
              <a:rPr spc="-160" dirty="0"/>
              <a:t>Keerai</a:t>
            </a:r>
            <a:r>
              <a:rPr spc="-135" dirty="0"/>
              <a:t> </a:t>
            </a:r>
            <a:r>
              <a:rPr spc="-70" dirty="0"/>
              <a:t>-</a:t>
            </a:r>
            <a:r>
              <a:rPr spc="-110" dirty="0"/>
              <a:t> </a:t>
            </a:r>
            <a:r>
              <a:rPr spc="-160" dirty="0"/>
              <a:t>Soothes</a:t>
            </a:r>
            <a:r>
              <a:rPr spc="-125" dirty="0"/>
              <a:t> </a:t>
            </a:r>
            <a:r>
              <a:rPr spc="-105" dirty="0"/>
              <a:t>stomach </a:t>
            </a:r>
            <a:r>
              <a:rPr spc="-10" dirty="0"/>
              <a:t>ulcers</a:t>
            </a:r>
          </a:p>
          <a:p>
            <a:pPr marL="241300" indent="-229235">
              <a:lnSpc>
                <a:spcPct val="100000"/>
              </a:lnSpc>
              <a:spcBef>
                <a:spcPts val="75"/>
              </a:spcBef>
              <a:buChar char="•"/>
              <a:tabLst>
                <a:tab pos="241935" algn="l"/>
              </a:tabLst>
            </a:pPr>
            <a:r>
              <a:rPr spc="-120" dirty="0"/>
              <a:t>Pulichai</a:t>
            </a:r>
            <a:r>
              <a:rPr spc="-140" dirty="0"/>
              <a:t> </a:t>
            </a:r>
            <a:r>
              <a:rPr spc="-120" dirty="0"/>
              <a:t>keerai</a:t>
            </a:r>
            <a:r>
              <a:rPr spc="-125" dirty="0"/>
              <a:t> </a:t>
            </a:r>
            <a:r>
              <a:rPr spc="-70" dirty="0"/>
              <a:t>-</a:t>
            </a:r>
            <a:r>
              <a:rPr spc="-120" dirty="0"/>
              <a:t> </a:t>
            </a:r>
            <a:r>
              <a:rPr spc="-200" dirty="0"/>
              <a:t>Cools</a:t>
            </a:r>
            <a:r>
              <a:rPr spc="-114" dirty="0"/>
              <a:t> </a:t>
            </a:r>
            <a:r>
              <a:rPr spc="-45" dirty="0"/>
              <a:t>the</a:t>
            </a:r>
            <a:r>
              <a:rPr spc="-125" dirty="0"/>
              <a:t> </a:t>
            </a:r>
            <a:r>
              <a:rPr spc="-20" dirty="0"/>
              <a:t>body</a:t>
            </a:r>
          </a:p>
        </p:txBody>
      </p:sp>
      <p:graphicFrame>
        <p:nvGraphicFramePr>
          <p:cNvPr id="5" name="object 5"/>
          <p:cNvGraphicFramePr>
            <a:graphicFrameLocks noGrp="1"/>
          </p:cNvGraphicFramePr>
          <p:nvPr/>
        </p:nvGraphicFramePr>
        <p:xfrm>
          <a:off x="7188961" y="1388617"/>
          <a:ext cx="4345304" cy="2061845"/>
        </p:xfrm>
        <a:graphic>
          <a:graphicData uri="http://schemas.openxmlformats.org/drawingml/2006/table">
            <a:tbl>
              <a:tblPr firstRow="1" bandRow="1">
                <a:tableStyleId>{2D5ABB26-0587-4C30-8999-92F81FD0307C}</a:tableStyleId>
              </a:tblPr>
              <a:tblGrid>
                <a:gridCol w="2919095">
                  <a:extLst>
                    <a:ext uri="{9D8B030D-6E8A-4147-A177-3AD203B41FA5}">
                      <a16:colId xmlns:a16="http://schemas.microsoft.com/office/drawing/2014/main" val="20000"/>
                    </a:ext>
                  </a:extLst>
                </a:gridCol>
                <a:gridCol w="1426209">
                  <a:extLst>
                    <a:ext uri="{9D8B030D-6E8A-4147-A177-3AD203B41FA5}">
                      <a16:colId xmlns:a16="http://schemas.microsoft.com/office/drawing/2014/main" val="20001"/>
                    </a:ext>
                  </a:extLst>
                </a:gridCol>
              </a:tblGrid>
              <a:tr h="360045">
                <a:tc>
                  <a:txBody>
                    <a:bodyPr/>
                    <a:lstStyle/>
                    <a:p>
                      <a:pPr marL="79375">
                        <a:lnSpc>
                          <a:spcPts val="2350"/>
                        </a:lnSpc>
                      </a:pPr>
                      <a:r>
                        <a:rPr sz="2000" b="1" spc="-180" dirty="0">
                          <a:latin typeface="Arial"/>
                          <a:cs typeface="Arial"/>
                        </a:rPr>
                        <a:t>Frequency</a:t>
                      </a:r>
                      <a:r>
                        <a:rPr sz="2000" b="1" spc="-90" dirty="0">
                          <a:latin typeface="Arial"/>
                          <a:cs typeface="Arial"/>
                        </a:rPr>
                        <a:t> </a:t>
                      </a:r>
                      <a:r>
                        <a:rPr sz="2000" b="1" spc="-100" dirty="0">
                          <a:latin typeface="Arial"/>
                          <a:cs typeface="Arial"/>
                        </a:rPr>
                        <a:t>of</a:t>
                      </a:r>
                      <a:r>
                        <a:rPr sz="2000" b="1" spc="-60" dirty="0">
                          <a:latin typeface="Arial"/>
                          <a:cs typeface="Arial"/>
                        </a:rPr>
                        <a:t> </a:t>
                      </a:r>
                      <a:r>
                        <a:rPr sz="2000" b="1" spc="-170" dirty="0">
                          <a:latin typeface="Arial"/>
                          <a:cs typeface="Arial"/>
                        </a:rPr>
                        <a:t>Keerai</a:t>
                      </a:r>
                      <a:r>
                        <a:rPr sz="2000" b="1" spc="-55" dirty="0">
                          <a:latin typeface="Arial"/>
                          <a:cs typeface="Arial"/>
                        </a:rPr>
                        <a:t> </a:t>
                      </a:r>
                      <a:r>
                        <a:rPr sz="2000" b="1" spc="-50" dirty="0">
                          <a:latin typeface="Arial"/>
                          <a:cs typeface="Arial"/>
                        </a:rPr>
                        <a:t>usage</a:t>
                      </a:r>
                      <a:endParaRPr sz="2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55"/>
                        </a:spcBef>
                      </a:pPr>
                      <a:r>
                        <a:rPr sz="2000" b="1" spc="-80" dirty="0">
                          <a:latin typeface="Arial"/>
                          <a:cs typeface="Arial"/>
                        </a:rPr>
                        <a:t>Households</a:t>
                      </a:r>
                      <a:endParaRPr sz="2000">
                        <a:latin typeface="Arial"/>
                        <a:cs typeface="Arial"/>
                      </a:endParaRPr>
                    </a:p>
                  </a:txBody>
                  <a:tcPr marL="0" marR="0" marT="196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83845">
                <a:tc>
                  <a:txBody>
                    <a:bodyPr/>
                    <a:lstStyle/>
                    <a:p>
                      <a:pPr marL="10160">
                        <a:lnSpc>
                          <a:spcPts val="2120"/>
                        </a:lnSpc>
                      </a:pPr>
                      <a:r>
                        <a:rPr sz="1800" spc="-95" dirty="0">
                          <a:latin typeface="Arial"/>
                          <a:cs typeface="Arial"/>
                        </a:rPr>
                        <a:t>Thrice</a:t>
                      </a:r>
                      <a:r>
                        <a:rPr sz="1800" spc="-50" dirty="0">
                          <a:latin typeface="Arial"/>
                          <a:cs typeface="Arial"/>
                        </a:rPr>
                        <a:t> </a:t>
                      </a:r>
                      <a:r>
                        <a:rPr sz="1800" spc="-150" dirty="0">
                          <a:latin typeface="Arial"/>
                          <a:cs typeface="Arial"/>
                        </a:rPr>
                        <a:t>a</a:t>
                      </a:r>
                      <a:r>
                        <a:rPr sz="1800" spc="-50" dirty="0">
                          <a:latin typeface="Arial"/>
                          <a:cs typeface="Arial"/>
                        </a:rPr>
                        <a:t> </a:t>
                      </a:r>
                      <a:r>
                        <a:rPr sz="1800" spc="-20" dirty="0">
                          <a:latin typeface="Arial"/>
                          <a:cs typeface="Arial"/>
                        </a:rPr>
                        <a:t>week</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2120"/>
                        </a:lnSpc>
                      </a:pPr>
                      <a:r>
                        <a:rPr sz="1800" dirty="0">
                          <a:latin typeface="Arial"/>
                          <a:cs typeface="Arial"/>
                        </a:rPr>
                        <a:t>3</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83210">
                <a:tc>
                  <a:txBody>
                    <a:bodyPr/>
                    <a:lstStyle/>
                    <a:p>
                      <a:pPr marL="10160">
                        <a:lnSpc>
                          <a:spcPts val="2120"/>
                        </a:lnSpc>
                      </a:pPr>
                      <a:r>
                        <a:rPr sz="1800" spc="-120" dirty="0">
                          <a:latin typeface="Arial"/>
                          <a:cs typeface="Arial"/>
                        </a:rPr>
                        <a:t>Twice</a:t>
                      </a:r>
                      <a:r>
                        <a:rPr sz="1800" spc="-65" dirty="0">
                          <a:latin typeface="Arial"/>
                          <a:cs typeface="Arial"/>
                        </a:rPr>
                        <a:t> </a:t>
                      </a:r>
                      <a:r>
                        <a:rPr sz="1800" spc="-150" dirty="0">
                          <a:latin typeface="Arial"/>
                          <a:cs typeface="Arial"/>
                        </a:rPr>
                        <a:t>a</a:t>
                      </a:r>
                      <a:r>
                        <a:rPr sz="1800" spc="-70" dirty="0">
                          <a:latin typeface="Arial"/>
                          <a:cs typeface="Arial"/>
                        </a:rPr>
                        <a:t> </a:t>
                      </a:r>
                      <a:r>
                        <a:rPr sz="1800" spc="-20" dirty="0">
                          <a:latin typeface="Arial"/>
                          <a:cs typeface="Arial"/>
                        </a:rPr>
                        <a:t>week</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2120"/>
                        </a:lnSpc>
                      </a:pPr>
                      <a:r>
                        <a:rPr sz="1800" spc="-25" dirty="0">
                          <a:latin typeface="Arial"/>
                          <a:cs typeface="Arial"/>
                        </a:rPr>
                        <a:t>13</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83845">
                <a:tc>
                  <a:txBody>
                    <a:bodyPr/>
                    <a:lstStyle/>
                    <a:p>
                      <a:pPr marL="10160">
                        <a:lnSpc>
                          <a:spcPts val="2120"/>
                        </a:lnSpc>
                      </a:pPr>
                      <a:r>
                        <a:rPr sz="1800" spc="-140" dirty="0">
                          <a:latin typeface="Arial"/>
                          <a:cs typeface="Arial"/>
                        </a:rPr>
                        <a:t>Once</a:t>
                      </a:r>
                      <a:r>
                        <a:rPr sz="1800" spc="-65" dirty="0">
                          <a:latin typeface="Arial"/>
                          <a:cs typeface="Arial"/>
                        </a:rPr>
                        <a:t> </a:t>
                      </a:r>
                      <a:r>
                        <a:rPr sz="1800" spc="-150" dirty="0">
                          <a:latin typeface="Arial"/>
                          <a:cs typeface="Arial"/>
                        </a:rPr>
                        <a:t>a</a:t>
                      </a:r>
                      <a:r>
                        <a:rPr sz="1800" spc="-70" dirty="0">
                          <a:latin typeface="Arial"/>
                          <a:cs typeface="Arial"/>
                        </a:rPr>
                        <a:t> </a:t>
                      </a:r>
                      <a:r>
                        <a:rPr sz="1800" spc="-20" dirty="0">
                          <a:latin typeface="Arial"/>
                          <a:cs typeface="Arial"/>
                        </a:rPr>
                        <a:t>week</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2120"/>
                        </a:lnSpc>
                      </a:pPr>
                      <a:r>
                        <a:rPr sz="1800" dirty="0">
                          <a:latin typeface="Arial"/>
                          <a:cs typeface="Arial"/>
                        </a:rPr>
                        <a:t>8</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83210">
                <a:tc>
                  <a:txBody>
                    <a:bodyPr/>
                    <a:lstStyle/>
                    <a:p>
                      <a:pPr marL="10160">
                        <a:lnSpc>
                          <a:spcPts val="2120"/>
                        </a:lnSpc>
                      </a:pPr>
                      <a:r>
                        <a:rPr sz="1800" spc="-140" dirty="0">
                          <a:latin typeface="Arial"/>
                          <a:cs typeface="Arial"/>
                        </a:rPr>
                        <a:t>Once</a:t>
                      </a:r>
                      <a:r>
                        <a:rPr sz="1800" spc="-65" dirty="0">
                          <a:latin typeface="Arial"/>
                          <a:cs typeface="Arial"/>
                        </a:rPr>
                        <a:t> </a:t>
                      </a:r>
                      <a:r>
                        <a:rPr sz="1800" spc="-150" dirty="0">
                          <a:latin typeface="Arial"/>
                          <a:cs typeface="Arial"/>
                        </a:rPr>
                        <a:t>a</a:t>
                      </a:r>
                      <a:r>
                        <a:rPr sz="1800" spc="-70" dirty="0">
                          <a:latin typeface="Arial"/>
                          <a:cs typeface="Arial"/>
                        </a:rPr>
                        <a:t> </a:t>
                      </a:r>
                      <a:r>
                        <a:rPr sz="1800" spc="-10" dirty="0">
                          <a:latin typeface="Arial"/>
                          <a:cs typeface="Arial"/>
                        </a:rPr>
                        <a:t>month</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2120"/>
                        </a:lnSpc>
                      </a:pPr>
                      <a:r>
                        <a:rPr sz="1800" dirty="0">
                          <a:latin typeface="Arial"/>
                          <a:cs typeface="Arial"/>
                        </a:rPr>
                        <a:t>4</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83845">
                <a:tc>
                  <a:txBody>
                    <a:bodyPr/>
                    <a:lstStyle/>
                    <a:p>
                      <a:pPr marL="10160">
                        <a:lnSpc>
                          <a:spcPts val="2120"/>
                        </a:lnSpc>
                      </a:pPr>
                      <a:r>
                        <a:rPr sz="1800" spc="-140" dirty="0">
                          <a:latin typeface="Arial"/>
                          <a:cs typeface="Arial"/>
                        </a:rPr>
                        <a:t>Once</a:t>
                      </a:r>
                      <a:r>
                        <a:rPr sz="1800" spc="-80" dirty="0">
                          <a:latin typeface="Arial"/>
                          <a:cs typeface="Arial"/>
                        </a:rPr>
                        <a:t> </a:t>
                      </a:r>
                      <a:r>
                        <a:rPr sz="1800" spc="-10" dirty="0">
                          <a:latin typeface="Arial"/>
                          <a:cs typeface="Arial"/>
                        </a:rPr>
                        <a:t>in</a:t>
                      </a:r>
                      <a:r>
                        <a:rPr sz="1800" spc="-80" dirty="0">
                          <a:latin typeface="Arial"/>
                          <a:cs typeface="Arial"/>
                        </a:rPr>
                        <a:t> </a:t>
                      </a:r>
                      <a:r>
                        <a:rPr sz="1800" spc="-150" dirty="0">
                          <a:latin typeface="Arial"/>
                          <a:cs typeface="Arial"/>
                        </a:rPr>
                        <a:t>a</a:t>
                      </a:r>
                      <a:r>
                        <a:rPr sz="1800" spc="-85" dirty="0">
                          <a:latin typeface="Arial"/>
                          <a:cs typeface="Arial"/>
                        </a:rPr>
                        <a:t> </a:t>
                      </a:r>
                      <a:r>
                        <a:rPr sz="1800" spc="-20" dirty="0">
                          <a:latin typeface="Arial"/>
                          <a:cs typeface="Arial"/>
                        </a:rPr>
                        <a:t>while</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2120"/>
                        </a:lnSpc>
                      </a:pPr>
                      <a:r>
                        <a:rPr sz="1800" dirty="0">
                          <a:latin typeface="Arial"/>
                          <a:cs typeface="Arial"/>
                        </a:rPr>
                        <a:t>2</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283845">
                <a:tc>
                  <a:txBody>
                    <a:bodyPr/>
                    <a:lstStyle/>
                    <a:p>
                      <a:pPr marL="10160">
                        <a:lnSpc>
                          <a:spcPts val="2120"/>
                        </a:lnSpc>
                      </a:pPr>
                      <a:r>
                        <a:rPr sz="1800" spc="-10" dirty="0">
                          <a:latin typeface="Arial"/>
                          <a:cs typeface="Arial"/>
                        </a:rPr>
                        <a:t>Total</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2120"/>
                        </a:lnSpc>
                      </a:pPr>
                      <a:r>
                        <a:rPr sz="1800" spc="-25" dirty="0">
                          <a:latin typeface="Arial"/>
                          <a:cs typeface="Arial"/>
                        </a:rPr>
                        <a:t>30</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pic>
        <p:nvPicPr>
          <p:cNvPr id="6" name="object 6"/>
          <p:cNvPicPr/>
          <p:nvPr/>
        </p:nvPicPr>
        <p:blipFill>
          <a:blip r:embed="rId3" cstate="print"/>
          <a:stretch>
            <a:fillRect/>
          </a:stretch>
        </p:blipFill>
        <p:spPr>
          <a:xfrm>
            <a:off x="8385047" y="3768852"/>
            <a:ext cx="2890266" cy="30868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097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838200" y="48767"/>
              <a:ext cx="10515600" cy="1050290"/>
            </a:xfrm>
            <a:custGeom>
              <a:avLst/>
              <a:gdLst/>
              <a:ahLst/>
              <a:cxnLst/>
              <a:rect l="l" t="t" r="r" b="b"/>
              <a:pathLst>
                <a:path w="10515600" h="1050290">
                  <a:moveTo>
                    <a:pt x="10515600" y="0"/>
                  </a:moveTo>
                  <a:lnTo>
                    <a:pt x="0" y="0"/>
                  </a:lnTo>
                  <a:lnTo>
                    <a:pt x="0" y="1050036"/>
                  </a:lnTo>
                  <a:lnTo>
                    <a:pt x="10515600" y="1050036"/>
                  </a:lnTo>
                  <a:lnTo>
                    <a:pt x="10515600" y="0"/>
                  </a:lnTo>
                  <a:close/>
                </a:path>
              </a:pathLst>
            </a:custGeom>
            <a:solidFill>
              <a:srgbClr val="FFFF00"/>
            </a:solidFill>
          </p:spPr>
          <p:txBody>
            <a:bodyPr wrap="square" lIns="0" tIns="0" rIns="0" bIns="0" rtlCol="0"/>
            <a:lstStyle/>
            <a:p>
              <a:endParaRPr/>
            </a:p>
          </p:txBody>
        </p:sp>
      </p:grpSp>
      <p:sp>
        <p:nvSpPr>
          <p:cNvPr id="5" name="object 5"/>
          <p:cNvSpPr txBox="1">
            <a:spLocks noGrp="1"/>
          </p:cNvSpPr>
          <p:nvPr>
            <p:ph type="title"/>
          </p:nvPr>
        </p:nvSpPr>
        <p:spPr>
          <a:xfrm>
            <a:off x="3454146" y="64084"/>
            <a:ext cx="5291455" cy="848994"/>
          </a:xfrm>
          <a:prstGeom prst="rect">
            <a:avLst/>
          </a:prstGeom>
        </p:spPr>
        <p:txBody>
          <a:bodyPr vert="horz" wrap="square" lIns="0" tIns="12700" rIns="0" bIns="0" rtlCol="0">
            <a:spAutoFit/>
          </a:bodyPr>
          <a:lstStyle/>
          <a:p>
            <a:pPr marL="12700">
              <a:lnSpc>
                <a:spcPct val="100000"/>
              </a:lnSpc>
              <a:spcBef>
                <a:spcPts val="100"/>
              </a:spcBef>
            </a:pPr>
            <a:r>
              <a:rPr spc="-55" dirty="0"/>
              <a:t>Millet</a:t>
            </a:r>
            <a:r>
              <a:rPr spc="-330" dirty="0"/>
              <a:t> </a:t>
            </a:r>
            <a:r>
              <a:rPr spc="-270" dirty="0"/>
              <a:t>consumption</a:t>
            </a:r>
          </a:p>
        </p:txBody>
      </p:sp>
      <p:sp>
        <p:nvSpPr>
          <p:cNvPr id="6" name="object 6"/>
          <p:cNvSpPr txBox="1"/>
          <p:nvPr/>
        </p:nvSpPr>
        <p:spPr>
          <a:xfrm>
            <a:off x="916939" y="1148108"/>
            <a:ext cx="4474210" cy="3919854"/>
          </a:xfrm>
          <a:prstGeom prst="rect">
            <a:avLst/>
          </a:prstGeom>
        </p:spPr>
        <p:txBody>
          <a:bodyPr vert="horz" wrap="square" lIns="0" tIns="125730" rIns="0" bIns="0" rtlCol="0">
            <a:spAutoFit/>
          </a:bodyPr>
          <a:lstStyle/>
          <a:p>
            <a:pPr marL="241300" indent="-229235">
              <a:lnSpc>
                <a:spcPct val="100000"/>
              </a:lnSpc>
              <a:spcBef>
                <a:spcPts val="990"/>
              </a:spcBef>
              <a:buChar char="•"/>
              <a:tabLst>
                <a:tab pos="241300" algn="l"/>
                <a:tab pos="241935" algn="l"/>
              </a:tabLst>
            </a:pPr>
            <a:r>
              <a:rPr sz="2000" spc="-170" dirty="0">
                <a:latin typeface="Arial"/>
                <a:cs typeface="Arial"/>
              </a:rPr>
              <a:t>Ragi</a:t>
            </a:r>
            <a:r>
              <a:rPr sz="2000" spc="-105" dirty="0">
                <a:latin typeface="Arial"/>
                <a:cs typeface="Arial"/>
              </a:rPr>
              <a:t> (Finger </a:t>
            </a:r>
            <a:r>
              <a:rPr sz="2000" spc="-20" dirty="0">
                <a:latin typeface="Arial"/>
                <a:cs typeface="Arial"/>
              </a:rPr>
              <a:t>millet)</a:t>
            </a:r>
            <a:r>
              <a:rPr sz="2000" spc="-60" dirty="0">
                <a:latin typeface="Arial"/>
                <a:cs typeface="Arial"/>
              </a:rPr>
              <a:t> </a:t>
            </a:r>
            <a:r>
              <a:rPr sz="2000" dirty="0">
                <a:latin typeface="Arial"/>
                <a:cs typeface="Arial"/>
              </a:rPr>
              <a:t>&amp;</a:t>
            </a:r>
            <a:r>
              <a:rPr sz="2000" spc="-95" dirty="0">
                <a:latin typeface="Arial"/>
                <a:cs typeface="Arial"/>
              </a:rPr>
              <a:t> </a:t>
            </a:r>
            <a:r>
              <a:rPr sz="2000" spc="-135" dirty="0">
                <a:latin typeface="Arial"/>
                <a:cs typeface="Arial"/>
              </a:rPr>
              <a:t>Cumbu</a:t>
            </a:r>
            <a:r>
              <a:rPr sz="2000" spc="-114" dirty="0">
                <a:latin typeface="Arial"/>
                <a:cs typeface="Arial"/>
              </a:rPr>
              <a:t> </a:t>
            </a:r>
            <a:r>
              <a:rPr sz="2000" spc="-100" dirty="0">
                <a:latin typeface="Arial"/>
                <a:cs typeface="Arial"/>
              </a:rPr>
              <a:t>(</a:t>
            </a:r>
            <a:r>
              <a:rPr sz="1800" spc="-100" dirty="0">
                <a:latin typeface="Arial"/>
                <a:cs typeface="Arial"/>
              </a:rPr>
              <a:t>Pearl</a:t>
            </a:r>
            <a:r>
              <a:rPr sz="1800" spc="-80" dirty="0">
                <a:latin typeface="Arial"/>
                <a:cs typeface="Arial"/>
              </a:rPr>
              <a:t> </a:t>
            </a:r>
            <a:r>
              <a:rPr sz="1800" spc="-10" dirty="0">
                <a:latin typeface="Arial"/>
                <a:cs typeface="Arial"/>
              </a:rPr>
              <a:t>millet)</a:t>
            </a:r>
            <a:endParaRPr sz="1800">
              <a:latin typeface="Arial"/>
              <a:cs typeface="Arial"/>
            </a:endParaRPr>
          </a:p>
          <a:p>
            <a:pPr marL="12700">
              <a:lnSpc>
                <a:spcPct val="100000"/>
              </a:lnSpc>
              <a:spcBef>
                <a:spcPts val="800"/>
              </a:spcBef>
            </a:pPr>
            <a:r>
              <a:rPr sz="1800" b="1" spc="-185" dirty="0">
                <a:latin typeface="Arial"/>
                <a:cs typeface="Arial"/>
              </a:rPr>
              <a:t>Consumed</a:t>
            </a:r>
            <a:r>
              <a:rPr sz="1800" b="1" spc="-65" dirty="0">
                <a:latin typeface="Arial"/>
                <a:cs typeface="Arial"/>
              </a:rPr>
              <a:t> </a:t>
            </a:r>
            <a:r>
              <a:rPr sz="1800" b="1" spc="-25" dirty="0">
                <a:latin typeface="Arial"/>
                <a:cs typeface="Arial"/>
              </a:rPr>
              <a:t>as</a:t>
            </a:r>
            <a:endParaRPr sz="1800">
              <a:latin typeface="Arial"/>
              <a:cs typeface="Arial"/>
            </a:endParaRPr>
          </a:p>
          <a:p>
            <a:pPr marL="241300" indent="-229235">
              <a:lnSpc>
                <a:spcPct val="100000"/>
              </a:lnSpc>
              <a:spcBef>
                <a:spcPts val="785"/>
              </a:spcBef>
              <a:buChar char="•"/>
              <a:tabLst>
                <a:tab pos="241300" algn="l"/>
                <a:tab pos="241935" algn="l"/>
              </a:tabLst>
            </a:pPr>
            <a:r>
              <a:rPr sz="1800" spc="-85" dirty="0">
                <a:latin typeface="Arial"/>
                <a:cs typeface="Arial"/>
              </a:rPr>
              <a:t>Porridge,</a:t>
            </a:r>
            <a:r>
              <a:rPr sz="1800" spc="-55" dirty="0">
                <a:latin typeface="Arial"/>
                <a:cs typeface="Arial"/>
              </a:rPr>
              <a:t> </a:t>
            </a:r>
            <a:r>
              <a:rPr sz="1800" spc="-95" dirty="0">
                <a:latin typeface="Arial"/>
                <a:cs typeface="Arial"/>
              </a:rPr>
              <a:t>Adai,</a:t>
            </a:r>
            <a:r>
              <a:rPr sz="1800" spc="-60" dirty="0">
                <a:latin typeface="Arial"/>
                <a:cs typeface="Arial"/>
              </a:rPr>
              <a:t> </a:t>
            </a:r>
            <a:r>
              <a:rPr sz="1800" spc="-50" dirty="0">
                <a:latin typeface="Arial"/>
                <a:cs typeface="Arial"/>
              </a:rPr>
              <a:t>Puttu,</a:t>
            </a:r>
            <a:r>
              <a:rPr sz="1800" spc="-60" dirty="0">
                <a:latin typeface="Arial"/>
                <a:cs typeface="Arial"/>
              </a:rPr>
              <a:t> </a:t>
            </a:r>
            <a:r>
              <a:rPr sz="1800" spc="-100" dirty="0">
                <a:latin typeface="Arial"/>
                <a:cs typeface="Arial"/>
              </a:rPr>
              <a:t>and</a:t>
            </a:r>
            <a:r>
              <a:rPr sz="1800" spc="-40" dirty="0">
                <a:latin typeface="Arial"/>
                <a:cs typeface="Arial"/>
              </a:rPr>
              <a:t> </a:t>
            </a:r>
            <a:r>
              <a:rPr sz="1800" spc="-165" dirty="0">
                <a:latin typeface="Arial"/>
                <a:cs typeface="Arial"/>
              </a:rPr>
              <a:t>Ragi</a:t>
            </a:r>
            <a:r>
              <a:rPr sz="1800" spc="-55" dirty="0">
                <a:latin typeface="Arial"/>
                <a:cs typeface="Arial"/>
              </a:rPr>
              <a:t> </a:t>
            </a:r>
            <a:r>
              <a:rPr sz="1800" spc="-20" dirty="0">
                <a:latin typeface="Arial"/>
                <a:cs typeface="Arial"/>
              </a:rPr>
              <a:t>dosa</a:t>
            </a:r>
            <a:endParaRPr sz="1800">
              <a:latin typeface="Arial"/>
              <a:cs typeface="Arial"/>
            </a:endParaRPr>
          </a:p>
          <a:p>
            <a:pPr>
              <a:lnSpc>
                <a:spcPct val="100000"/>
              </a:lnSpc>
              <a:buFont typeface="Arial"/>
              <a:buChar char="•"/>
            </a:pPr>
            <a:endParaRPr sz="2100">
              <a:latin typeface="Arial"/>
              <a:cs typeface="Arial"/>
            </a:endParaRPr>
          </a:p>
          <a:p>
            <a:pPr marL="12700">
              <a:lnSpc>
                <a:spcPct val="100000"/>
              </a:lnSpc>
              <a:spcBef>
                <a:spcPts val="1500"/>
              </a:spcBef>
            </a:pPr>
            <a:r>
              <a:rPr sz="2000" b="1" spc="-165" dirty="0">
                <a:latin typeface="Arial"/>
                <a:cs typeface="Arial"/>
              </a:rPr>
              <a:t>Perceived</a:t>
            </a:r>
            <a:r>
              <a:rPr sz="2000" b="1" spc="-65" dirty="0">
                <a:latin typeface="Arial"/>
                <a:cs typeface="Arial"/>
              </a:rPr>
              <a:t> </a:t>
            </a:r>
            <a:r>
              <a:rPr sz="2000" b="1" spc="-10" dirty="0">
                <a:latin typeface="Arial"/>
                <a:cs typeface="Arial"/>
              </a:rPr>
              <a:t>benefits</a:t>
            </a:r>
            <a:endParaRPr sz="2000">
              <a:latin typeface="Arial"/>
              <a:cs typeface="Arial"/>
            </a:endParaRPr>
          </a:p>
          <a:p>
            <a:pPr marL="241300" indent="-229235">
              <a:lnSpc>
                <a:spcPct val="100000"/>
              </a:lnSpc>
              <a:spcBef>
                <a:spcPts val="790"/>
              </a:spcBef>
              <a:buChar char="•"/>
              <a:tabLst>
                <a:tab pos="241300" algn="l"/>
                <a:tab pos="241935" algn="l"/>
              </a:tabLst>
            </a:pPr>
            <a:r>
              <a:rPr sz="1800" spc="-10" dirty="0">
                <a:latin typeface="Arial"/>
                <a:cs typeface="Arial"/>
              </a:rPr>
              <a:t>Nutritious</a:t>
            </a:r>
            <a:endParaRPr sz="1800">
              <a:latin typeface="Arial"/>
              <a:cs typeface="Arial"/>
            </a:endParaRPr>
          </a:p>
          <a:p>
            <a:pPr marL="241300" indent="-229235">
              <a:lnSpc>
                <a:spcPct val="100000"/>
              </a:lnSpc>
              <a:spcBef>
                <a:spcPts val="790"/>
              </a:spcBef>
              <a:buChar char="•"/>
              <a:tabLst>
                <a:tab pos="241300" algn="l"/>
                <a:tab pos="241935" algn="l"/>
              </a:tabLst>
            </a:pPr>
            <a:r>
              <a:rPr sz="1800" spc="-90" dirty="0">
                <a:latin typeface="Arial"/>
                <a:cs typeface="Arial"/>
              </a:rPr>
              <a:t>Able</a:t>
            </a:r>
            <a:r>
              <a:rPr sz="1800" spc="-85" dirty="0">
                <a:latin typeface="Arial"/>
                <a:cs typeface="Arial"/>
              </a:rPr>
              <a:t> </a:t>
            </a:r>
            <a:r>
              <a:rPr sz="1800" dirty="0">
                <a:latin typeface="Arial"/>
                <a:cs typeface="Arial"/>
              </a:rPr>
              <a:t>to</a:t>
            </a:r>
            <a:r>
              <a:rPr sz="1800" spc="-85" dirty="0">
                <a:latin typeface="Arial"/>
                <a:cs typeface="Arial"/>
              </a:rPr>
              <a:t> </a:t>
            </a:r>
            <a:r>
              <a:rPr sz="1800" spc="-45" dirty="0">
                <a:latin typeface="Arial"/>
                <a:cs typeface="Arial"/>
              </a:rPr>
              <a:t>work</a:t>
            </a:r>
            <a:r>
              <a:rPr sz="1800" spc="-80" dirty="0">
                <a:latin typeface="Arial"/>
                <a:cs typeface="Arial"/>
              </a:rPr>
              <a:t> </a:t>
            </a:r>
            <a:r>
              <a:rPr sz="1800" spc="-70" dirty="0">
                <a:latin typeface="Arial"/>
                <a:cs typeface="Arial"/>
              </a:rPr>
              <a:t>hard</a:t>
            </a:r>
            <a:r>
              <a:rPr sz="1800" spc="-85" dirty="0">
                <a:latin typeface="Arial"/>
                <a:cs typeface="Arial"/>
              </a:rPr>
              <a:t> </a:t>
            </a:r>
            <a:r>
              <a:rPr sz="1800" dirty="0">
                <a:latin typeface="Arial"/>
                <a:cs typeface="Arial"/>
              </a:rPr>
              <a:t>for</a:t>
            </a:r>
            <a:r>
              <a:rPr sz="1800" spc="-80" dirty="0">
                <a:latin typeface="Arial"/>
                <a:cs typeface="Arial"/>
              </a:rPr>
              <a:t> </a:t>
            </a:r>
            <a:r>
              <a:rPr sz="1800" spc="-75" dirty="0">
                <a:latin typeface="Arial"/>
                <a:cs typeface="Arial"/>
              </a:rPr>
              <a:t>long</a:t>
            </a:r>
            <a:r>
              <a:rPr sz="1800" spc="-65" dirty="0">
                <a:latin typeface="Arial"/>
                <a:cs typeface="Arial"/>
              </a:rPr>
              <a:t> </a:t>
            </a:r>
            <a:r>
              <a:rPr sz="1800" spc="-10" dirty="0">
                <a:latin typeface="Arial"/>
                <a:cs typeface="Arial"/>
              </a:rPr>
              <a:t>hours</a:t>
            </a:r>
            <a:endParaRPr sz="1800">
              <a:latin typeface="Arial"/>
              <a:cs typeface="Arial"/>
            </a:endParaRPr>
          </a:p>
          <a:p>
            <a:pPr marL="241300" indent="-229235">
              <a:lnSpc>
                <a:spcPct val="100000"/>
              </a:lnSpc>
              <a:spcBef>
                <a:spcPts val="795"/>
              </a:spcBef>
              <a:buChar char="•"/>
              <a:tabLst>
                <a:tab pos="241300" algn="l"/>
                <a:tab pos="241935" algn="l"/>
              </a:tabLst>
            </a:pPr>
            <a:r>
              <a:rPr sz="1800" spc="-65" dirty="0">
                <a:latin typeface="Arial"/>
                <a:cs typeface="Arial"/>
              </a:rPr>
              <a:t>Control</a:t>
            </a:r>
            <a:r>
              <a:rPr sz="1800" spc="-85" dirty="0">
                <a:latin typeface="Arial"/>
                <a:cs typeface="Arial"/>
              </a:rPr>
              <a:t> </a:t>
            </a:r>
            <a:r>
              <a:rPr sz="1800" spc="-10" dirty="0">
                <a:latin typeface="Arial"/>
                <a:cs typeface="Arial"/>
              </a:rPr>
              <a:t>diabetes</a:t>
            </a:r>
            <a:endParaRPr sz="1800">
              <a:latin typeface="Arial"/>
              <a:cs typeface="Arial"/>
            </a:endParaRPr>
          </a:p>
          <a:p>
            <a:pPr>
              <a:lnSpc>
                <a:spcPct val="100000"/>
              </a:lnSpc>
            </a:pPr>
            <a:endParaRPr sz="2100">
              <a:latin typeface="Arial"/>
              <a:cs typeface="Arial"/>
            </a:endParaRPr>
          </a:p>
          <a:p>
            <a:pPr marL="12700">
              <a:lnSpc>
                <a:spcPct val="100000"/>
              </a:lnSpc>
              <a:spcBef>
                <a:spcPts val="1480"/>
              </a:spcBef>
            </a:pPr>
            <a:r>
              <a:rPr sz="2000" b="1" spc="-150" dirty="0">
                <a:latin typeface="Arial"/>
                <a:cs typeface="Arial"/>
              </a:rPr>
              <a:t>Decline</a:t>
            </a:r>
            <a:r>
              <a:rPr sz="2000" b="1" spc="-80" dirty="0">
                <a:latin typeface="Arial"/>
                <a:cs typeface="Arial"/>
              </a:rPr>
              <a:t> </a:t>
            </a:r>
            <a:r>
              <a:rPr sz="2000" b="1" spc="-114" dirty="0">
                <a:latin typeface="Arial"/>
                <a:cs typeface="Arial"/>
              </a:rPr>
              <a:t>in</a:t>
            </a:r>
            <a:r>
              <a:rPr sz="2000" b="1" spc="-80" dirty="0">
                <a:latin typeface="Arial"/>
                <a:cs typeface="Arial"/>
              </a:rPr>
              <a:t> </a:t>
            </a:r>
            <a:r>
              <a:rPr sz="2000" b="1" spc="-85" dirty="0">
                <a:latin typeface="Arial"/>
                <a:cs typeface="Arial"/>
              </a:rPr>
              <a:t>millet</a:t>
            </a:r>
            <a:r>
              <a:rPr sz="2000" b="1" spc="-105" dirty="0">
                <a:latin typeface="Arial"/>
                <a:cs typeface="Arial"/>
              </a:rPr>
              <a:t> </a:t>
            </a:r>
            <a:r>
              <a:rPr sz="2000" b="1" spc="-65" dirty="0">
                <a:latin typeface="Arial"/>
                <a:cs typeface="Arial"/>
              </a:rPr>
              <a:t>consumption</a:t>
            </a:r>
            <a:endParaRPr sz="2000">
              <a:latin typeface="Arial"/>
              <a:cs typeface="Arial"/>
            </a:endParaRPr>
          </a:p>
        </p:txBody>
      </p:sp>
      <p:sp>
        <p:nvSpPr>
          <p:cNvPr id="7" name="object 7"/>
          <p:cNvSpPr txBox="1"/>
          <p:nvPr/>
        </p:nvSpPr>
        <p:spPr>
          <a:xfrm>
            <a:off x="916939" y="5046116"/>
            <a:ext cx="5209540" cy="1519555"/>
          </a:xfrm>
          <a:prstGeom prst="rect">
            <a:avLst/>
          </a:prstGeom>
        </p:spPr>
        <p:txBody>
          <a:bodyPr vert="horz" wrap="square" lIns="0" tIns="111760" rIns="0" bIns="0" rtlCol="0">
            <a:spAutoFit/>
          </a:bodyPr>
          <a:lstStyle/>
          <a:p>
            <a:pPr marL="241300" indent="-229235">
              <a:lnSpc>
                <a:spcPct val="100000"/>
              </a:lnSpc>
              <a:spcBef>
                <a:spcPts val="880"/>
              </a:spcBef>
              <a:buChar char="•"/>
              <a:tabLst>
                <a:tab pos="241300" algn="l"/>
                <a:tab pos="241935" algn="l"/>
              </a:tabLst>
            </a:pPr>
            <a:r>
              <a:rPr sz="1800" spc="-130" dirty="0">
                <a:latin typeface="Arial"/>
                <a:cs typeface="Arial"/>
              </a:rPr>
              <a:t>Changing</a:t>
            </a:r>
            <a:r>
              <a:rPr sz="1800" spc="-55" dirty="0">
                <a:latin typeface="Arial"/>
                <a:cs typeface="Arial"/>
              </a:rPr>
              <a:t> food</a:t>
            </a:r>
            <a:r>
              <a:rPr sz="1800" spc="-60" dirty="0">
                <a:latin typeface="Arial"/>
                <a:cs typeface="Arial"/>
              </a:rPr>
              <a:t> </a:t>
            </a:r>
            <a:r>
              <a:rPr sz="1800" spc="-30" dirty="0">
                <a:latin typeface="Arial"/>
                <a:cs typeface="Arial"/>
              </a:rPr>
              <a:t>habit</a:t>
            </a:r>
            <a:r>
              <a:rPr sz="1800" spc="-45" dirty="0">
                <a:latin typeface="Arial"/>
                <a:cs typeface="Arial"/>
              </a:rPr>
              <a:t> </a:t>
            </a:r>
            <a:r>
              <a:rPr sz="1800" spc="-120" dirty="0">
                <a:latin typeface="Arial"/>
                <a:cs typeface="Arial"/>
              </a:rPr>
              <a:t>–</a:t>
            </a:r>
            <a:r>
              <a:rPr sz="1800" spc="-65" dirty="0">
                <a:latin typeface="Arial"/>
                <a:cs typeface="Arial"/>
              </a:rPr>
              <a:t> </a:t>
            </a:r>
            <a:r>
              <a:rPr sz="1800" spc="-140" dirty="0">
                <a:latin typeface="Arial"/>
                <a:cs typeface="Arial"/>
              </a:rPr>
              <a:t>Rice-</a:t>
            </a:r>
            <a:r>
              <a:rPr sz="1800" spc="-125" dirty="0">
                <a:latin typeface="Arial"/>
                <a:cs typeface="Arial"/>
              </a:rPr>
              <a:t>based</a:t>
            </a:r>
            <a:r>
              <a:rPr sz="1800" spc="-50" dirty="0">
                <a:latin typeface="Arial"/>
                <a:cs typeface="Arial"/>
              </a:rPr>
              <a:t> </a:t>
            </a:r>
            <a:r>
              <a:rPr sz="1800" spc="-20" dirty="0">
                <a:latin typeface="Arial"/>
                <a:cs typeface="Arial"/>
              </a:rPr>
              <a:t>diet</a:t>
            </a:r>
            <a:endParaRPr sz="1800">
              <a:latin typeface="Arial"/>
              <a:cs typeface="Arial"/>
            </a:endParaRPr>
          </a:p>
          <a:p>
            <a:pPr marL="241300" indent="-229235">
              <a:lnSpc>
                <a:spcPct val="100000"/>
              </a:lnSpc>
              <a:spcBef>
                <a:spcPts val="780"/>
              </a:spcBef>
              <a:buChar char="•"/>
              <a:tabLst>
                <a:tab pos="241300" algn="l"/>
                <a:tab pos="241935" algn="l"/>
              </a:tabLst>
            </a:pPr>
            <a:r>
              <a:rPr sz="1800" spc="-95" dirty="0">
                <a:latin typeface="Arial"/>
                <a:cs typeface="Arial"/>
              </a:rPr>
              <a:t>Dislike</a:t>
            </a:r>
            <a:r>
              <a:rPr sz="1800" spc="-65" dirty="0">
                <a:latin typeface="Arial"/>
                <a:cs typeface="Arial"/>
              </a:rPr>
              <a:t> </a:t>
            </a:r>
            <a:r>
              <a:rPr sz="1800" spc="-20" dirty="0">
                <a:latin typeface="Arial"/>
                <a:cs typeface="Arial"/>
              </a:rPr>
              <a:t>from</a:t>
            </a:r>
            <a:r>
              <a:rPr sz="1800" spc="-80" dirty="0">
                <a:latin typeface="Arial"/>
                <a:cs typeface="Arial"/>
              </a:rPr>
              <a:t> </a:t>
            </a:r>
            <a:r>
              <a:rPr sz="1800" spc="-100" dirty="0">
                <a:latin typeface="Arial"/>
                <a:cs typeface="Arial"/>
              </a:rPr>
              <a:t>young</a:t>
            </a:r>
            <a:r>
              <a:rPr sz="1800" spc="-65" dirty="0">
                <a:latin typeface="Arial"/>
                <a:cs typeface="Arial"/>
              </a:rPr>
              <a:t> </a:t>
            </a:r>
            <a:r>
              <a:rPr sz="1800" spc="-10" dirty="0">
                <a:latin typeface="Arial"/>
                <a:cs typeface="Arial"/>
              </a:rPr>
              <a:t>generation</a:t>
            </a:r>
            <a:endParaRPr sz="1800">
              <a:latin typeface="Arial"/>
              <a:cs typeface="Arial"/>
            </a:endParaRPr>
          </a:p>
          <a:p>
            <a:pPr marL="241300" indent="-229235">
              <a:lnSpc>
                <a:spcPct val="100000"/>
              </a:lnSpc>
              <a:spcBef>
                <a:spcPts val="770"/>
              </a:spcBef>
              <a:buChar char="•"/>
              <a:tabLst>
                <a:tab pos="241300" algn="l"/>
                <a:tab pos="241935" algn="l"/>
              </a:tabLst>
            </a:pPr>
            <a:r>
              <a:rPr sz="1800" spc="-105" dirty="0">
                <a:latin typeface="Arial"/>
                <a:cs typeface="Arial"/>
              </a:rPr>
              <a:t>Economical</a:t>
            </a:r>
            <a:r>
              <a:rPr sz="1800" spc="-70" dirty="0">
                <a:latin typeface="Arial"/>
                <a:cs typeface="Arial"/>
              </a:rPr>
              <a:t> </a:t>
            </a:r>
            <a:r>
              <a:rPr sz="1800" spc="-10" dirty="0">
                <a:latin typeface="Arial"/>
                <a:cs typeface="Arial"/>
              </a:rPr>
              <a:t>factors</a:t>
            </a:r>
            <a:endParaRPr sz="1800">
              <a:latin typeface="Arial"/>
              <a:cs typeface="Arial"/>
            </a:endParaRPr>
          </a:p>
          <a:p>
            <a:pPr marL="241300" indent="-229235">
              <a:lnSpc>
                <a:spcPct val="100000"/>
              </a:lnSpc>
              <a:spcBef>
                <a:spcPts val="790"/>
              </a:spcBef>
              <a:buChar char="•"/>
              <a:tabLst>
                <a:tab pos="241300" algn="l"/>
                <a:tab pos="241935" algn="l"/>
              </a:tabLst>
            </a:pPr>
            <a:r>
              <a:rPr sz="1800" spc="-35" dirty="0">
                <a:latin typeface="Arial"/>
                <a:cs typeface="Arial"/>
              </a:rPr>
              <a:t>Difficulty</a:t>
            </a:r>
            <a:r>
              <a:rPr sz="1800" spc="-50" dirty="0">
                <a:latin typeface="Arial"/>
                <a:cs typeface="Arial"/>
              </a:rPr>
              <a:t> </a:t>
            </a:r>
            <a:r>
              <a:rPr sz="1800" spc="-20" dirty="0">
                <a:latin typeface="Arial"/>
                <a:cs typeface="Arial"/>
              </a:rPr>
              <a:t>in</a:t>
            </a:r>
            <a:r>
              <a:rPr sz="1800" spc="-65" dirty="0">
                <a:latin typeface="Arial"/>
                <a:cs typeface="Arial"/>
              </a:rPr>
              <a:t> pre-</a:t>
            </a:r>
            <a:r>
              <a:rPr sz="1800" spc="-105" dirty="0">
                <a:latin typeface="Arial"/>
                <a:cs typeface="Arial"/>
              </a:rPr>
              <a:t>processing</a:t>
            </a:r>
            <a:r>
              <a:rPr sz="1800" spc="-70" dirty="0">
                <a:latin typeface="Arial"/>
                <a:cs typeface="Arial"/>
              </a:rPr>
              <a:t> </a:t>
            </a:r>
            <a:r>
              <a:rPr sz="1800" spc="-95" dirty="0">
                <a:latin typeface="Arial"/>
                <a:cs typeface="Arial"/>
              </a:rPr>
              <a:t>and</a:t>
            </a:r>
            <a:r>
              <a:rPr sz="1800" spc="-75" dirty="0">
                <a:latin typeface="Arial"/>
                <a:cs typeface="Arial"/>
              </a:rPr>
              <a:t> </a:t>
            </a:r>
            <a:r>
              <a:rPr sz="1800" spc="-95" dirty="0">
                <a:latin typeface="Arial"/>
                <a:cs typeface="Arial"/>
              </a:rPr>
              <a:t>cooking</a:t>
            </a:r>
            <a:r>
              <a:rPr sz="1800" spc="-50" dirty="0">
                <a:latin typeface="Arial"/>
                <a:cs typeface="Arial"/>
              </a:rPr>
              <a:t> </a:t>
            </a:r>
            <a:r>
              <a:rPr sz="1800" dirty="0">
                <a:latin typeface="Arial"/>
                <a:cs typeface="Arial"/>
              </a:rPr>
              <a:t>of</a:t>
            </a:r>
            <a:r>
              <a:rPr sz="1800" spc="-75" dirty="0">
                <a:latin typeface="Arial"/>
                <a:cs typeface="Arial"/>
              </a:rPr>
              <a:t> </a:t>
            </a:r>
            <a:r>
              <a:rPr sz="1800" spc="-10" dirty="0">
                <a:latin typeface="Arial"/>
                <a:cs typeface="Arial"/>
              </a:rPr>
              <a:t>millet</a:t>
            </a:r>
            <a:r>
              <a:rPr sz="1800" spc="-65" dirty="0">
                <a:latin typeface="Arial"/>
                <a:cs typeface="Arial"/>
              </a:rPr>
              <a:t> </a:t>
            </a:r>
            <a:r>
              <a:rPr sz="1800" spc="-20" dirty="0">
                <a:latin typeface="Arial"/>
                <a:cs typeface="Arial"/>
              </a:rPr>
              <a:t>food</a:t>
            </a:r>
            <a:endParaRPr sz="1800">
              <a:latin typeface="Arial"/>
              <a:cs typeface="Arial"/>
            </a:endParaRPr>
          </a:p>
        </p:txBody>
      </p:sp>
      <p:sp>
        <p:nvSpPr>
          <p:cNvPr id="8" name="object 8"/>
          <p:cNvSpPr txBox="1"/>
          <p:nvPr/>
        </p:nvSpPr>
        <p:spPr>
          <a:xfrm>
            <a:off x="7115556" y="5050535"/>
            <a:ext cx="3953510" cy="1385570"/>
          </a:xfrm>
          <a:prstGeom prst="rect">
            <a:avLst/>
          </a:prstGeom>
          <a:solidFill>
            <a:srgbClr val="FFC000"/>
          </a:solidFill>
        </p:spPr>
        <p:txBody>
          <a:bodyPr vert="horz" wrap="square" lIns="0" tIns="29209" rIns="0" bIns="0" rtlCol="0">
            <a:spAutoFit/>
          </a:bodyPr>
          <a:lstStyle/>
          <a:p>
            <a:pPr marL="92710">
              <a:lnSpc>
                <a:spcPct val="100000"/>
              </a:lnSpc>
              <a:spcBef>
                <a:spcPts val="229"/>
              </a:spcBef>
            </a:pPr>
            <a:r>
              <a:rPr sz="2400" b="1" spc="-180" dirty="0">
                <a:latin typeface="Arial"/>
                <a:cs typeface="Arial"/>
              </a:rPr>
              <a:t>Forgotten</a:t>
            </a:r>
            <a:r>
              <a:rPr sz="2400" b="1" spc="-80" dirty="0">
                <a:latin typeface="Arial"/>
                <a:cs typeface="Arial"/>
              </a:rPr>
              <a:t> </a:t>
            </a:r>
            <a:r>
              <a:rPr sz="2400" b="1" spc="-10" dirty="0">
                <a:latin typeface="Arial"/>
                <a:cs typeface="Arial"/>
              </a:rPr>
              <a:t>Millets</a:t>
            </a:r>
            <a:endParaRPr sz="2400">
              <a:latin typeface="Arial"/>
              <a:cs typeface="Arial"/>
            </a:endParaRPr>
          </a:p>
          <a:p>
            <a:pPr marL="379095" indent="-287020">
              <a:lnSpc>
                <a:spcPct val="100000"/>
              </a:lnSpc>
              <a:spcBef>
                <a:spcPts val="15"/>
              </a:spcBef>
              <a:buChar char="•"/>
              <a:tabLst>
                <a:tab pos="379095" algn="l"/>
                <a:tab pos="379730" algn="l"/>
              </a:tabLst>
            </a:pPr>
            <a:r>
              <a:rPr sz="2000" spc="-150" dirty="0">
                <a:latin typeface="Arial"/>
                <a:cs typeface="Arial"/>
              </a:rPr>
              <a:t>Varagu</a:t>
            </a:r>
            <a:r>
              <a:rPr sz="2000" spc="-90" dirty="0">
                <a:latin typeface="Arial"/>
                <a:cs typeface="Arial"/>
              </a:rPr>
              <a:t> </a:t>
            </a:r>
            <a:r>
              <a:rPr sz="2000" spc="-125" dirty="0">
                <a:latin typeface="Arial"/>
                <a:cs typeface="Arial"/>
              </a:rPr>
              <a:t>(Kodo</a:t>
            </a:r>
            <a:r>
              <a:rPr sz="2000" spc="-110" dirty="0">
                <a:latin typeface="Arial"/>
                <a:cs typeface="Arial"/>
              </a:rPr>
              <a:t> </a:t>
            </a:r>
            <a:r>
              <a:rPr sz="2000" spc="-10" dirty="0">
                <a:latin typeface="Arial"/>
                <a:cs typeface="Arial"/>
              </a:rPr>
              <a:t>millet)</a:t>
            </a:r>
            <a:endParaRPr sz="2000">
              <a:latin typeface="Arial"/>
              <a:cs typeface="Arial"/>
            </a:endParaRPr>
          </a:p>
          <a:p>
            <a:pPr marL="379095" indent="-287020">
              <a:lnSpc>
                <a:spcPct val="100000"/>
              </a:lnSpc>
              <a:buChar char="•"/>
              <a:tabLst>
                <a:tab pos="379095" algn="l"/>
                <a:tab pos="379730" algn="l"/>
              </a:tabLst>
            </a:pPr>
            <a:r>
              <a:rPr sz="2000" spc="-105" dirty="0">
                <a:latin typeface="Arial"/>
                <a:cs typeface="Arial"/>
              </a:rPr>
              <a:t>Tinai</a:t>
            </a:r>
            <a:r>
              <a:rPr sz="2000" spc="-55" dirty="0">
                <a:latin typeface="Arial"/>
                <a:cs typeface="Arial"/>
              </a:rPr>
              <a:t> </a:t>
            </a:r>
            <a:r>
              <a:rPr sz="2000" spc="-90" dirty="0">
                <a:latin typeface="Arial"/>
                <a:cs typeface="Arial"/>
              </a:rPr>
              <a:t>(Foxtail</a:t>
            </a:r>
            <a:r>
              <a:rPr sz="2000" spc="-80" dirty="0">
                <a:latin typeface="Arial"/>
                <a:cs typeface="Arial"/>
              </a:rPr>
              <a:t> </a:t>
            </a:r>
            <a:r>
              <a:rPr sz="2000" spc="-10" dirty="0">
                <a:latin typeface="Arial"/>
                <a:cs typeface="Arial"/>
              </a:rPr>
              <a:t>millet)</a:t>
            </a:r>
            <a:endParaRPr sz="2000">
              <a:latin typeface="Arial"/>
              <a:cs typeface="Arial"/>
            </a:endParaRPr>
          </a:p>
          <a:p>
            <a:pPr marL="379095" indent="-287020">
              <a:lnSpc>
                <a:spcPct val="100000"/>
              </a:lnSpc>
              <a:buChar char="•"/>
              <a:tabLst>
                <a:tab pos="379095" algn="l"/>
                <a:tab pos="379730" algn="l"/>
              </a:tabLst>
            </a:pPr>
            <a:r>
              <a:rPr sz="2000" spc="-165" dirty="0">
                <a:latin typeface="Arial"/>
                <a:cs typeface="Arial"/>
              </a:rPr>
              <a:t>Samai</a:t>
            </a:r>
            <a:r>
              <a:rPr sz="2000" spc="-80" dirty="0">
                <a:latin typeface="Arial"/>
                <a:cs typeface="Arial"/>
              </a:rPr>
              <a:t> </a:t>
            </a:r>
            <a:r>
              <a:rPr sz="2000" spc="-35" dirty="0">
                <a:latin typeface="Arial"/>
                <a:cs typeface="Arial"/>
              </a:rPr>
              <a:t>(Little</a:t>
            </a:r>
            <a:r>
              <a:rPr sz="2000" spc="-85" dirty="0">
                <a:latin typeface="Arial"/>
                <a:cs typeface="Arial"/>
              </a:rPr>
              <a:t> </a:t>
            </a:r>
            <a:r>
              <a:rPr sz="2000" spc="-10" dirty="0">
                <a:latin typeface="Arial"/>
                <a:cs typeface="Arial"/>
              </a:rPr>
              <a:t>millet)</a:t>
            </a:r>
            <a:endParaRPr sz="2000">
              <a:latin typeface="Arial"/>
              <a:cs typeface="Arial"/>
            </a:endParaRPr>
          </a:p>
        </p:txBody>
      </p:sp>
      <p:grpSp>
        <p:nvGrpSpPr>
          <p:cNvPr id="9" name="object 9"/>
          <p:cNvGrpSpPr/>
          <p:nvPr/>
        </p:nvGrpSpPr>
        <p:grpSpPr>
          <a:xfrm>
            <a:off x="5449823" y="1016508"/>
            <a:ext cx="6593840" cy="3233420"/>
            <a:chOff x="5449823" y="1016508"/>
            <a:chExt cx="6593840" cy="3233420"/>
          </a:xfrm>
        </p:grpSpPr>
        <p:pic>
          <p:nvPicPr>
            <p:cNvPr id="10" name="object 10"/>
            <p:cNvPicPr/>
            <p:nvPr/>
          </p:nvPicPr>
          <p:blipFill>
            <a:blip r:embed="rId3" cstate="print"/>
            <a:stretch>
              <a:fillRect/>
            </a:stretch>
          </p:blipFill>
          <p:spPr>
            <a:xfrm>
              <a:off x="9326879" y="1016508"/>
              <a:ext cx="2716529" cy="3233166"/>
            </a:xfrm>
            <a:prstGeom prst="rect">
              <a:avLst/>
            </a:prstGeom>
          </p:spPr>
        </p:pic>
        <p:pic>
          <p:nvPicPr>
            <p:cNvPr id="11" name="object 11"/>
            <p:cNvPicPr/>
            <p:nvPr/>
          </p:nvPicPr>
          <p:blipFill>
            <a:blip r:embed="rId4" cstate="print"/>
            <a:stretch>
              <a:fillRect/>
            </a:stretch>
          </p:blipFill>
          <p:spPr>
            <a:xfrm>
              <a:off x="5449823" y="1082040"/>
              <a:ext cx="3989070" cy="3160013"/>
            </a:xfrm>
            <a:prstGeom prst="rect">
              <a:avLst/>
            </a:prstGeom>
          </p:spPr>
        </p:pic>
        <p:pic>
          <p:nvPicPr>
            <p:cNvPr id="12" name="object 12"/>
            <p:cNvPicPr/>
            <p:nvPr/>
          </p:nvPicPr>
          <p:blipFill>
            <a:blip r:embed="rId5" cstate="print"/>
            <a:stretch>
              <a:fillRect/>
            </a:stretch>
          </p:blipFill>
          <p:spPr>
            <a:xfrm>
              <a:off x="5794247" y="1426463"/>
              <a:ext cx="3316224" cy="2487168"/>
            </a:xfrm>
            <a:prstGeom prst="rect">
              <a:avLst/>
            </a:prstGeom>
          </p:spPr>
        </p:pic>
        <p:sp>
          <p:nvSpPr>
            <p:cNvPr id="13" name="object 13"/>
            <p:cNvSpPr/>
            <p:nvPr/>
          </p:nvSpPr>
          <p:spPr>
            <a:xfrm>
              <a:off x="5750051" y="1382268"/>
              <a:ext cx="3404870" cy="2575560"/>
            </a:xfrm>
            <a:custGeom>
              <a:avLst/>
              <a:gdLst/>
              <a:ahLst/>
              <a:cxnLst/>
              <a:rect l="l" t="t" r="r" b="b"/>
              <a:pathLst>
                <a:path w="3404870" h="2575560">
                  <a:moveTo>
                    <a:pt x="457835" y="0"/>
                  </a:moveTo>
                  <a:lnTo>
                    <a:pt x="3404616" y="0"/>
                  </a:lnTo>
                  <a:lnTo>
                    <a:pt x="3404616" y="2118106"/>
                  </a:lnTo>
                  <a:lnTo>
                    <a:pt x="3402583" y="2163953"/>
                  </a:lnTo>
                  <a:lnTo>
                    <a:pt x="3395472" y="2209800"/>
                  </a:lnTo>
                  <a:lnTo>
                    <a:pt x="3384042" y="2253615"/>
                  </a:lnTo>
                  <a:lnTo>
                    <a:pt x="3368675" y="2295779"/>
                  </a:lnTo>
                  <a:lnTo>
                    <a:pt x="3349371" y="2335784"/>
                  </a:lnTo>
                  <a:lnTo>
                    <a:pt x="3326511" y="2373630"/>
                  </a:lnTo>
                  <a:lnTo>
                    <a:pt x="3300095" y="2408936"/>
                  </a:lnTo>
                  <a:lnTo>
                    <a:pt x="3270377" y="2441194"/>
                  </a:lnTo>
                  <a:lnTo>
                    <a:pt x="3237992" y="2471039"/>
                  </a:lnTo>
                  <a:lnTo>
                    <a:pt x="3202686" y="2497455"/>
                  </a:lnTo>
                  <a:lnTo>
                    <a:pt x="3164840" y="2520315"/>
                  </a:lnTo>
                  <a:lnTo>
                    <a:pt x="3124962" y="2539619"/>
                  </a:lnTo>
                  <a:lnTo>
                    <a:pt x="3082671" y="2554986"/>
                  </a:lnTo>
                  <a:lnTo>
                    <a:pt x="3038855" y="2566416"/>
                  </a:lnTo>
                  <a:lnTo>
                    <a:pt x="2993008" y="2573528"/>
                  </a:lnTo>
                  <a:lnTo>
                    <a:pt x="2947162" y="2575560"/>
                  </a:lnTo>
                  <a:lnTo>
                    <a:pt x="0" y="2575560"/>
                  </a:lnTo>
                  <a:lnTo>
                    <a:pt x="0" y="457835"/>
                  </a:lnTo>
                  <a:lnTo>
                    <a:pt x="2159" y="412115"/>
                  </a:lnTo>
                  <a:lnTo>
                    <a:pt x="9144" y="366268"/>
                  </a:lnTo>
                  <a:lnTo>
                    <a:pt x="20574" y="322326"/>
                  </a:lnTo>
                  <a:lnTo>
                    <a:pt x="35940" y="280162"/>
                  </a:lnTo>
                  <a:lnTo>
                    <a:pt x="55372" y="240030"/>
                  </a:lnTo>
                  <a:lnTo>
                    <a:pt x="78612" y="202311"/>
                  </a:lnTo>
                  <a:lnTo>
                    <a:pt x="104775" y="167005"/>
                  </a:lnTo>
                  <a:lnTo>
                    <a:pt x="134365" y="134366"/>
                  </a:lnTo>
                  <a:lnTo>
                    <a:pt x="167005" y="104775"/>
                  </a:lnTo>
                  <a:lnTo>
                    <a:pt x="202311" y="78612"/>
                  </a:lnTo>
                  <a:lnTo>
                    <a:pt x="240030" y="55372"/>
                  </a:lnTo>
                  <a:lnTo>
                    <a:pt x="280162" y="35941"/>
                  </a:lnTo>
                  <a:lnTo>
                    <a:pt x="322325" y="20574"/>
                  </a:lnTo>
                  <a:lnTo>
                    <a:pt x="366268" y="9144"/>
                  </a:lnTo>
                  <a:lnTo>
                    <a:pt x="412114" y="2159"/>
                  </a:lnTo>
                  <a:lnTo>
                    <a:pt x="457835" y="0"/>
                  </a:lnTo>
                  <a:close/>
                </a:path>
              </a:pathLst>
            </a:custGeom>
            <a:ln w="88392">
              <a:solidFill>
                <a:srgbClr val="FFFFFF"/>
              </a:solidFill>
            </a:ln>
          </p:spPr>
          <p:txBody>
            <a:bodyPr wrap="square" lIns="0" tIns="0" rIns="0" bIns="0" rtlCol="0"/>
            <a:lstStyle/>
            <a:p>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a:spLocks noGrp="1"/>
          </p:cNvSpPr>
          <p:nvPr>
            <p:ph type="title"/>
          </p:nvPr>
        </p:nvSpPr>
        <p:spPr>
          <a:xfrm>
            <a:off x="838200" y="365759"/>
            <a:ext cx="10515600" cy="1103630"/>
          </a:xfrm>
          <a:prstGeom prst="rect">
            <a:avLst/>
          </a:prstGeom>
          <a:solidFill>
            <a:srgbClr val="FFFF00"/>
          </a:solidFill>
        </p:spPr>
        <p:txBody>
          <a:bodyPr vert="horz" wrap="square" lIns="0" tIns="54610" rIns="0" bIns="0" rtlCol="0">
            <a:spAutoFit/>
          </a:bodyPr>
          <a:lstStyle/>
          <a:p>
            <a:pPr marL="5715" algn="ctr">
              <a:lnSpc>
                <a:spcPct val="100000"/>
              </a:lnSpc>
              <a:spcBef>
                <a:spcPts val="430"/>
              </a:spcBef>
            </a:pPr>
            <a:r>
              <a:rPr spc="-300" dirty="0"/>
              <a:t>Urban</a:t>
            </a:r>
            <a:r>
              <a:rPr spc="-385" dirty="0"/>
              <a:t> </a:t>
            </a:r>
            <a:r>
              <a:rPr spc="-445" dirty="0"/>
              <a:t>Survey</a:t>
            </a:r>
          </a:p>
        </p:txBody>
      </p:sp>
      <p:sp>
        <p:nvSpPr>
          <p:cNvPr id="4" name="object 4"/>
          <p:cNvSpPr txBox="1"/>
          <p:nvPr/>
        </p:nvSpPr>
        <p:spPr>
          <a:xfrm>
            <a:off x="916939" y="1615588"/>
            <a:ext cx="9455150" cy="2069464"/>
          </a:xfrm>
          <a:prstGeom prst="rect">
            <a:avLst/>
          </a:prstGeom>
        </p:spPr>
        <p:txBody>
          <a:bodyPr vert="horz" wrap="square" lIns="0" tIns="95885" rIns="0" bIns="0" rtlCol="0">
            <a:spAutoFit/>
          </a:bodyPr>
          <a:lstStyle/>
          <a:p>
            <a:pPr marL="241300" indent="-229235">
              <a:lnSpc>
                <a:spcPct val="100000"/>
              </a:lnSpc>
              <a:spcBef>
                <a:spcPts val="755"/>
              </a:spcBef>
              <a:buChar char="•"/>
              <a:tabLst>
                <a:tab pos="241935" algn="l"/>
              </a:tabLst>
            </a:pPr>
            <a:r>
              <a:rPr sz="2800" dirty="0">
                <a:latin typeface="Arial"/>
                <a:cs typeface="Arial"/>
              </a:rPr>
              <a:t>Survey</a:t>
            </a:r>
            <a:r>
              <a:rPr sz="2800" spc="-75" dirty="0">
                <a:latin typeface="Arial"/>
                <a:cs typeface="Arial"/>
              </a:rPr>
              <a:t> </a:t>
            </a:r>
            <a:r>
              <a:rPr sz="2800" dirty="0">
                <a:latin typeface="Arial"/>
                <a:cs typeface="Arial"/>
              </a:rPr>
              <a:t>under</a:t>
            </a:r>
            <a:r>
              <a:rPr sz="2800" spc="-80" dirty="0">
                <a:latin typeface="Arial"/>
                <a:cs typeface="Arial"/>
              </a:rPr>
              <a:t> </a:t>
            </a:r>
            <a:r>
              <a:rPr sz="2800" spc="-10" dirty="0">
                <a:latin typeface="Arial"/>
                <a:cs typeface="Arial"/>
              </a:rPr>
              <a:t>progress</a:t>
            </a:r>
            <a:endParaRPr sz="2800">
              <a:latin typeface="Arial"/>
              <a:cs typeface="Arial"/>
            </a:endParaRPr>
          </a:p>
          <a:p>
            <a:pPr marL="241300" indent="-229235">
              <a:lnSpc>
                <a:spcPct val="100000"/>
              </a:lnSpc>
              <a:spcBef>
                <a:spcPts val="660"/>
              </a:spcBef>
              <a:buChar char="•"/>
              <a:tabLst>
                <a:tab pos="241935" algn="l"/>
              </a:tabLst>
            </a:pPr>
            <a:r>
              <a:rPr sz="2800" spc="-50" dirty="0">
                <a:latin typeface="Arial"/>
                <a:cs typeface="Arial"/>
              </a:rPr>
              <a:t>Target</a:t>
            </a:r>
            <a:r>
              <a:rPr sz="2800" spc="-65" dirty="0">
                <a:latin typeface="Arial"/>
                <a:cs typeface="Arial"/>
              </a:rPr>
              <a:t> </a:t>
            </a:r>
            <a:r>
              <a:rPr sz="2800" dirty="0">
                <a:latin typeface="Arial"/>
                <a:cs typeface="Arial"/>
              </a:rPr>
              <a:t>households:</a:t>
            </a:r>
            <a:r>
              <a:rPr sz="2800" spc="-75" dirty="0">
                <a:latin typeface="Arial"/>
                <a:cs typeface="Arial"/>
              </a:rPr>
              <a:t> </a:t>
            </a:r>
            <a:r>
              <a:rPr sz="2800" dirty="0">
                <a:latin typeface="Arial"/>
                <a:cs typeface="Arial"/>
              </a:rPr>
              <a:t>Low</a:t>
            </a:r>
            <a:r>
              <a:rPr sz="2800" spc="-75" dirty="0">
                <a:latin typeface="Arial"/>
                <a:cs typeface="Arial"/>
              </a:rPr>
              <a:t> </a:t>
            </a:r>
            <a:r>
              <a:rPr sz="2800" dirty="0">
                <a:latin typeface="Arial"/>
                <a:cs typeface="Arial"/>
              </a:rPr>
              <a:t>class,</a:t>
            </a:r>
            <a:r>
              <a:rPr sz="2800" spc="-95" dirty="0">
                <a:latin typeface="Arial"/>
                <a:cs typeface="Arial"/>
              </a:rPr>
              <a:t> </a:t>
            </a:r>
            <a:r>
              <a:rPr sz="2800" dirty="0">
                <a:latin typeface="Arial"/>
                <a:cs typeface="Arial"/>
              </a:rPr>
              <a:t>middle</a:t>
            </a:r>
            <a:r>
              <a:rPr sz="2800" spc="-70" dirty="0">
                <a:latin typeface="Arial"/>
                <a:cs typeface="Arial"/>
              </a:rPr>
              <a:t> </a:t>
            </a:r>
            <a:r>
              <a:rPr sz="2800" dirty="0">
                <a:latin typeface="Arial"/>
                <a:cs typeface="Arial"/>
              </a:rPr>
              <a:t>class</a:t>
            </a:r>
            <a:r>
              <a:rPr sz="2800" spc="-85" dirty="0">
                <a:latin typeface="Arial"/>
                <a:cs typeface="Arial"/>
              </a:rPr>
              <a:t> </a:t>
            </a:r>
            <a:r>
              <a:rPr sz="2800" dirty="0">
                <a:latin typeface="Arial"/>
                <a:cs typeface="Arial"/>
              </a:rPr>
              <a:t>and</a:t>
            </a:r>
            <a:r>
              <a:rPr sz="2800" spc="-70" dirty="0">
                <a:latin typeface="Arial"/>
                <a:cs typeface="Arial"/>
              </a:rPr>
              <a:t> </a:t>
            </a:r>
            <a:r>
              <a:rPr sz="2800" dirty="0">
                <a:latin typeface="Arial"/>
                <a:cs typeface="Arial"/>
              </a:rPr>
              <a:t>high</a:t>
            </a:r>
            <a:r>
              <a:rPr sz="2800" spc="-65" dirty="0">
                <a:latin typeface="Arial"/>
                <a:cs typeface="Arial"/>
              </a:rPr>
              <a:t> </a:t>
            </a:r>
            <a:r>
              <a:rPr sz="2800" spc="-10" dirty="0">
                <a:latin typeface="Arial"/>
                <a:cs typeface="Arial"/>
              </a:rPr>
              <a:t>class</a:t>
            </a:r>
            <a:endParaRPr sz="2800">
              <a:latin typeface="Arial"/>
              <a:cs typeface="Arial"/>
            </a:endParaRPr>
          </a:p>
          <a:p>
            <a:pPr marL="241300" indent="-229235">
              <a:lnSpc>
                <a:spcPct val="100000"/>
              </a:lnSpc>
              <a:spcBef>
                <a:spcPts val="675"/>
              </a:spcBef>
              <a:buChar char="•"/>
              <a:tabLst>
                <a:tab pos="241935" algn="l"/>
              </a:tabLst>
            </a:pPr>
            <a:r>
              <a:rPr sz="2800" dirty="0">
                <a:latin typeface="Arial"/>
                <a:cs typeface="Arial"/>
              </a:rPr>
              <a:t>Completed</a:t>
            </a:r>
            <a:r>
              <a:rPr sz="2800" spc="-80" dirty="0">
                <a:latin typeface="Arial"/>
                <a:cs typeface="Arial"/>
              </a:rPr>
              <a:t> </a:t>
            </a:r>
            <a:r>
              <a:rPr sz="2800" dirty="0">
                <a:latin typeface="Arial"/>
                <a:cs typeface="Arial"/>
              </a:rPr>
              <a:t>interviews</a:t>
            </a:r>
            <a:r>
              <a:rPr sz="2800" spc="-105" dirty="0">
                <a:latin typeface="Arial"/>
                <a:cs typeface="Arial"/>
              </a:rPr>
              <a:t> </a:t>
            </a:r>
            <a:r>
              <a:rPr sz="2800" dirty="0">
                <a:latin typeface="Arial"/>
                <a:cs typeface="Arial"/>
              </a:rPr>
              <a:t>&amp;</a:t>
            </a:r>
            <a:r>
              <a:rPr sz="2800" spc="-145" dirty="0">
                <a:latin typeface="Arial"/>
                <a:cs typeface="Arial"/>
              </a:rPr>
              <a:t> </a:t>
            </a:r>
            <a:r>
              <a:rPr sz="2800" spc="-10" dirty="0">
                <a:latin typeface="Arial"/>
                <a:cs typeface="Arial"/>
              </a:rPr>
              <a:t>Transcription:</a:t>
            </a:r>
            <a:r>
              <a:rPr sz="2800" spc="-95" dirty="0">
                <a:latin typeface="Arial"/>
                <a:cs typeface="Arial"/>
              </a:rPr>
              <a:t> </a:t>
            </a:r>
            <a:r>
              <a:rPr sz="2800" spc="-25" dirty="0">
                <a:latin typeface="Arial"/>
                <a:cs typeface="Arial"/>
              </a:rPr>
              <a:t>10</a:t>
            </a:r>
            <a:endParaRPr sz="2800">
              <a:latin typeface="Arial"/>
              <a:cs typeface="Arial"/>
            </a:endParaRPr>
          </a:p>
          <a:p>
            <a:pPr marL="241300" indent="-229235">
              <a:lnSpc>
                <a:spcPct val="100000"/>
              </a:lnSpc>
              <a:spcBef>
                <a:spcPts val="660"/>
              </a:spcBef>
              <a:buChar char="•"/>
              <a:tabLst>
                <a:tab pos="241935" algn="l"/>
              </a:tabLst>
            </a:pPr>
            <a:r>
              <a:rPr sz="2800" dirty="0">
                <a:latin typeface="Arial"/>
                <a:cs typeface="Arial"/>
              </a:rPr>
              <a:t>Pending</a:t>
            </a:r>
            <a:r>
              <a:rPr sz="2800" spc="-110" dirty="0">
                <a:latin typeface="Arial"/>
                <a:cs typeface="Arial"/>
              </a:rPr>
              <a:t> </a:t>
            </a:r>
            <a:r>
              <a:rPr sz="2800" dirty="0">
                <a:latin typeface="Arial"/>
                <a:cs typeface="Arial"/>
              </a:rPr>
              <a:t>interviews:</a:t>
            </a:r>
            <a:r>
              <a:rPr sz="2800" spc="-110" dirty="0">
                <a:latin typeface="Arial"/>
                <a:cs typeface="Arial"/>
              </a:rPr>
              <a:t> </a:t>
            </a:r>
            <a:r>
              <a:rPr sz="2800" spc="-25" dirty="0">
                <a:latin typeface="Arial"/>
                <a:cs typeface="Arial"/>
              </a:rPr>
              <a:t>20</a:t>
            </a:r>
            <a:endParaRPr sz="2800">
              <a:latin typeface="Arial"/>
              <a:cs typeface="Arial"/>
            </a:endParaRPr>
          </a:p>
        </p:txBody>
      </p:sp>
      <p:grpSp>
        <p:nvGrpSpPr>
          <p:cNvPr id="5" name="object 5"/>
          <p:cNvGrpSpPr/>
          <p:nvPr/>
        </p:nvGrpSpPr>
        <p:grpSpPr>
          <a:xfrm>
            <a:off x="0" y="3662108"/>
            <a:ext cx="12192000" cy="3199130"/>
            <a:chOff x="0" y="3662108"/>
            <a:chExt cx="12192000" cy="3199130"/>
          </a:xfrm>
        </p:grpSpPr>
        <p:pic>
          <p:nvPicPr>
            <p:cNvPr id="6" name="object 6"/>
            <p:cNvPicPr/>
            <p:nvPr/>
          </p:nvPicPr>
          <p:blipFill>
            <a:blip r:embed="rId3" cstate="print"/>
            <a:stretch>
              <a:fillRect/>
            </a:stretch>
          </p:blipFill>
          <p:spPr>
            <a:xfrm>
              <a:off x="1898904" y="4030996"/>
              <a:ext cx="3376422" cy="2701290"/>
            </a:xfrm>
            <a:prstGeom prst="rect">
              <a:avLst/>
            </a:prstGeom>
          </p:spPr>
        </p:pic>
        <p:pic>
          <p:nvPicPr>
            <p:cNvPr id="7" name="object 7"/>
            <p:cNvPicPr/>
            <p:nvPr/>
          </p:nvPicPr>
          <p:blipFill>
            <a:blip r:embed="rId4" cstate="print"/>
            <a:stretch>
              <a:fillRect/>
            </a:stretch>
          </p:blipFill>
          <p:spPr>
            <a:xfrm>
              <a:off x="2243327" y="4375404"/>
              <a:ext cx="2703576" cy="2028444"/>
            </a:xfrm>
            <a:prstGeom prst="rect">
              <a:avLst/>
            </a:prstGeom>
          </p:spPr>
        </p:pic>
        <p:sp>
          <p:nvSpPr>
            <p:cNvPr id="8" name="object 8"/>
            <p:cNvSpPr/>
            <p:nvPr/>
          </p:nvSpPr>
          <p:spPr>
            <a:xfrm>
              <a:off x="2199132" y="4331208"/>
              <a:ext cx="2792730" cy="2117725"/>
            </a:xfrm>
            <a:custGeom>
              <a:avLst/>
              <a:gdLst/>
              <a:ahLst/>
              <a:cxnLst/>
              <a:rect l="l" t="t" r="r" b="b"/>
              <a:pathLst>
                <a:path w="2792729" h="2117725">
                  <a:moveTo>
                    <a:pt x="381381" y="0"/>
                  </a:moveTo>
                  <a:lnTo>
                    <a:pt x="2792348" y="0"/>
                  </a:lnTo>
                  <a:lnTo>
                    <a:pt x="2792348" y="1735899"/>
                  </a:lnTo>
                  <a:lnTo>
                    <a:pt x="2784729" y="1812061"/>
                  </a:lnTo>
                  <a:lnTo>
                    <a:pt x="2762250" y="1883549"/>
                  </a:lnTo>
                  <a:lnTo>
                    <a:pt x="2726817" y="1948586"/>
                  </a:lnTo>
                  <a:lnTo>
                    <a:pt x="2680208" y="2005088"/>
                  </a:lnTo>
                  <a:lnTo>
                    <a:pt x="2623693" y="2051723"/>
                  </a:lnTo>
                  <a:lnTo>
                    <a:pt x="2558669" y="2087156"/>
                  </a:lnTo>
                  <a:lnTo>
                    <a:pt x="2487168" y="2109622"/>
                  </a:lnTo>
                  <a:lnTo>
                    <a:pt x="2448814" y="2115477"/>
                  </a:lnTo>
                  <a:lnTo>
                    <a:pt x="2410968" y="2117217"/>
                  </a:lnTo>
                  <a:lnTo>
                    <a:pt x="0" y="2117217"/>
                  </a:lnTo>
                  <a:lnTo>
                    <a:pt x="0" y="381381"/>
                  </a:lnTo>
                  <a:lnTo>
                    <a:pt x="1778" y="343408"/>
                  </a:lnTo>
                  <a:lnTo>
                    <a:pt x="7619" y="305181"/>
                  </a:lnTo>
                  <a:lnTo>
                    <a:pt x="30099" y="233680"/>
                  </a:lnTo>
                  <a:lnTo>
                    <a:pt x="65531" y="168656"/>
                  </a:lnTo>
                  <a:lnTo>
                    <a:pt x="112141" y="112141"/>
                  </a:lnTo>
                  <a:lnTo>
                    <a:pt x="168656" y="65532"/>
                  </a:lnTo>
                  <a:lnTo>
                    <a:pt x="233680" y="30099"/>
                  </a:lnTo>
                  <a:lnTo>
                    <a:pt x="305181" y="7620"/>
                  </a:lnTo>
                  <a:lnTo>
                    <a:pt x="343407" y="1778"/>
                  </a:lnTo>
                  <a:lnTo>
                    <a:pt x="381381" y="0"/>
                  </a:lnTo>
                  <a:close/>
                </a:path>
              </a:pathLst>
            </a:custGeom>
            <a:ln w="88391">
              <a:solidFill>
                <a:srgbClr val="FFFFFF"/>
              </a:solidFill>
            </a:ln>
          </p:spPr>
          <p:txBody>
            <a:bodyPr wrap="square" lIns="0" tIns="0" rIns="0" bIns="0" rtlCol="0"/>
            <a:lstStyle/>
            <a:p>
              <a:endParaRPr/>
            </a:p>
          </p:txBody>
        </p:sp>
        <p:pic>
          <p:nvPicPr>
            <p:cNvPr id="9" name="object 9"/>
            <p:cNvPicPr/>
            <p:nvPr/>
          </p:nvPicPr>
          <p:blipFill>
            <a:blip r:embed="rId5" cstate="print"/>
            <a:stretch>
              <a:fillRect/>
            </a:stretch>
          </p:blipFill>
          <p:spPr>
            <a:xfrm>
              <a:off x="0" y="3662108"/>
              <a:ext cx="2510790" cy="3195889"/>
            </a:xfrm>
            <a:prstGeom prst="rect">
              <a:avLst/>
            </a:prstGeom>
          </p:spPr>
        </p:pic>
        <p:pic>
          <p:nvPicPr>
            <p:cNvPr id="10" name="object 10"/>
            <p:cNvPicPr/>
            <p:nvPr/>
          </p:nvPicPr>
          <p:blipFill>
            <a:blip r:embed="rId6" cstate="print"/>
            <a:stretch>
              <a:fillRect/>
            </a:stretch>
          </p:blipFill>
          <p:spPr>
            <a:xfrm>
              <a:off x="118871" y="4006596"/>
              <a:ext cx="2063495" cy="2752341"/>
            </a:xfrm>
            <a:prstGeom prst="rect">
              <a:avLst/>
            </a:prstGeom>
          </p:spPr>
        </p:pic>
        <p:sp>
          <p:nvSpPr>
            <p:cNvPr id="11" name="object 11"/>
            <p:cNvSpPr/>
            <p:nvPr/>
          </p:nvSpPr>
          <p:spPr>
            <a:xfrm>
              <a:off x="74676" y="3962400"/>
              <a:ext cx="2152650" cy="2841625"/>
            </a:xfrm>
            <a:custGeom>
              <a:avLst/>
              <a:gdLst/>
              <a:ahLst/>
              <a:cxnLst/>
              <a:rect l="l" t="t" r="r" b="b"/>
              <a:pathLst>
                <a:path w="2152650" h="2841625">
                  <a:moveTo>
                    <a:pt x="387299" y="0"/>
                  </a:moveTo>
                  <a:lnTo>
                    <a:pt x="2152142" y="0"/>
                  </a:lnTo>
                  <a:lnTo>
                    <a:pt x="2152142" y="2453817"/>
                  </a:lnTo>
                  <a:lnTo>
                    <a:pt x="2150364" y="2492705"/>
                  </a:lnTo>
                  <a:lnTo>
                    <a:pt x="2144141" y="2531275"/>
                  </a:lnTo>
                  <a:lnTo>
                    <a:pt x="2134743" y="2568206"/>
                  </a:lnTo>
                  <a:lnTo>
                    <a:pt x="2121662" y="2604338"/>
                  </a:lnTo>
                  <a:lnTo>
                    <a:pt x="2085975" y="2669921"/>
                  </a:lnTo>
                  <a:lnTo>
                    <a:pt x="2038477" y="2727388"/>
                  </a:lnTo>
                  <a:lnTo>
                    <a:pt x="1980946" y="2774962"/>
                  </a:lnTo>
                  <a:lnTo>
                    <a:pt x="1915414" y="2810649"/>
                  </a:lnTo>
                  <a:lnTo>
                    <a:pt x="1879219" y="2823745"/>
                  </a:lnTo>
                  <a:lnTo>
                    <a:pt x="1842262" y="2833091"/>
                  </a:lnTo>
                  <a:lnTo>
                    <a:pt x="1803781" y="2839368"/>
                  </a:lnTo>
                  <a:lnTo>
                    <a:pt x="1764792" y="2841117"/>
                  </a:lnTo>
                  <a:lnTo>
                    <a:pt x="0" y="2841117"/>
                  </a:lnTo>
                  <a:lnTo>
                    <a:pt x="0" y="387350"/>
                  </a:lnTo>
                  <a:lnTo>
                    <a:pt x="1747" y="348361"/>
                  </a:lnTo>
                  <a:lnTo>
                    <a:pt x="8025" y="309880"/>
                  </a:lnTo>
                  <a:lnTo>
                    <a:pt x="17371" y="272923"/>
                  </a:lnTo>
                  <a:lnTo>
                    <a:pt x="30466" y="236727"/>
                  </a:lnTo>
                  <a:lnTo>
                    <a:pt x="66154" y="171195"/>
                  </a:lnTo>
                  <a:lnTo>
                    <a:pt x="113728" y="113664"/>
                  </a:lnTo>
                  <a:lnTo>
                    <a:pt x="171196" y="66167"/>
                  </a:lnTo>
                  <a:lnTo>
                    <a:pt x="236778" y="30480"/>
                  </a:lnTo>
                  <a:lnTo>
                    <a:pt x="272910" y="17399"/>
                  </a:lnTo>
                  <a:lnTo>
                    <a:pt x="309841" y="8000"/>
                  </a:lnTo>
                  <a:lnTo>
                    <a:pt x="348411" y="1777"/>
                  </a:lnTo>
                  <a:lnTo>
                    <a:pt x="387299" y="0"/>
                  </a:lnTo>
                  <a:close/>
                </a:path>
              </a:pathLst>
            </a:custGeom>
            <a:ln w="88392">
              <a:solidFill>
                <a:srgbClr val="FFFFFF"/>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9669780" y="3662197"/>
              <a:ext cx="2522219" cy="3195801"/>
            </a:xfrm>
            <a:prstGeom prst="rect">
              <a:avLst/>
            </a:prstGeom>
          </p:spPr>
        </p:pic>
        <p:pic>
          <p:nvPicPr>
            <p:cNvPr id="13" name="object 13"/>
            <p:cNvPicPr/>
            <p:nvPr/>
          </p:nvPicPr>
          <p:blipFill>
            <a:blip r:embed="rId8" cstate="print"/>
            <a:stretch>
              <a:fillRect/>
            </a:stretch>
          </p:blipFill>
          <p:spPr>
            <a:xfrm>
              <a:off x="10014204" y="4006596"/>
              <a:ext cx="2063496" cy="2766057"/>
            </a:xfrm>
            <a:prstGeom prst="rect">
              <a:avLst/>
            </a:prstGeom>
          </p:spPr>
        </p:pic>
        <p:sp>
          <p:nvSpPr>
            <p:cNvPr id="14" name="object 14"/>
            <p:cNvSpPr/>
            <p:nvPr/>
          </p:nvSpPr>
          <p:spPr>
            <a:xfrm>
              <a:off x="9970007" y="3962400"/>
              <a:ext cx="2152650" cy="2854960"/>
            </a:xfrm>
            <a:custGeom>
              <a:avLst/>
              <a:gdLst/>
              <a:ahLst/>
              <a:cxnLst/>
              <a:rect l="l" t="t" r="r" b="b"/>
              <a:pathLst>
                <a:path w="2152650" h="2854959">
                  <a:moveTo>
                    <a:pt x="387350" y="0"/>
                  </a:moveTo>
                  <a:lnTo>
                    <a:pt x="2152142" y="0"/>
                  </a:lnTo>
                  <a:lnTo>
                    <a:pt x="2152142" y="2467317"/>
                  </a:lnTo>
                  <a:lnTo>
                    <a:pt x="2150364" y="2506205"/>
                  </a:lnTo>
                  <a:lnTo>
                    <a:pt x="2144141" y="2544762"/>
                  </a:lnTo>
                  <a:lnTo>
                    <a:pt x="2134743" y="2581706"/>
                  </a:lnTo>
                  <a:lnTo>
                    <a:pt x="2121662" y="2617825"/>
                  </a:lnTo>
                  <a:lnTo>
                    <a:pt x="2085975" y="2683421"/>
                  </a:lnTo>
                  <a:lnTo>
                    <a:pt x="2038477" y="2740888"/>
                  </a:lnTo>
                  <a:lnTo>
                    <a:pt x="1980946" y="2788456"/>
                  </a:lnTo>
                  <a:lnTo>
                    <a:pt x="1915414" y="2824143"/>
                  </a:lnTo>
                  <a:lnTo>
                    <a:pt x="1879219" y="2837239"/>
                  </a:lnTo>
                  <a:lnTo>
                    <a:pt x="1842262" y="2846585"/>
                  </a:lnTo>
                  <a:lnTo>
                    <a:pt x="1803781" y="2852861"/>
                  </a:lnTo>
                  <a:lnTo>
                    <a:pt x="1764792" y="2854610"/>
                  </a:lnTo>
                  <a:lnTo>
                    <a:pt x="0" y="2854610"/>
                  </a:lnTo>
                  <a:lnTo>
                    <a:pt x="0" y="387350"/>
                  </a:lnTo>
                  <a:lnTo>
                    <a:pt x="1777" y="348361"/>
                  </a:lnTo>
                  <a:lnTo>
                    <a:pt x="8000" y="309880"/>
                  </a:lnTo>
                  <a:lnTo>
                    <a:pt x="17399" y="272923"/>
                  </a:lnTo>
                  <a:lnTo>
                    <a:pt x="30480" y="236727"/>
                  </a:lnTo>
                  <a:lnTo>
                    <a:pt x="66167" y="171195"/>
                  </a:lnTo>
                  <a:lnTo>
                    <a:pt x="113665" y="113664"/>
                  </a:lnTo>
                  <a:lnTo>
                    <a:pt x="171196" y="66167"/>
                  </a:lnTo>
                  <a:lnTo>
                    <a:pt x="236727" y="30480"/>
                  </a:lnTo>
                  <a:lnTo>
                    <a:pt x="272923" y="17399"/>
                  </a:lnTo>
                  <a:lnTo>
                    <a:pt x="309880" y="8000"/>
                  </a:lnTo>
                  <a:lnTo>
                    <a:pt x="348361" y="1777"/>
                  </a:lnTo>
                  <a:lnTo>
                    <a:pt x="387350" y="0"/>
                  </a:lnTo>
                  <a:close/>
                </a:path>
              </a:pathLst>
            </a:custGeom>
            <a:ln w="88392">
              <a:solidFill>
                <a:srgbClr val="FFFFFF"/>
              </a:solidFill>
            </a:ln>
          </p:spPr>
          <p:txBody>
            <a:bodyPr wrap="square" lIns="0" tIns="0" rIns="0" bIns="0" rtlCol="0"/>
            <a:lstStyle/>
            <a:p>
              <a:endParaRPr/>
            </a:p>
          </p:txBody>
        </p:sp>
        <p:pic>
          <p:nvPicPr>
            <p:cNvPr id="15" name="object 15"/>
            <p:cNvPicPr/>
            <p:nvPr/>
          </p:nvPicPr>
          <p:blipFill>
            <a:blip r:embed="rId3" cstate="print"/>
            <a:stretch>
              <a:fillRect/>
            </a:stretch>
          </p:blipFill>
          <p:spPr>
            <a:xfrm>
              <a:off x="6883907" y="4030996"/>
              <a:ext cx="3376422" cy="2701290"/>
            </a:xfrm>
            <a:prstGeom prst="rect">
              <a:avLst/>
            </a:prstGeom>
          </p:spPr>
        </p:pic>
        <p:pic>
          <p:nvPicPr>
            <p:cNvPr id="16" name="object 16"/>
            <p:cNvPicPr/>
            <p:nvPr/>
          </p:nvPicPr>
          <p:blipFill>
            <a:blip r:embed="rId9" cstate="print"/>
            <a:stretch>
              <a:fillRect/>
            </a:stretch>
          </p:blipFill>
          <p:spPr>
            <a:xfrm>
              <a:off x="7228331" y="4375404"/>
              <a:ext cx="2703576" cy="2028444"/>
            </a:xfrm>
            <a:prstGeom prst="rect">
              <a:avLst/>
            </a:prstGeom>
          </p:spPr>
        </p:pic>
        <p:sp>
          <p:nvSpPr>
            <p:cNvPr id="17" name="object 17"/>
            <p:cNvSpPr/>
            <p:nvPr/>
          </p:nvSpPr>
          <p:spPr>
            <a:xfrm>
              <a:off x="7184135" y="4331208"/>
              <a:ext cx="2792730" cy="2117725"/>
            </a:xfrm>
            <a:custGeom>
              <a:avLst/>
              <a:gdLst/>
              <a:ahLst/>
              <a:cxnLst/>
              <a:rect l="l" t="t" r="r" b="b"/>
              <a:pathLst>
                <a:path w="2792729" h="2117725">
                  <a:moveTo>
                    <a:pt x="381381" y="0"/>
                  </a:moveTo>
                  <a:lnTo>
                    <a:pt x="2792349" y="0"/>
                  </a:lnTo>
                  <a:lnTo>
                    <a:pt x="2792349" y="1735899"/>
                  </a:lnTo>
                  <a:lnTo>
                    <a:pt x="2784729" y="1812061"/>
                  </a:lnTo>
                  <a:lnTo>
                    <a:pt x="2762250" y="1883549"/>
                  </a:lnTo>
                  <a:lnTo>
                    <a:pt x="2726817" y="1948586"/>
                  </a:lnTo>
                  <a:lnTo>
                    <a:pt x="2680208" y="2005088"/>
                  </a:lnTo>
                  <a:lnTo>
                    <a:pt x="2623693" y="2051723"/>
                  </a:lnTo>
                  <a:lnTo>
                    <a:pt x="2558669" y="2087156"/>
                  </a:lnTo>
                  <a:lnTo>
                    <a:pt x="2487168" y="2109622"/>
                  </a:lnTo>
                  <a:lnTo>
                    <a:pt x="2448814" y="2115477"/>
                  </a:lnTo>
                  <a:lnTo>
                    <a:pt x="2410968" y="2117217"/>
                  </a:lnTo>
                  <a:lnTo>
                    <a:pt x="0" y="2117217"/>
                  </a:lnTo>
                  <a:lnTo>
                    <a:pt x="0" y="381381"/>
                  </a:lnTo>
                  <a:lnTo>
                    <a:pt x="1778" y="343408"/>
                  </a:lnTo>
                  <a:lnTo>
                    <a:pt x="7620" y="305181"/>
                  </a:lnTo>
                  <a:lnTo>
                    <a:pt x="30099" y="233680"/>
                  </a:lnTo>
                  <a:lnTo>
                    <a:pt x="65532" y="168656"/>
                  </a:lnTo>
                  <a:lnTo>
                    <a:pt x="112141" y="112141"/>
                  </a:lnTo>
                  <a:lnTo>
                    <a:pt x="168656" y="65532"/>
                  </a:lnTo>
                  <a:lnTo>
                    <a:pt x="233680" y="30099"/>
                  </a:lnTo>
                  <a:lnTo>
                    <a:pt x="305181" y="7620"/>
                  </a:lnTo>
                  <a:lnTo>
                    <a:pt x="343408" y="1778"/>
                  </a:lnTo>
                  <a:lnTo>
                    <a:pt x="381381" y="0"/>
                  </a:lnTo>
                  <a:close/>
                </a:path>
              </a:pathLst>
            </a:custGeom>
            <a:ln w="88392">
              <a:solidFill>
                <a:srgbClr val="FFFFFF"/>
              </a:solidFill>
            </a:ln>
          </p:spPr>
          <p:txBody>
            <a:bodyPr wrap="square" lIns="0" tIns="0" rIns="0" bIns="0" rtlCol="0"/>
            <a:lstStyle/>
            <a:p>
              <a:endParaRPr/>
            </a:p>
          </p:txBody>
        </p:sp>
        <p:pic>
          <p:nvPicPr>
            <p:cNvPr id="18" name="object 18"/>
            <p:cNvPicPr/>
            <p:nvPr/>
          </p:nvPicPr>
          <p:blipFill>
            <a:blip r:embed="rId10" cstate="print"/>
            <a:stretch>
              <a:fillRect/>
            </a:stretch>
          </p:blipFill>
          <p:spPr>
            <a:xfrm>
              <a:off x="4718303" y="3662197"/>
              <a:ext cx="2739390" cy="3195801"/>
            </a:xfrm>
            <a:prstGeom prst="rect">
              <a:avLst/>
            </a:prstGeom>
          </p:spPr>
        </p:pic>
        <p:pic>
          <p:nvPicPr>
            <p:cNvPr id="19" name="object 19"/>
            <p:cNvPicPr/>
            <p:nvPr/>
          </p:nvPicPr>
          <p:blipFill>
            <a:blip r:embed="rId11" cstate="print"/>
            <a:stretch>
              <a:fillRect/>
            </a:stretch>
          </p:blipFill>
          <p:spPr>
            <a:xfrm>
              <a:off x="5062728" y="4006596"/>
              <a:ext cx="2066544" cy="2761485"/>
            </a:xfrm>
            <a:prstGeom prst="rect">
              <a:avLst/>
            </a:prstGeom>
          </p:spPr>
        </p:pic>
        <p:sp>
          <p:nvSpPr>
            <p:cNvPr id="20" name="object 20"/>
            <p:cNvSpPr/>
            <p:nvPr/>
          </p:nvSpPr>
          <p:spPr>
            <a:xfrm>
              <a:off x="5018532" y="3962400"/>
              <a:ext cx="2155825" cy="2850515"/>
            </a:xfrm>
            <a:custGeom>
              <a:avLst/>
              <a:gdLst/>
              <a:ahLst/>
              <a:cxnLst/>
              <a:rect l="l" t="t" r="r" b="b"/>
              <a:pathLst>
                <a:path w="2155825" h="2850515">
                  <a:moveTo>
                    <a:pt x="387730" y="0"/>
                  </a:moveTo>
                  <a:lnTo>
                    <a:pt x="2155316" y="0"/>
                  </a:lnTo>
                  <a:lnTo>
                    <a:pt x="2155316" y="2462555"/>
                  </a:lnTo>
                  <a:lnTo>
                    <a:pt x="2153539" y="2501442"/>
                  </a:lnTo>
                  <a:lnTo>
                    <a:pt x="2147316" y="2540000"/>
                  </a:lnTo>
                  <a:lnTo>
                    <a:pt x="2137917" y="2576944"/>
                  </a:lnTo>
                  <a:lnTo>
                    <a:pt x="2124837" y="2612961"/>
                  </a:lnTo>
                  <a:lnTo>
                    <a:pt x="2089022" y="2678772"/>
                  </a:lnTo>
                  <a:lnTo>
                    <a:pt x="2041651" y="2736532"/>
                  </a:lnTo>
                  <a:lnTo>
                    <a:pt x="1983866" y="2784008"/>
                  </a:lnTo>
                  <a:lnTo>
                    <a:pt x="1918081" y="2819817"/>
                  </a:lnTo>
                  <a:lnTo>
                    <a:pt x="1882013" y="2832874"/>
                  </a:lnTo>
                  <a:lnTo>
                    <a:pt x="1845056" y="2842219"/>
                  </a:lnTo>
                  <a:lnTo>
                    <a:pt x="1806574" y="2848496"/>
                  </a:lnTo>
                  <a:lnTo>
                    <a:pt x="1767586" y="2850244"/>
                  </a:lnTo>
                  <a:lnTo>
                    <a:pt x="0" y="2850244"/>
                  </a:lnTo>
                  <a:lnTo>
                    <a:pt x="0" y="387731"/>
                  </a:lnTo>
                  <a:lnTo>
                    <a:pt x="1777" y="348742"/>
                  </a:lnTo>
                  <a:lnTo>
                    <a:pt x="8000" y="310261"/>
                  </a:lnTo>
                  <a:lnTo>
                    <a:pt x="17398" y="273304"/>
                  </a:lnTo>
                  <a:lnTo>
                    <a:pt x="30479" y="237236"/>
                  </a:lnTo>
                  <a:lnTo>
                    <a:pt x="66293" y="171450"/>
                  </a:lnTo>
                  <a:lnTo>
                    <a:pt x="113664" y="113664"/>
                  </a:lnTo>
                  <a:lnTo>
                    <a:pt x="171450" y="66293"/>
                  </a:lnTo>
                  <a:lnTo>
                    <a:pt x="237235" y="30480"/>
                  </a:lnTo>
                  <a:lnTo>
                    <a:pt x="273303" y="17399"/>
                  </a:lnTo>
                  <a:lnTo>
                    <a:pt x="310260" y="8000"/>
                  </a:lnTo>
                  <a:lnTo>
                    <a:pt x="348741" y="1777"/>
                  </a:lnTo>
                  <a:lnTo>
                    <a:pt x="387730" y="0"/>
                  </a:lnTo>
                  <a:close/>
                </a:path>
              </a:pathLst>
            </a:custGeom>
            <a:ln w="88392">
              <a:solidFill>
                <a:srgbClr val="FFFFFF"/>
              </a:solidFill>
            </a:ln>
          </p:spPr>
          <p:txBody>
            <a:bodyPr wrap="square" lIns="0" tIns="0" rIns="0" bIns="0" rtlCol="0"/>
            <a:lstStyle/>
            <a:p>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grpSp>
        <p:nvGrpSpPr>
          <p:cNvPr id="3" name="object 3"/>
          <p:cNvGrpSpPr/>
          <p:nvPr/>
        </p:nvGrpSpPr>
        <p:grpSpPr>
          <a:xfrm>
            <a:off x="2660269" y="2745485"/>
            <a:ext cx="7243445" cy="1054735"/>
            <a:chOff x="2660269" y="2745485"/>
            <a:chExt cx="7243445" cy="1054735"/>
          </a:xfrm>
        </p:grpSpPr>
        <p:pic>
          <p:nvPicPr>
            <p:cNvPr id="4" name="object 4"/>
            <p:cNvPicPr/>
            <p:nvPr/>
          </p:nvPicPr>
          <p:blipFill>
            <a:blip r:embed="rId3" cstate="print"/>
            <a:stretch>
              <a:fillRect/>
            </a:stretch>
          </p:blipFill>
          <p:spPr>
            <a:xfrm>
              <a:off x="2694432" y="2778251"/>
              <a:ext cx="7209282" cy="1021842"/>
            </a:xfrm>
            <a:prstGeom prst="rect">
              <a:avLst/>
            </a:prstGeom>
          </p:spPr>
        </p:pic>
        <p:pic>
          <p:nvPicPr>
            <p:cNvPr id="5" name="object 5"/>
            <p:cNvPicPr/>
            <p:nvPr/>
          </p:nvPicPr>
          <p:blipFill>
            <a:blip r:embed="rId4" cstate="print"/>
            <a:stretch>
              <a:fillRect/>
            </a:stretch>
          </p:blipFill>
          <p:spPr>
            <a:xfrm>
              <a:off x="2666482" y="2751581"/>
              <a:ext cx="7196210" cy="1008760"/>
            </a:xfrm>
            <a:prstGeom prst="rect">
              <a:avLst/>
            </a:prstGeom>
          </p:spPr>
        </p:pic>
        <p:pic>
          <p:nvPicPr>
            <p:cNvPr id="6" name="object 6"/>
            <p:cNvPicPr/>
            <p:nvPr/>
          </p:nvPicPr>
          <p:blipFill>
            <a:blip r:embed="rId5" cstate="print"/>
            <a:stretch>
              <a:fillRect/>
            </a:stretch>
          </p:blipFill>
          <p:spPr>
            <a:xfrm>
              <a:off x="9655555" y="3531742"/>
              <a:ext cx="213233" cy="226822"/>
            </a:xfrm>
            <a:prstGeom prst="rect">
              <a:avLst/>
            </a:prstGeom>
          </p:spPr>
        </p:pic>
        <p:pic>
          <p:nvPicPr>
            <p:cNvPr id="7" name="object 7"/>
            <p:cNvPicPr/>
            <p:nvPr/>
          </p:nvPicPr>
          <p:blipFill>
            <a:blip r:embed="rId6" cstate="print"/>
            <a:stretch>
              <a:fillRect/>
            </a:stretch>
          </p:blipFill>
          <p:spPr>
            <a:xfrm>
              <a:off x="9324721" y="3531742"/>
              <a:ext cx="213995" cy="226822"/>
            </a:xfrm>
            <a:prstGeom prst="rect">
              <a:avLst/>
            </a:prstGeom>
          </p:spPr>
        </p:pic>
        <p:pic>
          <p:nvPicPr>
            <p:cNvPr id="8" name="object 8"/>
            <p:cNvPicPr/>
            <p:nvPr/>
          </p:nvPicPr>
          <p:blipFill>
            <a:blip r:embed="rId7" cstate="print"/>
            <a:stretch>
              <a:fillRect/>
            </a:stretch>
          </p:blipFill>
          <p:spPr>
            <a:xfrm>
              <a:off x="8994647" y="3531742"/>
              <a:ext cx="213232" cy="226822"/>
            </a:xfrm>
            <a:prstGeom prst="rect">
              <a:avLst/>
            </a:prstGeom>
          </p:spPr>
        </p:pic>
        <p:pic>
          <p:nvPicPr>
            <p:cNvPr id="9" name="object 9"/>
            <p:cNvPicPr/>
            <p:nvPr/>
          </p:nvPicPr>
          <p:blipFill>
            <a:blip r:embed="rId8" cstate="print"/>
            <a:stretch>
              <a:fillRect/>
            </a:stretch>
          </p:blipFill>
          <p:spPr>
            <a:xfrm>
              <a:off x="4383532" y="3443350"/>
              <a:ext cx="241681" cy="196214"/>
            </a:xfrm>
            <a:prstGeom prst="rect">
              <a:avLst/>
            </a:prstGeom>
          </p:spPr>
        </p:pic>
        <p:sp>
          <p:nvSpPr>
            <p:cNvPr id="10" name="object 10"/>
            <p:cNvSpPr/>
            <p:nvPr/>
          </p:nvSpPr>
          <p:spPr>
            <a:xfrm>
              <a:off x="2666365" y="2751581"/>
              <a:ext cx="6155690" cy="1009015"/>
            </a:xfrm>
            <a:custGeom>
              <a:avLst/>
              <a:gdLst/>
              <a:ahLst/>
              <a:cxnLst/>
              <a:rect l="l" t="t" r="r" b="b"/>
              <a:pathLst>
                <a:path w="6155690" h="1009014">
                  <a:moveTo>
                    <a:pt x="5071364" y="433450"/>
                  </a:moveTo>
                  <a:lnTo>
                    <a:pt x="5017089" y="441648"/>
                  </a:lnTo>
                  <a:lnTo>
                    <a:pt x="4974161" y="466074"/>
                  </a:lnTo>
                  <a:lnTo>
                    <a:pt x="4943215" y="505646"/>
                  </a:lnTo>
                  <a:lnTo>
                    <a:pt x="4923409" y="558545"/>
                  </a:lnTo>
                  <a:lnTo>
                    <a:pt x="4916154" y="600868"/>
                  </a:lnTo>
                  <a:lnTo>
                    <a:pt x="4913757" y="648715"/>
                  </a:lnTo>
                  <a:lnTo>
                    <a:pt x="4914255" y="671768"/>
                  </a:lnTo>
                  <a:lnTo>
                    <a:pt x="4918203" y="715063"/>
                  </a:lnTo>
                  <a:lnTo>
                    <a:pt x="4926133" y="754479"/>
                  </a:lnTo>
                  <a:lnTo>
                    <a:pt x="4946904" y="804163"/>
                  </a:lnTo>
                  <a:lnTo>
                    <a:pt x="4980104" y="840543"/>
                  </a:lnTo>
                  <a:lnTo>
                    <a:pt x="5027834" y="861377"/>
                  </a:lnTo>
                  <a:lnTo>
                    <a:pt x="5068443" y="865377"/>
                  </a:lnTo>
                  <a:lnTo>
                    <a:pt x="5088084" y="864471"/>
                  </a:lnTo>
                  <a:lnTo>
                    <a:pt x="5139055" y="850772"/>
                  </a:lnTo>
                  <a:lnTo>
                    <a:pt x="5177917" y="821447"/>
                  </a:lnTo>
                  <a:lnTo>
                    <a:pt x="5204968" y="777652"/>
                  </a:lnTo>
                  <a:lnTo>
                    <a:pt x="5216779" y="741044"/>
                  </a:lnTo>
                  <a:lnTo>
                    <a:pt x="5223700" y="698722"/>
                  </a:lnTo>
                  <a:lnTo>
                    <a:pt x="5226050" y="650875"/>
                  </a:lnTo>
                  <a:lnTo>
                    <a:pt x="5225575" y="627822"/>
                  </a:lnTo>
                  <a:lnTo>
                    <a:pt x="5221817" y="584527"/>
                  </a:lnTo>
                  <a:lnTo>
                    <a:pt x="5214123" y="545111"/>
                  </a:lnTo>
                  <a:lnTo>
                    <a:pt x="5193157" y="495426"/>
                  </a:lnTo>
                  <a:lnTo>
                    <a:pt x="5159884" y="458833"/>
                  </a:lnTo>
                  <a:lnTo>
                    <a:pt x="5112385" y="437546"/>
                  </a:lnTo>
                  <a:lnTo>
                    <a:pt x="5071364" y="433450"/>
                  </a:lnTo>
                  <a:close/>
                </a:path>
                <a:path w="6155690" h="1009014">
                  <a:moveTo>
                    <a:pt x="5638038" y="303656"/>
                  </a:moveTo>
                  <a:lnTo>
                    <a:pt x="5681471" y="305434"/>
                  </a:lnTo>
                  <a:lnTo>
                    <a:pt x="5720715" y="316102"/>
                  </a:lnTo>
                  <a:lnTo>
                    <a:pt x="5727827" y="327405"/>
                  </a:lnTo>
                  <a:lnTo>
                    <a:pt x="5727827" y="332231"/>
                  </a:lnTo>
                  <a:lnTo>
                    <a:pt x="5727827" y="691514"/>
                  </a:lnTo>
                  <a:lnTo>
                    <a:pt x="5729446" y="735520"/>
                  </a:lnTo>
                  <a:lnTo>
                    <a:pt x="5737895" y="780478"/>
                  </a:lnTo>
                  <a:lnTo>
                    <a:pt x="5760886" y="821957"/>
                  </a:lnTo>
                  <a:lnTo>
                    <a:pt x="5797988" y="846764"/>
                  </a:lnTo>
                  <a:lnTo>
                    <a:pt x="5834761" y="852551"/>
                  </a:lnTo>
                  <a:lnTo>
                    <a:pt x="5851909" y="851001"/>
                  </a:lnTo>
                  <a:lnTo>
                    <a:pt x="5903595" y="827658"/>
                  </a:lnTo>
                  <a:lnTo>
                    <a:pt x="5939297" y="796988"/>
                  </a:lnTo>
                  <a:lnTo>
                    <a:pt x="5977382" y="754888"/>
                  </a:lnTo>
                  <a:lnTo>
                    <a:pt x="5977382" y="332231"/>
                  </a:lnTo>
                  <a:lnTo>
                    <a:pt x="5977382" y="327405"/>
                  </a:lnTo>
                  <a:lnTo>
                    <a:pt x="5978652" y="323341"/>
                  </a:lnTo>
                  <a:lnTo>
                    <a:pt x="5981319" y="319785"/>
                  </a:lnTo>
                  <a:lnTo>
                    <a:pt x="5983859" y="316102"/>
                  </a:lnTo>
                  <a:lnTo>
                    <a:pt x="6022975" y="305434"/>
                  </a:lnTo>
                  <a:lnTo>
                    <a:pt x="6066536" y="303656"/>
                  </a:lnTo>
                  <a:lnTo>
                    <a:pt x="6079109" y="303774"/>
                  </a:lnTo>
                  <a:lnTo>
                    <a:pt x="6118090" y="306482"/>
                  </a:lnTo>
                  <a:lnTo>
                    <a:pt x="6154166" y="323341"/>
                  </a:lnTo>
                  <a:lnTo>
                    <a:pt x="6155563" y="327405"/>
                  </a:lnTo>
                  <a:lnTo>
                    <a:pt x="6155563" y="332231"/>
                  </a:lnTo>
                  <a:lnTo>
                    <a:pt x="6155563" y="968120"/>
                  </a:lnTo>
                  <a:lnTo>
                    <a:pt x="6155563" y="972819"/>
                  </a:lnTo>
                  <a:lnTo>
                    <a:pt x="6154420" y="977010"/>
                  </a:lnTo>
                  <a:lnTo>
                    <a:pt x="6152007" y="980566"/>
                  </a:lnTo>
                  <a:lnTo>
                    <a:pt x="6149594" y="984122"/>
                  </a:lnTo>
                  <a:lnTo>
                    <a:pt x="6145530" y="987043"/>
                  </a:lnTo>
                  <a:lnTo>
                    <a:pt x="6139561" y="989456"/>
                  </a:lnTo>
                  <a:lnTo>
                    <a:pt x="6133592" y="991869"/>
                  </a:lnTo>
                  <a:lnTo>
                    <a:pt x="6089937" y="996469"/>
                  </a:lnTo>
                  <a:lnTo>
                    <a:pt x="6079363" y="996568"/>
                  </a:lnTo>
                  <a:lnTo>
                    <a:pt x="6068121" y="996469"/>
                  </a:lnTo>
                  <a:lnTo>
                    <a:pt x="6023737" y="991869"/>
                  </a:lnTo>
                  <a:lnTo>
                    <a:pt x="6002274" y="972819"/>
                  </a:lnTo>
                  <a:lnTo>
                    <a:pt x="6002274" y="968120"/>
                  </a:lnTo>
                  <a:lnTo>
                    <a:pt x="6002274" y="894714"/>
                  </a:lnTo>
                  <a:lnTo>
                    <a:pt x="5949108" y="944594"/>
                  </a:lnTo>
                  <a:lnTo>
                    <a:pt x="5895086" y="980185"/>
                  </a:lnTo>
                  <a:lnTo>
                    <a:pt x="5839523" y="1001617"/>
                  </a:lnTo>
                  <a:lnTo>
                    <a:pt x="5782056" y="1008760"/>
                  </a:lnTo>
                  <a:lnTo>
                    <a:pt x="5750581" y="1007425"/>
                  </a:lnTo>
                  <a:lnTo>
                    <a:pt x="5695491" y="996705"/>
                  </a:lnTo>
                  <a:lnTo>
                    <a:pt x="5650730" y="975651"/>
                  </a:lnTo>
                  <a:lnTo>
                    <a:pt x="5614725" y="946453"/>
                  </a:lnTo>
                  <a:lnTo>
                    <a:pt x="5587198" y="909587"/>
                  </a:lnTo>
                  <a:lnTo>
                    <a:pt x="5567576" y="866673"/>
                  </a:lnTo>
                  <a:lnTo>
                    <a:pt x="5555527" y="817070"/>
                  </a:lnTo>
                  <a:lnTo>
                    <a:pt x="5549622" y="756300"/>
                  </a:lnTo>
                  <a:lnTo>
                    <a:pt x="5548884" y="721487"/>
                  </a:lnTo>
                  <a:lnTo>
                    <a:pt x="5548884" y="332231"/>
                  </a:lnTo>
                  <a:lnTo>
                    <a:pt x="5548884" y="327405"/>
                  </a:lnTo>
                  <a:lnTo>
                    <a:pt x="5586618" y="306482"/>
                  </a:lnTo>
                  <a:lnTo>
                    <a:pt x="5625701" y="303774"/>
                  </a:lnTo>
                  <a:lnTo>
                    <a:pt x="5638038" y="303656"/>
                  </a:lnTo>
                  <a:close/>
                </a:path>
                <a:path w="6155690" h="1009014">
                  <a:moveTo>
                    <a:pt x="5077714" y="291591"/>
                  </a:moveTo>
                  <a:lnTo>
                    <a:pt x="5119054" y="293042"/>
                  </a:lnTo>
                  <a:lnTo>
                    <a:pt x="5157549" y="297386"/>
                  </a:lnTo>
                  <a:lnTo>
                    <a:pt x="5226050" y="314705"/>
                  </a:lnTo>
                  <a:lnTo>
                    <a:pt x="5283295" y="343360"/>
                  </a:lnTo>
                  <a:lnTo>
                    <a:pt x="5329682" y="382777"/>
                  </a:lnTo>
                  <a:lnTo>
                    <a:pt x="5365495" y="432879"/>
                  </a:lnTo>
                  <a:lnTo>
                    <a:pt x="5390642" y="493267"/>
                  </a:lnTo>
                  <a:lnTo>
                    <a:pt x="5405675" y="563705"/>
                  </a:lnTo>
                  <a:lnTo>
                    <a:pt x="5409447" y="602513"/>
                  </a:lnTo>
                  <a:lnTo>
                    <a:pt x="5410708" y="643763"/>
                  </a:lnTo>
                  <a:lnTo>
                    <a:pt x="5409354" y="683476"/>
                  </a:lnTo>
                  <a:lnTo>
                    <a:pt x="5405310" y="721439"/>
                  </a:lnTo>
                  <a:lnTo>
                    <a:pt x="5389245" y="791971"/>
                  </a:lnTo>
                  <a:lnTo>
                    <a:pt x="5362368" y="854376"/>
                  </a:lnTo>
                  <a:lnTo>
                    <a:pt x="5324348" y="907541"/>
                  </a:lnTo>
                  <a:lnTo>
                    <a:pt x="5275389" y="950467"/>
                  </a:lnTo>
                  <a:lnTo>
                    <a:pt x="5215382" y="982344"/>
                  </a:lnTo>
                  <a:lnTo>
                    <a:pt x="5144214" y="1002172"/>
                  </a:lnTo>
                  <a:lnTo>
                    <a:pt x="5104528" y="1007115"/>
                  </a:lnTo>
                  <a:lnTo>
                    <a:pt x="5062093" y="1008760"/>
                  </a:lnTo>
                  <a:lnTo>
                    <a:pt x="5021014" y="1007286"/>
                  </a:lnTo>
                  <a:lnTo>
                    <a:pt x="4982733" y="1002871"/>
                  </a:lnTo>
                  <a:lnTo>
                    <a:pt x="4914519" y="985265"/>
                  </a:lnTo>
                  <a:lnTo>
                    <a:pt x="4857067" y="956325"/>
                  </a:lnTo>
                  <a:lnTo>
                    <a:pt x="4810379" y="916812"/>
                  </a:lnTo>
                  <a:lnTo>
                    <a:pt x="4774374" y="866711"/>
                  </a:lnTo>
                  <a:lnTo>
                    <a:pt x="4749038" y="806322"/>
                  </a:lnTo>
                  <a:lnTo>
                    <a:pt x="4734115" y="736028"/>
                  </a:lnTo>
                  <a:lnTo>
                    <a:pt x="4730357" y="697452"/>
                  </a:lnTo>
                  <a:lnTo>
                    <a:pt x="4729099" y="656589"/>
                  </a:lnTo>
                  <a:lnTo>
                    <a:pt x="4730456" y="616797"/>
                  </a:lnTo>
                  <a:lnTo>
                    <a:pt x="4734528" y="578754"/>
                  </a:lnTo>
                  <a:lnTo>
                    <a:pt x="4750816" y="507872"/>
                  </a:lnTo>
                  <a:lnTo>
                    <a:pt x="4778073" y="445388"/>
                  </a:lnTo>
                  <a:lnTo>
                    <a:pt x="4816094" y="392429"/>
                  </a:lnTo>
                  <a:lnTo>
                    <a:pt x="4865020" y="349726"/>
                  </a:lnTo>
                  <a:lnTo>
                    <a:pt x="4924806" y="317880"/>
                  </a:lnTo>
                  <a:lnTo>
                    <a:pt x="4995687" y="298164"/>
                  </a:lnTo>
                  <a:lnTo>
                    <a:pt x="5035301" y="293235"/>
                  </a:lnTo>
                  <a:lnTo>
                    <a:pt x="5077714" y="291591"/>
                  </a:lnTo>
                  <a:close/>
                </a:path>
                <a:path w="6155690" h="1009014">
                  <a:moveTo>
                    <a:pt x="2682113" y="291591"/>
                  </a:moveTo>
                  <a:lnTo>
                    <a:pt x="2741945" y="296925"/>
                  </a:lnTo>
                  <a:lnTo>
                    <a:pt x="2791587" y="312927"/>
                  </a:lnTo>
                  <a:lnTo>
                    <a:pt x="2831877" y="338153"/>
                  </a:lnTo>
                  <a:lnTo>
                    <a:pt x="2863596" y="371093"/>
                  </a:lnTo>
                  <a:lnTo>
                    <a:pt x="2887202" y="410876"/>
                  </a:lnTo>
                  <a:lnTo>
                    <a:pt x="2903093" y="456945"/>
                  </a:lnTo>
                  <a:lnTo>
                    <a:pt x="2912237" y="511127"/>
                  </a:lnTo>
                  <a:lnTo>
                    <a:pt x="2915285" y="575309"/>
                  </a:lnTo>
                  <a:lnTo>
                    <a:pt x="2915285" y="968120"/>
                  </a:lnTo>
                  <a:lnTo>
                    <a:pt x="2915285" y="972819"/>
                  </a:lnTo>
                  <a:lnTo>
                    <a:pt x="2913888" y="977010"/>
                  </a:lnTo>
                  <a:lnTo>
                    <a:pt x="2910967" y="980566"/>
                  </a:lnTo>
                  <a:lnTo>
                    <a:pt x="2908173" y="984122"/>
                  </a:lnTo>
                  <a:lnTo>
                    <a:pt x="2869311" y="994790"/>
                  </a:lnTo>
                  <a:lnTo>
                    <a:pt x="2826131" y="996568"/>
                  </a:lnTo>
                  <a:lnTo>
                    <a:pt x="2813534" y="996469"/>
                  </a:lnTo>
                  <a:lnTo>
                    <a:pt x="2774029" y="993814"/>
                  </a:lnTo>
                  <a:lnTo>
                    <a:pt x="2740660" y="980566"/>
                  </a:lnTo>
                  <a:lnTo>
                    <a:pt x="2737739" y="977010"/>
                  </a:lnTo>
                  <a:lnTo>
                    <a:pt x="2736342" y="972819"/>
                  </a:lnTo>
                  <a:lnTo>
                    <a:pt x="2736342" y="968120"/>
                  </a:lnTo>
                  <a:lnTo>
                    <a:pt x="2736342" y="605281"/>
                  </a:lnTo>
                  <a:lnTo>
                    <a:pt x="2734643" y="563895"/>
                  </a:lnTo>
                  <a:lnTo>
                    <a:pt x="2725820" y="519820"/>
                  </a:lnTo>
                  <a:lnTo>
                    <a:pt x="2703068" y="478339"/>
                  </a:lnTo>
                  <a:lnTo>
                    <a:pt x="2666234" y="453461"/>
                  </a:lnTo>
                  <a:lnTo>
                    <a:pt x="2629408" y="447675"/>
                  </a:lnTo>
                  <a:lnTo>
                    <a:pt x="2612235" y="449244"/>
                  </a:lnTo>
                  <a:lnTo>
                    <a:pt x="2560193" y="472693"/>
                  </a:lnTo>
                  <a:lnTo>
                    <a:pt x="2524585" y="503300"/>
                  </a:lnTo>
                  <a:lnTo>
                    <a:pt x="2487549" y="545338"/>
                  </a:lnTo>
                  <a:lnTo>
                    <a:pt x="2487549" y="968120"/>
                  </a:lnTo>
                  <a:lnTo>
                    <a:pt x="2487549" y="972819"/>
                  </a:lnTo>
                  <a:lnTo>
                    <a:pt x="2486152" y="977010"/>
                  </a:lnTo>
                  <a:lnTo>
                    <a:pt x="2483231" y="980566"/>
                  </a:lnTo>
                  <a:lnTo>
                    <a:pt x="2480437" y="984122"/>
                  </a:lnTo>
                  <a:lnTo>
                    <a:pt x="2441194" y="994790"/>
                  </a:lnTo>
                  <a:lnTo>
                    <a:pt x="2397760" y="996568"/>
                  </a:lnTo>
                  <a:lnTo>
                    <a:pt x="2385113" y="996469"/>
                  </a:lnTo>
                  <a:lnTo>
                    <a:pt x="2346055" y="993814"/>
                  </a:lnTo>
                  <a:lnTo>
                    <a:pt x="2309368" y="977010"/>
                  </a:lnTo>
                  <a:lnTo>
                    <a:pt x="2307844" y="972819"/>
                  </a:lnTo>
                  <a:lnTo>
                    <a:pt x="2307844" y="968120"/>
                  </a:lnTo>
                  <a:lnTo>
                    <a:pt x="2307844" y="332231"/>
                  </a:lnTo>
                  <a:lnTo>
                    <a:pt x="2307844" y="327405"/>
                  </a:lnTo>
                  <a:lnTo>
                    <a:pt x="2309114" y="323341"/>
                  </a:lnTo>
                  <a:lnTo>
                    <a:pt x="2348230" y="305434"/>
                  </a:lnTo>
                  <a:lnTo>
                    <a:pt x="2384933" y="303656"/>
                  </a:lnTo>
                  <a:lnTo>
                    <a:pt x="2395809" y="303774"/>
                  </a:lnTo>
                  <a:lnTo>
                    <a:pt x="2440432" y="308482"/>
                  </a:lnTo>
                  <a:lnTo>
                    <a:pt x="2457577" y="319785"/>
                  </a:lnTo>
                  <a:lnTo>
                    <a:pt x="2459990" y="323341"/>
                  </a:lnTo>
                  <a:lnTo>
                    <a:pt x="2461133" y="327405"/>
                  </a:lnTo>
                  <a:lnTo>
                    <a:pt x="2461133" y="332231"/>
                  </a:lnTo>
                  <a:lnTo>
                    <a:pt x="2461133" y="405638"/>
                  </a:lnTo>
                  <a:lnTo>
                    <a:pt x="2514361" y="355742"/>
                  </a:lnTo>
                  <a:lnTo>
                    <a:pt x="2568448" y="320039"/>
                  </a:lnTo>
                  <a:lnTo>
                    <a:pt x="2624137" y="298719"/>
                  </a:lnTo>
                  <a:lnTo>
                    <a:pt x="2652851" y="293375"/>
                  </a:lnTo>
                  <a:lnTo>
                    <a:pt x="2682113" y="291591"/>
                  </a:lnTo>
                  <a:close/>
                </a:path>
                <a:path w="6155690" h="1009014">
                  <a:moveTo>
                    <a:pt x="1847977" y="291591"/>
                  </a:moveTo>
                  <a:lnTo>
                    <a:pt x="1917398" y="295227"/>
                  </a:lnTo>
                  <a:lnTo>
                    <a:pt x="1975865" y="306196"/>
                  </a:lnTo>
                  <a:lnTo>
                    <a:pt x="2024268" y="324707"/>
                  </a:lnTo>
                  <a:lnTo>
                    <a:pt x="2063242" y="351027"/>
                  </a:lnTo>
                  <a:lnTo>
                    <a:pt x="2092864" y="385746"/>
                  </a:lnTo>
                  <a:lnTo>
                    <a:pt x="2113153" y="429132"/>
                  </a:lnTo>
                  <a:lnTo>
                    <a:pt x="2124868" y="481361"/>
                  </a:lnTo>
                  <a:lnTo>
                    <a:pt x="2128774" y="542543"/>
                  </a:lnTo>
                  <a:lnTo>
                    <a:pt x="2128774" y="970279"/>
                  </a:lnTo>
                  <a:lnTo>
                    <a:pt x="2128774" y="976883"/>
                  </a:lnTo>
                  <a:lnTo>
                    <a:pt x="2126488" y="982090"/>
                  </a:lnTo>
                  <a:lnTo>
                    <a:pt x="2121662" y="985900"/>
                  </a:lnTo>
                  <a:lnTo>
                    <a:pt x="2116963" y="989710"/>
                  </a:lnTo>
                  <a:lnTo>
                    <a:pt x="2068020" y="996424"/>
                  </a:lnTo>
                  <a:lnTo>
                    <a:pt x="2053971" y="996568"/>
                  </a:lnTo>
                  <a:lnTo>
                    <a:pt x="2039042" y="996424"/>
                  </a:lnTo>
                  <a:lnTo>
                    <a:pt x="1997583" y="992504"/>
                  </a:lnTo>
                  <a:lnTo>
                    <a:pt x="1986661" y="985900"/>
                  </a:lnTo>
                  <a:lnTo>
                    <a:pt x="1982597" y="982090"/>
                  </a:lnTo>
                  <a:lnTo>
                    <a:pt x="1980564" y="976883"/>
                  </a:lnTo>
                  <a:lnTo>
                    <a:pt x="1980564" y="970279"/>
                  </a:lnTo>
                  <a:lnTo>
                    <a:pt x="1980564" y="919606"/>
                  </a:lnTo>
                  <a:lnTo>
                    <a:pt x="1938559" y="957056"/>
                  </a:lnTo>
                  <a:lnTo>
                    <a:pt x="1891030" y="985265"/>
                  </a:lnTo>
                  <a:lnTo>
                    <a:pt x="1838086" y="1002871"/>
                  </a:lnTo>
                  <a:lnTo>
                    <a:pt x="1779524" y="1008760"/>
                  </a:lnTo>
                  <a:lnTo>
                    <a:pt x="1754709" y="1007929"/>
                  </a:lnTo>
                  <a:lnTo>
                    <a:pt x="1708175" y="1001313"/>
                  </a:lnTo>
                  <a:lnTo>
                    <a:pt x="1665980" y="988171"/>
                  </a:lnTo>
                  <a:lnTo>
                    <a:pt x="1629265" y="968549"/>
                  </a:lnTo>
                  <a:lnTo>
                    <a:pt x="1598380" y="942550"/>
                  </a:lnTo>
                  <a:lnTo>
                    <a:pt x="1574325" y="910268"/>
                  </a:lnTo>
                  <a:lnTo>
                    <a:pt x="1557466" y="871745"/>
                  </a:lnTo>
                  <a:lnTo>
                    <a:pt x="1548945" y="826839"/>
                  </a:lnTo>
                  <a:lnTo>
                    <a:pt x="1547876" y="802004"/>
                  </a:lnTo>
                  <a:lnTo>
                    <a:pt x="1549233" y="775098"/>
                  </a:lnTo>
                  <a:lnTo>
                    <a:pt x="1560091" y="726763"/>
                  </a:lnTo>
                  <a:lnTo>
                    <a:pt x="1581786" y="685762"/>
                  </a:lnTo>
                  <a:lnTo>
                    <a:pt x="1614223" y="651904"/>
                  </a:lnTo>
                  <a:lnTo>
                    <a:pt x="1657346" y="625189"/>
                  </a:lnTo>
                  <a:lnTo>
                    <a:pt x="1710963" y="605377"/>
                  </a:lnTo>
                  <a:lnTo>
                    <a:pt x="1775065" y="592449"/>
                  </a:lnTo>
                  <a:lnTo>
                    <a:pt x="1849602" y="586023"/>
                  </a:lnTo>
                  <a:lnTo>
                    <a:pt x="1890776" y="585215"/>
                  </a:lnTo>
                  <a:lnTo>
                    <a:pt x="1952752" y="585215"/>
                  </a:lnTo>
                  <a:lnTo>
                    <a:pt x="1952752" y="546734"/>
                  </a:lnTo>
                  <a:lnTo>
                    <a:pt x="1949323" y="506104"/>
                  </a:lnTo>
                  <a:lnTo>
                    <a:pt x="1933172" y="464925"/>
                  </a:lnTo>
                  <a:lnTo>
                    <a:pt x="1900660" y="438872"/>
                  </a:lnTo>
                  <a:lnTo>
                    <a:pt x="1848681" y="428186"/>
                  </a:lnTo>
                  <a:lnTo>
                    <a:pt x="1832229" y="427735"/>
                  </a:lnTo>
                  <a:lnTo>
                    <a:pt x="1810420" y="428357"/>
                  </a:lnTo>
                  <a:lnTo>
                    <a:pt x="1770328" y="433361"/>
                  </a:lnTo>
                  <a:lnTo>
                    <a:pt x="1718865" y="448246"/>
                  </a:lnTo>
                  <a:lnTo>
                    <a:pt x="1676703" y="465748"/>
                  </a:lnTo>
                  <a:lnTo>
                    <a:pt x="1644396" y="481964"/>
                  </a:lnTo>
                  <a:lnTo>
                    <a:pt x="1635754" y="486298"/>
                  </a:lnTo>
                  <a:lnTo>
                    <a:pt x="1627933" y="489394"/>
                  </a:lnTo>
                  <a:lnTo>
                    <a:pt x="1620946" y="491251"/>
                  </a:lnTo>
                  <a:lnTo>
                    <a:pt x="1614805" y="491870"/>
                  </a:lnTo>
                  <a:lnTo>
                    <a:pt x="1609598" y="491870"/>
                  </a:lnTo>
                  <a:lnTo>
                    <a:pt x="1605026" y="490219"/>
                  </a:lnTo>
                  <a:lnTo>
                    <a:pt x="1600962" y="486917"/>
                  </a:lnTo>
                  <a:lnTo>
                    <a:pt x="1596898" y="483615"/>
                  </a:lnTo>
                  <a:lnTo>
                    <a:pt x="1583979" y="442882"/>
                  </a:lnTo>
                  <a:lnTo>
                    <a:pt x="1582801" y="419862"/>
                  </a:lnTo>
                  <a:lnTo>
                    <a:pt x="1583017" y="409386"/>
                  </a:lnTo>
                  <a:lnTo>
                    <a:pt x="1595250" y="367131"/>
                  </a:lnTo>
                  <a:lnTo>
                    <a:pt x="1634744" y="338963"/>
                  </a:lnTo>
                  <a:lnTo>
                    <a:pt x="1677052" y="321300"/>
                  </a:lnTo>
                  <a:lnTo>
                    <a:pt x="1728279" y="306133"/>
                  </a:lnTo>
                  <a:lnTo>
                    <a:pt x="1766315" y="298322"/>
                  </a:lnTo>
                  <a:lnTo>
                    <a:pt x="1806527" y="293290"/>
                  </a:lnTo>
                  <a:lnTo>
                    <a:pt x="1827091" y="292018"/>
                  </a:lnTo>
                  <a:lnTo>
                    <a:pt x="1847977" y="291591"/>
                  </a:lnTo>
                  <a:close/>
                </a:path>
                <a:path w="6155690" h="1009014">
                  <a:moveTo>
                    <a:pt x="27812" y="69850"/>
                  </a:moveTo>
                  <a:lnTo>
                    <a:pt x="678052" y="69850"/>
                  </a:lnTo>
                  <a:lnTo>
                    <a:pt x="682244" y="69850"/>
                  </a:lnTo>
                  <a:lnTo>
                    <a:pt x="686181" y="71119"/>
                  </a:lnTo>
                  <a:lnTo>
                    <a:pt x="689737" y="73787"/>
                  </a:lnTo>
                  <a:lnTo>
                    <a:pt x="693293" y="76453"/>
                  </a:lnTo>
                  <a:lnTo>
                    <a:pt x="696340" y="80644"/>
                  </a:lnTo>
                  <a:lnTo>
                    <a:pt x="698626" y="86613"/>
                  </a:lnTo>
                  <a:lnTo>
                    <a:pt x="701039" y="92582"/>
                  </a:lnTo>
                  <a:lnTo>
                    <a:pt x="702818" y="100456"/>
                  </a:lnTo>
                  <a:lnTo>
                    <a:pt x="705865" y="146812"/>
                  </a:lnTo>
                  <a:lnTo>
                    <a:pt x="705748" y="156793"/>
                  </a:lnTo>
                  <a:lnTo>
                    <a:pt x="701039" y="199770"/>
                  </a:lnTo>
                  <a:lnTo>
                    <a:pt x="698626" y="205612"/>
                  </a:lnTo>
                  <a:lnTo>
                    <a:pt x="696340" y="211581"/>
                  </a:lnTo>
                  <a:lnTo>
                    <a:pt x="693293" y="216026"/>
                  </a:lnTo>
                  <a:lnTo>
                    <a:pt x="689737" y="218820"/>
                  </a:lnTo>
                  <a:lnTo>
                    <a:pt x="686181" y="221741"/>
                  </a:lnTo>
                  <a:lnTo>
                    <a:pt x="682244" y="223138"/>
                  </a:lnTo>
                  <a:lnTo>
                    <a:pt x="678052" y="223138"/>
                  </a:lnTo>
                  <a:lnTo>
                    <a:pt x="447040" y="223138"/>
                  </a:lnTo>
                  <a:lnTo>
                    <a:pt x="447040" y="966723"/>
                  </a:lnTo>
                  <a:lnTo>
                    <a:pt x="447040" y="971422"/>
                  </a:lnTo>
                  <a:lnTo>
                    <a:pt x="445516" y="975740"/>
                  </a:lnTo>
                  <a:lnTo>
                    <a:pt x="406812" y="993268"/>
                  </a:lnTo>
                  <a:lnTo>
                    <a:pt x="365908" y="996445"/>
                  </a:lnTo>
                  <a:lnTo>
                    <a:pt x="352933" y="996568"/>
                  </a:lnTo>
                  <a:lnTo>
                    <a:pt x="339957" y="996445"/>
                  </a:lnTo>
                  <a:lnTo>
                    <a:pt x="299053" y="993268"/>
                  </a:lnTo>
                  <a:lnTo>
                    <a:pt x="263525" y="979550"/>
                  </a:lnTo>
                  <a:lnTo>
                    <a:pt x="260350" y="975740"/>
                  </a:lnTo>
                  <a:lnTo>
                    <a:pt x="258826" y="971422"/>
                  </a:lnTo>
                  <a:lnTo>
                    <a:pt x="258826" y="966723"/>
                  </a:lnTo>
                  <a:lnTo>
                    <a:pt x="258826" y="223138"/>
                  </a:lnTo>
                  <a:lnTo>
                    <a:pt x="27812" y="223138"/>
                  </a:lnTo>
                  <a:lnTo>
                    <a:pt x="23114" y="223138"/>
                  </a:lnTo>
                  <a:lnTo>
                    <a:pt x="19050" y="221741"/>
                  </a:lnTo>
                  <a:lnTo>
                    <a:pt x="15748" y="218820"/>
                  </a:lnTo>
                  <a:lnTo>
                    <a:pt x="12446" y="216026"/>
                  </a:lnTo>
                  <a:lnTo>
                    <a:pt x="9525" y="211581"/>
                  </a:lnTo>
                  <a:lnTo>
                    <a:pt x="7239" y="205612"/>
                  </a:lnTo>
                  <a:lnTo>
                    <a:pt x="4826" y="199770"/>
                  </a:lnTo>
                  <a:lnTo>
                    <a:pt x="3048" y="191896"/>
                  </a:lnTo>
                  <a:lnTo>
                    <a:pt x="0" y="146812"/>
                  </a:lnTo>
                  <a:lnTo>
                    <a:pt x="117" y="136546"/>
                  </a:lnTo>
                  <a:lnTo>
                    <a:pt x="4826" y="92582"/>
                  </a:lnTo>
                  <a:lnTo>
                    <a:pt x="7239" y="86613"/>
                  </a:lnTo>
                  <a:lnTo>
                    <a:pt x="9525" y="80644"/>
                  </a:lnTo>
                  <a:lnTo>
                    <a:pt x="12446" y="76453"/>
                  </a:lnTo>
                  <a:lnTo>
                    <a:pt x="15748" y="73787"/>
                  </a:lnTo>
                  <a:lnTo>
                    <a:pt x="19050" y="71119"/>
                  </a:lnTo>
                  <a:lnTo>
                    <a:pt x="23114" y="69850"/>
                  </a:lnTo>
                  <a:lnTo>
                    <a:pt x="27812" y="69850"/>
                  </a:lnTo>
                  <a:close/>
                </a:path>
                <a:path w="6155690" h="1009014">
                  <a:moveTo>
                    <a:pt x="4147439" y="65531"/>
                  </a:moveTo>
                  <a:lnTo>
                    <a:pt x="4189140" y="66389"/>
                  </a:lnTo>
                  <a:lnTo>
                    <a:pt x="4230878" y="72389"/>
                  </a:lnTo>
                  <a:lnTo>
                    <a:pt x="4247515" y="82676"/>
                  </a:lnTo>
                  <a:lnTo>
                    <a:pt x="4251198" y="86994"/>
                  </a:lnTo>
                  <a:lnTo>
                    <a:pt x="4360545" y="325754"/>
                  </a:lnTo>
                  <a:lnTo>
                    <a:pt x="4382797" y="376993"/>
                  </a:lnTo>
                  <a:lnTo>
                    <a:pt x="4397474" y="413377"/>
                  </a:lnTo>
                  <a:lnTo>
                    <a:pt x="4412245" y="451477"/>
                  </a:lnTo>
                  <a:lnTo>
                    <a:pt x="4419727" y="471169"/>
                  </a:lnTo>
                  <a:lnTo>
                    <a:pt x="4421124" y="471169"/>
                  </a:lnTo>
                  <a:lnTo>
                    <a:pt x="4434840" y="433244"/>
                  </a:lnTo>
                  <a:lnTo>
                    <a:pt x="4448937" y="396366"/>
                  </a:lnTo>
                  <a:lnTo>
                    <a:pt x="4463034" y="360902"/>
                  </a:lnTo>
                  <a:lnTo>
                    <a:pt x="4577969" y="101980"/>
                  </a:lnTo>
                  <a:lnTo>
                    <a:pt x="4580382" y="94360"/>
                  </a:lnTo>
                  <a:lnTo>
                    <a:pt x="4583303" y="88264"/>
                  </a:lnTo>
                  <a:lnTo>
                    <a:pt x="4586859" y="83819"/>
                  </a:lnTo>
                  <a:lnTo>
                    <a:pt x="4590415" y="79247"/>
                  </a:lnTo>
                  <a:lnTo>
                    <a:pt x="4632198" y="67055"/>
                  </a:lnTo>
                  <a:lnTo>
                    <a:pt x="4681346" y="65531"/>
                  </a:lnTo>
                  <a:lnTo>
                    <a:pt x="4700514" y="65649"/>
                  </a:lnTo>
                  <a:lnTo>
                    <a:pt x="4744466" y="67309"/>
                  </a:lnTo>
                  <a:lnTo>
                    <a:pt x="4780534" y="81660"/>
                  </a:lnTo>
                  <a:lnTo>
                    <a:pt x="4781931" y="89153"/>
                  </a:lnTo>
                  <a:lnTo>
                    <a:pt x="4779010" y="99059"/>
                  </a:lnTo>
                  <a:lnTo>
                    <a:pt x="4761865" y="139700"/>
                  </a:lnTo>
                  <a:lnTo>
                    <a:pt x="4509516" y="642365"/>
                  </a:lnTo>
                  <a:lnTo>
                    <a:pt x="4509516" y="966723"/>
                  </a:lnTo>
                  <a:lnTo>
                    <a:pt x="4509516" y="971422"/>
                  </a:lnTo>
                  <a:lnTo>
                    <a:pt x="4507992" y="975740"/>
                  </a:lnTo>
                  <a:lnTo>
                    <a:pt x="4504944" y="979550"/>
                  </a:lnTo>
                  <a:lnTo>
                    <a:pt x="4501895" y="983360"/>
                  </a:lnTo>
                  <a:lnTo>
                    <a:pt x="4460748" y="994409"/>
                  </a:lnTo>
                  <a:lnTo>
                    <a:pt x="4415409" y="996568"/>
                  </a:lnTo>
                  <a:lnTo>
                    <a:pt x="4402141" y="996445"/>
                  </a:lnTo>
                  <a:lnTo>
                    <a:pt x="4361364" y="993268"/>
                  </a:lnTo>
                  <a:lnTo>
                    <a:pt x="4325620" y="979550"/>
                  </a:lnTo>
                  <a:lnTo>
                    <a:pt x="4321302" y="971422"/>
                  </a:lnTo>
                  <a:lnTo>
                    <a:pt x="4321302" y="966723"/>
                  </a:lnTo>
                  <a:lnTo>
                    <a:pt x="4321302" y="642365"/>
                  </a:lnTo>
                  <a:lnTo>
                    <a:pt x="4068953" y="139700"/>
                  </a:lnTo>
                  <a:lnTo>
                    <a:pt x="4051554" y="98678"/>
                  </a:lnTo>
                  <a:lnTo>
                    <a:pt x="4048887" y="89026"/>
                  </a:lnTo>
                  <a:lnTo>
                    <a:pt x="4050284" y="81660"/>
                  </a:lnTo>
                  <a:lnTo>
                    <a:pt x="4086098" y="67309"/>
                  </a:lnTo>
                  <a:lnTo>
                    <a:pt x="4128889" y="65649"/>
                  </a:lnTo>
                  <a:lnTo>
                    <a:pt x="4147439" y="65531"/>
                  </a:lnTo>
                  <a:close/>
                </a:path>
                <a:path w="6155690" h="1009014">
                  <a:moveTo>
                    <a:pt x="3181096" y="0"/>
                  </a:moveTo>
                  <a:lnTo>
                    <a:pt x="3224530" y="2158"/>
                  </a:lnTo>
                  <a:lnTo>
                    <a:pt x="3263773" y="13969"/>
                  </a:lnTo>
                  <a:lnTo>
                    <a:pt x="3266567" y="17779"/>
                  </a:lnTo>
                  <a:lnTo>
                    <a:pt x="3269488" y="21589"/>
                  </a:lnTo>
                  <a:lnTo>
                    <a:pt x="3270885" y="25907"/>
                  </a:lnTo>
                  <a:lnTo>
                    <a:pt x="3270885" y="30606"/>
                  </a:lnTo>
                  <a:lnTo>
                    <a:pt x="3270885" y="588898"/>
                  </a:lnTo>
                  <a:lnTo>
                    <a:pt x="3459099" y="335788"/>
                  </a:lnTo>
                  <a:lnTo>
                    <a:pt x="3462909" y="330072"/>
                  </a:lnTo>
                  <a:lnTo>
                    <a:pt x="3467100" y="325119"/>
                  </a:lnTo>
                  <a:lnTo>
                    <a:pt x="3471926" y="320801"/>
                  </a:lnTo>
                  <a:lnTo>
                    <a:pt x="3476625" y="316483"/>
                  </a:lnTo>
                  <a:lnTo>
                    <a:pt x="3482975" y="313181"/>
                  </a:lnTo>
                  <a:lnTo>
                    <a:pt x="3529345" y="304674"/>
                  </a:lnTo>
                  <a:lnTo>
                    <a:pt x="3564636" y="303656"/>
                  </a:lnTo>
                  <a:lnTo>
                    <a:pt x="3577278" y="303774"/>
                  </a:lnTo>
                  <a:lnTo>
                    <a:pt x="3617777" y="306482"/>
                  </a:lnTo>
                  <a:lnTo>
                    <a:pt x="3653663" y="319785"/>
                  </a:lnTo>
                  <a:lnTo>
                    <a:pt x="3656584" y="323341"/>
                  </a:lnTo>
                  <a:lnTo>
                    <a:pt x="3657981" y="327659"/>
                  </a:lnTo>
                  <a:lnTo>
                    <a:pt x="3657981" y="332866"/>
                  </a:lnTo>
                  <a:lnTo>
                    <a:pt x="3657981" y="339978"/>
                  </a:lnTo>
                  <a:lnTo>
                    <a:pt x="3641645" y="374711"/>
                  </a:lnTo>
                  <a:lnTo>
                    <a:pt x="3450463" y="592454"/>
                  </a:lnTo>
                  <a:lnTo>
                    <a:pt x="3665855" y="925321"/>
                  </a:lnTo>
                  <a:lnTo>
                    <a:pt x="3682238" y="963040"/>
                  </a:lnTo>
                  <a:lnTo>
                    <a:pt x="3682238" y="968755"/>
                  </a:lnTo>
                  <a:lnTo>
                    <a:pt x="3682238" y="973581"/>
                  </a:lnTo>
                  <a:lnTo>
                    <a:pt x="3644288" y="993838"/>
                  </a:lnTo>
                  <a:lnTo>
                    <a:pt x="3603128" y="996469"/>
                  </a:lnTo>
                  <a:lnTo>
                    <a:pt x="3589528" y="996568"/>
                  </a:lnTo>
                  <a:lnTo>
                    <a:pt x="3575625" y="996493"/>
                  </a:lnTo>
                  <a:lnTo>
                    <a:pt x="3533437" y="994368"/>
                  </a:lnTo>
                  <a:lnTo>
                    <a:pt x="3494024" y="981582"/>
                  </a:lnTo>
                  <a:lnTo>
                    <a:pt x="3489706" y="977899"/>
                  </a:lnTo>
                  <a:lnTo>
                    <a:pt x="3485896" y="972819"/>
                  </a:lnTo>
                  <a:lnTo>
                    <a:pt x="3482594" y="966723"/>
                  </a:lnTo>
                  <a:lnTo>
                    <a:pt x="3270885" y="631570"/>
                  </a:lnTo>
                  <a:lnTo>
                    <a:pt x="3270885" y="968120"/>
                  </a:lnTo>
                  <a:lnTo>
                    <a:pt x="3270885" y="972819"/>
                  </a:lnTo>
                  <a:lnTo>
                    <a:pt x="3269488" y="977010"/>
                  </a:lnTo>
                  <a:lnTo>
                    <a:pt x="3266567" y="980566"/>
                  </a:lnTo>
                  <a:lnTo>
                    <a:pt x="3263773" y="984122"/>
                  </a:lnTo>
                  <a:lnTo>
                    <a:pt x="3258820" y="987043"/>
                  </a:lnTo>
                  <a:lnTo>
                    <a:pt x="3215386" y="995604"/>
                  </a:lnTo>
                  <a:lnTo>
                    <a:pt x="3181096" y="996568"/>
                  </a:lnTo>
                  <a:lnTo>
                    <a:pt x="3168449" y="996469"/>
                  </a:lnTo>
                  <a:lnTo>
                    <a:pt x="3129391" y="993814"/>
                  </a:lnTo>
                  <a:lnTo>
                    <a:pt x="3092704" y="977010"/>
                  </a:lnTo>
                  <a:lnTo>
                    <a:pt x="3091180" y="972819"/>
                  </a:lnTo>
                  <a:lnTo>
                    <a:pt x="3091180" y="968120"/>
                  </a:lnTo>
                  <a:lnTo>
                    <a:pt x="3091180" y="30606"/>
                  </a:lnTo>
                  <a:lnTo>
                    <a:pt x="3091180" y="25907"/>
                  </a:lnTo>
                  <a:lnTo>
                    <a:pt x="3092704" y="21589"/>
                  </a:lnTo>
                  <a:lnTo>
                    <a:pt x="3129391" y="3325"/>
                  </a:lnTo>
                  <a:lnTo>
                    <a:pt x="3168449" y="140"/>
                  </a:lnTo>
                  <a:lnTo>
                    <a:pt x="3181096" y="0"/>
                  </a:lnTo>
                  <a:close/>
                </a:path>
                <a:path w="6155690" h="1009014">
                  <a:moveTo>
                    <a:pt x="893572" y="0"/>
                  </a:moveTo>
                  <a:lnTo>
                    <a:pt x="937006" y="2158"/>
                  </a:lnTo>
                  <a:lnTo>
                    <a:pt x="976249" y="13969"/>
                  </a:lnTo>
                  <a:lnTo>
                    <a:pt x="979043" y="17779"/>
                  </a:lnTo>
                  <a:lnTo>
                    <a:pt x="981963" y="21589"/>
                  </a:lnTo>
                  <a:lnTo>
                    <a:pt x="983361" y="25907"/>
                  </a:lnTo>
                  <a:lnTo>
                    <a:pt x="983361" y="30606"/>
                  </a:lnTo>
                  <a:lnTo>
                    <a:pt x="983361" y="382142"/>
                  </a:lnTo>
                  <a:lnTo>
                    <a:pt x="1030128" y="342249"/>
                  </a:lnTo>
                  <a:lnTo>
                    <a:pt x="1077849" y="314070"/>
                  </a:lnTo>
                  <a:lnTo>
                    <a:pt x="1126886" y="297211"/>
                  </a:lnTo>
                  <a:lnTo>
                    <a:pt x="1177925" y="291591"/>
                  </a:lnTo>
                  <a:lnTo>
                    <a:pt x="1209121" y="292925"/>
                  </a:lnTo>
                  <a:lnTo>
                    <a:pt x="1263846" y="303593"/>
                  </a:lnTo>
                  <a:lnTo>
                    <a:pt x="1308615" y="324592"/>
                  </a:lnTo>
                  <a:lnTo>
                    <a:pt x="1344620" y="353825"/>
                  </a:lnTo>
                  <a:lnTo>
                    <a:pt x="1372169" y="390685"/>
                  </a:lnTo>
                  <a:lnTo>
                    <a:pt x="1391929" y="433980"/>
                  </a:lnTo>
                  <a:lnTo>
                    <a:pt x="1404239" y="484110"/>
                  </a:lnTo>
                  <a:lnTo>
                    <a:pt x="1410335" y="544169"/>
                  </a:lnTo>
                  <a:lnTo>
                    <a:pt x="1411097" y="578103"/>
                  </a:lnTo>
                  <a:lnTo>
                    <a:pt x="1411097" y="968120"/>
                  </a:lnTo>
                  <a:lnTo>
                    <a:pt x="1411097" y="972819"/>
                  </a:lnTo>
                  <a:lnTo>
                    <a:pt x="1409700" y="977010"/>
                  </a:lnTo>
                  <a:lnTo>
                    <a:pt x="1406779" y="980566"/>
                  </a:lnTo>
                  <a:lnTo>
                    <a:pt x="1403985" y="984122"/>
                  </a:lnTo>
                  <a:lnTo>
                    <a:pt x="1365123" y="994790"/>
                  </a:lnTo>
                  <a:lnTo>
                    <a:pt x="1321943" y="996568"/>
                  </a:lnTo>
                  <a:lnTo>
                    <a:pt x="1309346" y="996469"/>
                  </a:lnTo>
                  <a:lnTo>
                    <a:pt x="1269841" y="993814"/>
                  </a:lnTo>
                  <a:lnTo>
                    <a:pt x="1236472" y="980566"/>
                  </a:lnTo>
                  <a:lnTo>
                    <a:pt x="1233551" y="977010"/>
                  </a:lnTo>
                  <a:lnTo>
                    <a:pt x="1232154" y="972819"/>
                  </a:lnTo>
                  <a:lnTo>
                    <a:pt x="1232154" y="968120"/>
                  </a:lnTo>
                  <a:lnTo>
                    <a:pt x="1232154" y="605281"/>
                  </a:lnTo>
                  <a:lnTo>
                    <a:pt x="1230455" y="563895"/>
                  </a:lnTo>
                  <a:lnTo>
                    <a:pt x="1221632" y="519820"/>
                  </a:lnTo>
                  <a:lnTo>
                    <a:pt x="1198880" y="478339"/>
                  </a:lnTo>
                  <a:lnTo>
                    <a:pt x="1162046" y="453461"/>
                  </a:lnTo>
                  <a:lnTo>
                    <a:pt x="1125220" y="447675"/>
                  </a:lnTo>
                  <a:lnTo>
                    <a:pt x="1108047" y="449244"/>
                  </a:lnTo>
                  <a:lnTo>
                    <a:pt x="1056005" y="472693"/>
                  </a:lnTo>
                  <a:lnTo>
                    <a:pt x="1020397" y="503300"/>
                  </a:lnTo>
                  <a:lnTo>
                    <a:pt x="983361" y="545338"/>
                  </a:lnTo>
                  <a:lnTo>
                    <a:pt x="983361" y="968120"/>
                  </a:lnTo>
                  <a:lnTo>
                    <a:pt x="983361" y="972819"/>
                  </a:lnTo>
                  <a:lnTo>
                    <a:pt x="981963" y="977010"/>
                  </a:lnTo>
                  <a:lnTo>
                    <a:pt x="979043" y="980566"/>
                  </a:lnTo>
                  <a:lnTo>
                    <a:pt x="976249" y="984122"/>
                  </a:lnTo>
                  <a:lnTo>
                    <a:pt x="937006" y="994790"/>
                  </a:lnTo>
                  <a:lnTo>
                    <a:pt x="893572" y="996568"/>
                  </a:lnTo>
                  <a:lnTo>
                    <a:pt x="880925" y="996469"/>
                  </a:lnTo>
                  <a:lnTo>
                    <a:pt x="841867" y="993814"/>
                  </a:lnTo>
                  <a:lnTo>
                    <a:pt x="805180" y="977010"/>
                  </a:lnTo>
                  <a:lnTo>
                    <a:pt x="803656" y="972819"/>
                  </a:lnTo>
                  <a:lnTo>
                    <a:pt x="803656" y="968120"/>
                  </a:lnTo>
                  <a:lnTo>
                    <a:pt x="803656" y="30606"/>
                  </a:lnTo>
                  <a:lnTo>
                    <a:pt x="803656" y="25907"/>
                  </a:lnTo>
                  <a:lnTo>
                    <a:pt x="805180" y="21589"/>
                  </a:lnTo>
                  <a:lnTo>
                    <a:pt x="841867" y="3325"/>
                  </a:lnTo>
                  <a:lnTo>
                    <a:pt x="880925" y="140"/>
                  </a:lnTo>
                  <a:lnTo>
                    <a:pt x="893572" y="0"/>
                  </a:lnTo>
                  <a:close/>
                </a:path>
              </a:pathLst>
            </a:custGeom>
            <a:ln w="12192">
              <a:solidFill>
                <a:srgbClr val="333E50"/>
              </a:solidFill>
            </a:ln>
          </p:spPr>
          <p:txBody>
            <a:bodyPr wrap="square" lIns="0" tIns="0" rIns="0" bIns="0" rtlCol="0"/>
            <a:lstStyle/>
            <a:p>
              <a:endParaRPr/>
            </a:p>
          </p:txBody>
        </p:sp>
      </p:grpSp>
      <p:pic>
        <p:nvPicPr>
          <p:cNvPr id="11" name="object 11"/>
          <p:cNvPicPr/>
          <p:nvPr/>
        </p:nvPicPr>
        <p:blipFill>
          <a:blip r:embed="rId9" cstate="print"/>
          <a:stretch>
            <a:fillRect/>
          </a:stretch>
        </p:blipFill>
        <p:spPr>
          <a:xfrm>
            <a:off x="0" y="0"/>
            <a:ext cx="3275838" cy="2512314"/>
          </a:xfrm>
          <a:prstGeom prst="rect">
            <a:avLst/>
          </a:prstGeom>
        </p:spPr>
      </p:pic>
      <p:grpSp>
        <p:nvGrpSpPr>
          <p:cNvPr id="12" name="object 12"/>
          <p:cNvGrpSpPr/>
          <p:nvPr/>
        </p:nvGrpSpPr>
        <p:grpSpPr>
          <a:xfrm>
            <a:off x="8738616" y="0"/>
            <a:ext cx="3479800" cy="2712085"/>
            <a:chOff x="8738616" y="0"/>
            <a:chExt cx="3479800" cy="2712085"/>
          </a:xfrm>
        </p:grpSpPr>
        <p:pic>
          <p:nvPicPr>
            <p:cNvPr id="13" name="object 13"/>
            <p:cNvPicPr/>
            <p:nvPr/>
          </p:nvPicPr>
          <p:blipFill>
            <a:blip r:embed="rId10" cstate="print"/>
            <a:stretch>
              <a:fillRect/>
            </a:stretch>
          </p:blipFill>
          <p:spPr>
            <a:xfrm>
              <a:off x="8738616" y="0"/>
              <a:ext cx="3453383" cy="2711958"/>
            </a:xfrm>
            <a:prstGeom prst="rect">
              <a:avLst/>
            </a:prstGeom>
          </p:spPr>
        </p:pic>
        <p:pic>
          <p:nvPicPr>
            <p:cNvPr id="14" name="object 14"/>
            <p:cNvPicPr/>
            <p:nvPr/>
          </p:nvPicPr>
          <p:blipFill>
            <a:blip r:embed="rId11" cstate="print"/>
            <a:stretch>
              <a:fillRect/>
            </a:stretch>
          </p:blipFill>
          <p:spPr>
            <a:xfrm>
              <a:off x="9083040" y="99060"/>
              <a:ext cx="3046476" cy="2284476"/>
            </a:xfrm>
            <a:prstGeom prst="rect">
              <a:avLst/>
            </a:prstGeom>
          </p:spPr>
        </p:pic>
        <p:sp>
          <p:nvSpPr>
            <p:cNvPr id="15" name="object 15"/>
            <p:cNvSpPr/>
            <p:nvPr/>
          </p:nvSpPr>
          <p:spPr>
            <a:xfrm>
              <a:off x="9038844" y="54864"/>
              <a:ext cx="3135630" cy="2373630"/>
            </a:xfrm>
            <a:custGeom>
              <a:avLst/>
              <a:gdLst/>
              <a:ahLst/>
              <a:cxnLst/>
              <a:rect l="l" t="t" r="r" b="b"/>
              <a:pathLst>
                <a:path w="3135629" h="2373630">
                  <a:moveTo>
                    <a:pt x="424052" y="0"/>
                  </a:moveTo>
                  <a:lnTo>
                    <a:pt x="3135249" y="0"/>
                  </a:lnTo>
                  <a:lnTo>
                    <a:pt x="3135249" y="1949068"/>
                  </a:lnTo>
                  <a:lnTo>
                    <a:pt x="3133089" y="1991486"/>
                  </a:lnTo>
                  <a:lnTo>
                    <a:pt x="3126358" y="2033396"/>
                  </a:lnTo>
                  <a:lnTo>
                    <a:pt x="3116326" y="2074036"/>
                  </a:lnTo>
                  <a:lnTo>
                    <a:pt x="3101975" y="2113660"/>
                  </a:lnTo>
                  <a:lnTo>
                    <a:pt x="3083813" y="2150998"/>
                  </a:lnTo>
                  <a:lnTo>
                    <a:pt x="3062604" y="2185796"/>
                  </a:lnTo>
                  <a:lnTo>
                    <a:pt x="3038221" y="2218689"/>
                  </a:lnTo>
                  <a:lnTo>
                    <a:pt x="3010788" y="2248788"/>
                  </a:lnTo>
                  <a:lnTo>
                    <a:pt x="2980689" y="2276220"/>
                  </a:lnTo>
                  <a:lnTo>
                    <a:pt x="2947797" y="2300604"/>
                  </a:lnTo>
                  <a:lnTo>
                    <a:pt x="2912999" y="2321813"/>
                  </a:lnTo>
                  <a:lnTo>
                    <a:pt x="2875660" y="2339974"/>
                  </a:lnTo>
                  <a:lnTo>
                    <a:pt x="2836036" y="2354325"/>
                  </a:lnTo>
                  <a:lnTo>
                    <a:pt x="2795397" y="2364358"/>
                  </a:lnTo>
                  <a:lnTo>
                    <a:pt x="2753486" y="2371089"/>
                  </a:lnTo>
                  <a:lnTo>
                    <a:pt x="2711069" y="2373248"/>
                  </a:lnTo>
                  <a:lnTo>
                    <a:pt x="0" y="2373248"/>
                  </a:lnTo>
                  <a:lnTo>
                    <a:pt x="0" y="424052"/>
                  </a:lnTo>
                  <a:lnTo>
                    <a:pt x="2158" y="381761"/>
                  </a:lnTo>
                  <a:lnTo>
                    <a:pt x="8762" y="339724"/>
                  </a:lnTo>
                  <a:lnTo>
                    <a:pt x="18923" y="299211"/>
                  </a:lnTo>
                  <a:lnTo>
                    <a:pt x="33147" y="259587"/>
                  </a:lnTo>
                  <a:lnTo>
                    <a:pt x="51434" y="222250"/>
                  </a:lnTo>
                  <a:lnTo>
                    <a:pt x="72644" y="187325"/>
                  </a:lnTo>
                  <a:lnTo>
                    <a:pt x="96900" y="154558"/>
                  </a:lnTo>
                  <a:lnTo>
                    <a:pt x="124459" y="124459"/>
                  </a:lnTo>
                  <a:lnTo>
                    <a:pt x="154558" y="96900"/>
                  </a:lnTo>
                  <a:lnTo>
                    <a:pt x="187325" y="72643"/>
                  </a:lnTo>
                  <a:lnTo>
                    <a:pt x="222250" y="51434"/>
                  </a:lnTo>
                  <a:lnTo>
                    <a:pt x="259587" y="33146"/>
                  </a:lnTo>
                  <a:lnTo>
                    <a:pt x="299211" y="18922"/>
                  </a:lnTo>
                  <a:lnTo>
                    <a:pt x="339725" y="8762"/>
                  </a:lnTo>
                  <a:lnTo>
                    <a:pt x="381761" y="2158"/>
                  </a:lnTo>
                  <a:lnTo>
                    <a:pt x="424052" y="0"/>
                  </a:lnTo>
                  <a:close/>
                </a:path>
              </a:pathLst>
            </a:custGeom>
            <a:ln w="88392">
              <a:solidFill>
                <a:srgbClr val="FFFFFF"/>
              </a:solidFill>
            </a:ln>
          </p:spPr>
          <p:txBody>
            <a:bodyPr wrap="square" lIns="0" tIns="0" rIns="0" bIns="0" rtlCol="0"/>
            <a:lstStyle/>
            <a:p>
              <a:endParaRPr/>
            </a:p>
          </p:txBody>
        </p:sp>
      </p:grpSp>
      <p:pic>
        <p:nvPicPr>
          <p:cNvPr id="16" name="object 16"/>
          <p:cNvPicPr/>
          <p:nvPr/>
        </p:nvPicPr>
        <p:blipFill>
          <a:blip r:embed="rId12" cstate="print"/>
          <a:stretch>
            <a:fillRect/>
          </a:stretch>
        </p:blipFill>
        <p:spPr>
          <a:xfrm>
            <a:off x="9403080" y="3959351"/>
            <a:ext cx="2786633" cy="2896362"/>
          </a:xfrm>
          <a:prstGeom prst="rect">
            <a:avLst/>
          </a:prstGeom>
        </p:spPr>
      </p:pic>
      <p:grpSp>
        <p:nvGrpSpPr>
          <p:cNvPr id="17" name="object 17"/>
          <p:cNvGrpSpPr/>
          <p:nvPr/>
        </p:nvGrpSpPr>
        <p:grpSpPr>
          <a:xfrm>
            <a:off x="0" y="3976179"/>
            <a:ext cx="3681729" cy="2882265"/>
            <a:chOff x="0" y="3976179"/>
            <a:chExt cx="3681729" cy="2882265"/>
          </a:xfrm>
        </p:grpSpPr>
        <p:pic>
          <p:nvPicPr>
            <p:cNvPr id="18" name="object 18"/>
            <p:cNvPicPr/>
            <p:nvPr/>
          </p:nvPicPr>
          <p:blipFill>
            <a:blip r:embed="rId13" cstate="print"/>
            <a:stretch>
              <a:fillRect/>
            </a:stretch>
          </p:blipFill>
          <p:spPr>
            <a:xfrm>
              <a:off x="0" y="3976179"/>
              <a:ext cx="3681222" cy="2881818"/>
            </a:xfrm>
            <a:prstGeom prst="rect">
              <a:avLst/>
            </a:prstGeom>
          </p:spPr>
        </p:pic>
        <p:pic>
          <p:nvPicPr>
            <p:cNvPr id="19" name="object 19"/>
            <p:cNvPicPr/>
            <p:nvPr/>
          </p:nvPicPr>
          <p:blipFill>
            <a:blip r:embed="rId14" cstate="print"/>
            <a:stretch>
              <a:fillRect/>
            </a:stretch>
          </p:blipFill>
          <p:spPr>
            <a:xfrm>
              <a:off x="105155" y="4320539"/>
              <a:ext cx="3247644" cy="2435325"/>
            </a:xfrm>
            <a:prstGeom prst="rect">
              <a:avLst/>
            </a:prstGeom>
          </p:spPr>
        </p:pic>
        <p:sp>
          <p:nvSpPr>
            <p:cNvPr id="20" name="object 20"/>
            <p:cNvSpPr/>
            <p:nvPr/>
          </p:nvSpPr>
          <p:spPr>
            <a:xfrm>
              <a:off x="60960" y="4276343"/>
              <a:ext cx="3336925" cy="2524125"/>
            </a:xfrm>
            <a:custGeom>
              <a:avLst/>
              <a:gdLst/>
              <a:ahLst/>
              <a:cxnLst/>
              <a:rect l="l" t="t" r="r" b="b"/>
              <a:pathLst>
                <a:path w="3336925" h="2524125">
                  <a:moveTo>
                    <a:pt x="449148" y="0"/>
                  </a:moveTo>
                  <a:lnTo>
                    <a:pt x="3336416" y="0"/>
                  </a:lnTo>
                  <a:lnTo>
                    <a:pt x="3336416" y="2074862"/>
                  </a:lnTo>
                  <a:lnTo>
                    <a:pt x="3334257" y="2120010"/>
                  </a:lnTo>
                  <a:lnTo>
                    <a:pt x="3327273" y="2164511"/>
                  </a:lnTo>
                  <a:lnTo>
                    <a:pt x="3316224" y="2207475"/>
                  </a:lnTo>
                  <a:lnTo>
                    <a:pt x="3301238" y="2248852"/>
                  </a:lnTo>
                  <a:lnTo>
                    <a:pt x="3282188" y="2288705"/>
                  </a:lnTo>
                  <a:lnTo>
                    <a:pt x="3259328" y="2325725"/>
                  </a:lnTo>
                  <a:lnTo>
                    <a:pt x="3233419" y="2360409"/>
                  </a:lnTo>
                  <a:lnTo>
                    <a:pt x="3204464" y="2392032"/>
                  </a:lnTo>
                  <a:lnTo>
                    <a:pt x="3172841" y="2421026"/>
                  </a:lnTo>
                  <a:lnTo>
                    <a:pt x="3138170" y="2446921"/>
                  </a:lnTo>
                  <a:lnTo>
                    <a:pt x="3101085" y="2469843"/>
                  </a:lnTo>
                  <a:lnTo>
                    <a:pt x="3061208" y="2488886"/>
                  </a:lnTo>
                  <a:lnTo>
                    <a:pt x="3019933" y="2503853"/>
                  </a:lnTo>
                  <a:lnTo>
                    <a:pt x="2976879" y="2514814"/>
                  </a:lnTo>
                  <a:lnTo>
                    <a:pt x="2932429" y="2521864"/>
                  </a:lnTo>
                  <a:lnTo>
                    <a:pt x="2887217" y="2524013"/>
                  </a:lnTo>
                  <a:lnTo>
                    <a:pt x="0" y="2524013"/>
                  </a:lnTo>
                  <a:lnTo>
                    <a:pt x="0" y="449198"/>
                  </a:lnTo>
                  <a:lnTo>
                    <a:pt x="2150" y="403986"/>
                  </a:lnTo>
                  <a:lnTo>
                    <a:pt x="9199" y="359536"/>
                  </a:lnTo>
                  <a:lnTo>
                    <a:pt x="20159" y="316483"/>
                  </a:lnTo>
                  <a:lnTo>
                    <a:pt x="35126" y="275208"/>
                  </a:lnTo>
                  <a:lnTo>
                    <a:pt x="54169" y="235330"/>
                  </a:lnTo>
                  <a:lnTo>
                    <a:pt x="77088" y="198246"/>
                  </a:lnTo>
                  <a:lnTo>
                    <a:pt x="102984" y="163575"/>
                  </a:lnTo>
                  <a:lnTo>
                    <a:pt x="131978" y="131952"/>
                  </a:lnTo>
                  <a:lnTo>
                    <a:pt x="163601" y="102996"/>
                  </a:lnTo>
                  <a:lnTo>
                    <a:pt x="198285" y="77088"/>
                  </a:lnTo>
                  <a:lnTo>
                    <a:pt x="235305" y="54228"/>
                  </a:lnTo>
                  <a:lnTo>
                    <a:pt x="275158" y="35178"/>
                  </a:lnTo>
                  <a:lnTo>
                    <a:pt x="316534" y="20192"/>
                  </a:lnTo>
                  <a:lnTo>
                    <a:pt x="359498" y="9143"/>
                  </a:lnTo>
                  <a:lnTo>
                    <a:pt x="403999" y="2158"/>
                  </a:lnTo>
                  <a:lnTo>
                    <a:pt x="449148" y="0"/>
                  </a:lnTo>
                  <a:close/>
                </a:path>
              </a:pathLst>
            </a:custGeom>
            <a:ln w="88392">
              <a:solidFill>
                <a:srgbClr val="FFFFFF"/>
              </a:solidFill>
            </a:ln>
          </p:spPr>
          <p:txBody>
            <a:bodyPr wrap="square" lIns="0" tIns="0" rIns="0" bIns="0" rtlCol="0"/>
            <a:lstStyle/>
            <a:p>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9D9C-2457-56A0-0638-F76FCE19A766}"/>
              </a:ext>
            </a:extLst>
          </p:cNvPr>
          <p:cNvSpPr>
            <a:spLocks noGrp="1"/>
          </p:cNvSpPr>
          <p:nvPr>
            <p:ph type="ctrTitle"/>
          </p:nvPr>
        </p:nvSpPr>
        <p:spPr>
          <a:xfrm>
            <a:off x="949234" y="714103"/>
            <a:ext cx="9048205" cy="2386149"/>
          </a:xfrm>
        </p:spPr>
        <p:txBody>
          <a:bodyPr>
            <a:normAutofit/>
          </a:bodyPr>
          <a:lstStyle/>
          <a:p>
            <a:pPr algn="ctr">
              <a:lnSpc>
                <a:spcPct val="115000"/>
              </a:lnSpc>
              <a:spcAft>
                <a:spcPts val="1000"/>
              </a:spcAft>
            </a:pPr>
            <a:br>
              <a:rPr lang="en-IN" sz="2000" b="1" cap="all" dirty="0">
                <a:effectLst/>
                <a:latin typeface="+mn-lt"/>
                <a:ea typeface="Times New Roman" panose="02020603050405020304" pitchFamily="18" charset="0"/>
                <a:cs typeface="Times New Roman" panose="02020603050405020304" pitchFamily="18" charset="0"/>
              </a:rPr>
            </a:br>
            <a:r>
              <a:rPr lang="en-US" sz="2000" b="1" cap="all" dirty="0">
                <a:effectLst/>
                <a:latin typeface="+mn-lt"/>
                <a:ea typeface="Times New Roman" panose="02020603050405020304" pitchFamily="18" charset="0"/>
                <a:cs typeface="Times New Roman" panose="02020603050405020304" pitchFamily="18" charset="0"/>
              </a:rPr>
              <a:t> </a:t>
            </a:r>
            <a:br>
              <a:rPr lang="en-IN" sz="2000" b="1" cap="all" dirty="0">
                <a:effectLst/>
                <a:latin typeface="+mn-lt"/>
                <a:ea typeface="Times New Roman" panose="02020603050405020304" pitchFamily="18" charset="0"/>
                <a:cs typeface="Times New Roman" panose="02020603050405020304" pitchFamily="18" charset="0"/>
              </a:rPr>
            </a:br>
            <a:endParaRPr lang="en-IN" sz="2000" b="1" cap="all" dirty="0">
              <a:latin typeface="+mn-lt"/>
            </a:endParaRPr>
          </a:p>
        </p:txBody>
      </p:sp>
      <p:sp>
        <p:nvSpPr>
          <p:cNvPr id="4" name="ZoneTexte 3">
            <a:extLst>
              <a:ext uri="{FF2B5EF4-FFF2-40B4-BE49-F238E27FC236}">
                <a16:creationId xmlns:a16="http://schemas.microsoft.com/office/drawing/2014/main" id="{D4264BF5-58F4-CC61-5B00-17EE1188029F}"/>
              </a:ext>
            </a:extLst>
          </p:cNvPr>
          <p:cNvSpPr txBox="1"/>
          <p:nvPr/>
        </p:nvSpPr>
        <p:spPr>
          <a:xfrm>
            <a:off x="591998" y="483270"/>
            <a:ext cx="10213041" cy="461665"/>
          </a:xfrm>
          <a:prstGeom prst="rect">
            <a:avLst/>
          </a:prstGeom>
          <a:noFill/>
        </p:spPr>
        <p:txBody>
          <a:bodyPr wrap="square">
            <a:spAutoFit/>
          </a:bodyPr>
          <a:lstStyle/>
          <a:p>
            <a:r>
              <a:rPr lang="en-GB" sz="2400" b="1" dirty="0">
                <a:cs typeface="Arial" panose="020B0604020202020204" pitchFamily="34" charset="0"/>
              </a:rPr>
              <a:t>3. Presentation of </a:t>
            </a:r>
            <a:r>
              <a:rPr lang="en-US" sz="2400" b="1" dirty="0" err="1">
                <a:latin typeface="Trebuchet MS"/>
              </a:rPr>
              <a:t>Noémie</a:t>
            </a:r>
            <a:r>
              <a:rPr lang="en-US" sz="2400" b="1" dirty="0">
                <a:latin typeface="Trebuchet MS"/>
              </a:rPr>
              <a:t> ATEK’s </a:t>
            </a:r>
            <a:r>
              <a:rPr lang="en-GB" sz="2400" b="1" dirty="0">
                <a:cs typeface="Arial" panose="020B0604020202020204" pitchFamily="34" charset="0"/>
              </a:rPr>
              <a:t>work</a:t>
            </a:r>
            <a:endParaRPr lang="fr-FR" sz="2400" dirty="0"/>
          </a:p>
        </p:txBody>
      </p:sp>
      <p:sp>
        <p:nvSpPr>
          <p:cNvPr id="7" name="Rectangle 6">
            <a:extLst>
              <a:ext uri="{FF2B5EF4-FFF2-40B4-BE49-F238E27FC236}">
                <a16:creationId xmlns:a16="http://schemas.microsoft.com/office/drawing/2014/main" id="{EF75DCE7-5715-D6EE-35DD-AEF74B59AC03}"/>
              </a:ext>
            </a:extLst>
          </p:cNvPr>
          <p:cNvSpPr/>
          <p:nvPr/>
        </p:nvSpPr>
        <p:spPr>
          <a:xfrm>
            <a:off x="-103766" y="5891149"/>
            <a:ext cx="4572000" cy="646331"/>
          </a:xfrm>
          <a:prstGeom prst="rect">
            <a:avLst/>
          </a:prstGeom>
        </p:spPr>
        <p:txBody>
          <a:bodyPr>
            <a:spAutoFit/>
          </a:bodyPr>
          <a:lstStyle/>
          <a:p>
            <a:pPr algn="ctr"/>
            <a:r>
              <a:rPr lang="en-US" b="1" dirty="0"/>
              <a:t>Mid term Seminar – PATAMIL Project </a:t>
            </a:r>
            <a:endParaRPr lang="en-US" dirty="0"/>
          </a:p>
          <a:p>
            <a:pPr algn="ctr"/>
            <a:r>
              <a:rPr lang="en-US" b="1" dirty="0"/>
              <a:t>October18 |</a:t>
            </a:r>
            <a:r>
              <a:rPr lang="en-US" dirty="0"/>
              <a:t> </a:t>
            </a:r>
            <a:r>
              <a:rPr lang="en-US" b="1" dirty="0"/>
              <a:t>3PM</a:t>
            </a:r>
          </a:p>
        </p:txBody>
      </p:sp>
      <p:sp>
        <p:nvSpPr>
          <p:cNvPr id="6" name="object 4">
            <a:extLst>
              <a:ext uri="{FF2B5EF4-FFF2-40B4-BE49-F238E27FC236}">
                <a16:creationId xmlns:a16="http://schemas.microsoft.com/office/drawing/2014/main" id="{8072311B-1AEB-40B1-2AA1-B89068B959CC}"/>
              </a:ext>
            </a:extLst>
          </p:cNvPr>
          <p:cNvSpPr txBox="1"/>
          <p:nvPr/>
        </p:nvSpPr>
        <p:spPr>
          <a:xfrm>
            <a:off x="1958562" y="1528923"/>
            <a:ext cx="13589635" cy="1489126"/>
          </a:xfrm>
          <a:prstGeom prst="rect">
            <a:avLst/>
          </a:prstGeom>
        </p:spPr>
        <p:txBody>
          <a:bodyPr vert="horz" wrap="square" lIns="0" tIns="63500" rIns="0" bIns="0" rtlCol="0">
            <a:spAutoFit/>
          </a:bodyPr>
          <a:lstStyle/>
          <a:p>
            <a:pPr marL="334010" marR="5080" indent="-321945">
              <a:lnSpc>
                <a:spcPts val="5700"/>
              </a:lnSpc>
              <a:spcBef>
                <a:spcPts val="500"/>
              </a:spcBef>
            </a:pPr>
            <a:r>
              <a:rPr sz="2800" spc="155" dirty="0">
                <a:latin typeface="Arial"/>
                <a:cs typeface="Arial"/>
              </a:rPr>
              <a:t>Climate</a:t>
            </a:r>
            <a:r>
              <a:rPr sz="2800" spc="-365" dirty="0">
                <a:latin typeface="Arial"/>
                <a:cs typeface="Arial"/>
              </a:rPr>
              <a:t> </a:t>
            </a:r>
            <a:r>
              <a:rPr sz="2800" spc="75" dirty="0">
                <a:latin typeface="Arial"/>
                <a:cs typeface="Arial"/>
              </a:rPr>
              <a:t>change</a:t>
            </a:r>
            <a:r>
              <a:rPr sz="2800" spc="-365" dirty="0">
                <a:latin typeface="Arial"/>
                <a:cs typeface="Arial"/>
              </a:rPr>
              <a:t> </a:t>
            </a:r>
            <a:r>
              <a:rPr sz="2800" spc="204" dirty="0">
                <a:latin typeface="Arial"/>
                <a:cs typeface="Arial"/>
              </a:rPr>
              <a:t>anticipation</a:t>
            </a:r>
            <a:r>
              <a:rPr sz="2800" spc="-365" dirty="0">
                <a:latin typeface="Arial"/>
                <a:cs typeface="Arial"/>
              </a:rPr>
              <a:t> </a:t>
            </a:r>
            <a:r>
              <a:rPr sz="2800" spc="330" dirty="0">
                <a:latin typeface="Arial"/>
                <a:cs typeface="Arial"/>
              </a:rPr>
              <a:t>in</a:t>
            </a:r>
            <a:r>
              <a:rPr sz="2800" spc="-360" dirty="0">
                <a:latin typeface="Arial"/>
                <a:cs typeface="Arial"/>
              </a:rPr>
              <a:t> </a:t>
            </a:r>
            <a:r>
              <a:rPr sz="2800" spc="175" dirty="0">
                <a:latin typeface="Arial"/>
                <a:cs typeface="Arial"/>
              </a:rPr>
              <a:t>Jawadhu</a:t>
            </a:r>
            <a:r>
              <a:rPr sz="2800" spc="-365" dirty="0">
                <a:latin typeface="Arial"/>
                <a:cs typeface="Arial"/>
              </a:rPr>
              <a:t> </a:t>
            </a:r>
            <a:r>
              <a:rPr sz="2800" spc="190" dirty="0">
                <a:latin typeface="Arial"/>
                <a:cs typeface="Arial"/>
              </a:rPr>
              <a:t>Hills</a:t>
            </a:r>
            <a:r>
              <a:rPr sz="2800" spc="-365" dirty="0">
                <a:latin typeface="Arial"/>
                <a:cs typeface="Arial"/>
              </a:rPr>
              <a:t> </a:t>
            </a:r>
            <a:r>
              <a:rPr sz="2800" spc="-50" dirty="0">
                <a:latin typeface="Arial"/>
                <a:cs typeface="Arial"/>
              </a:rPr>
              <a:t>: </a:t>
            </a:r>
            <a:endParaRPr lang="fr-FR" sz="2800" spc="-50" dirty="0">
              <a:latin typeface="Arial"/>
              <a:cs typeface="Arial"/>
            </a:endParaRPr>
          </a:p>
          <a:p>
            <a:pPr marL="334010" marR="5080" indent="-321945">
              <a:lnSpc>
                <a:spcPts val="5700"/>
              </a:lnSpc>
              <a:spcBef>
                <a:spcPts val="500"/>
              </a:spcBef>
            </a:pPr>
            <a:r>
              <a:rPr sz="2800" spc="130" dirty="0">
                <a:latin typeface="Arial"/>
                <a:cs typeface="Arial"/>
              </a:rPr>
              <a:t>between</a:t>
            </a:r>
            <a:r>
              <a:rPr sz="2800" spc="-375" dirty="0">
                <a:latin typeface="Arial"/>
                <a:cs typeface="Arial"/>
              </a:rPr>
              <a:t> </a:t>
            </a:r>
            <a:r>
              <a:rPr sz="2800" spc="245" dirty="0">
                <a:latin typeface="Arial"/>
                <a:cs typeface="Arial"/>
              </a:rPr>
              <a:t>farmers</a:t>
            </a:r>
            <a:r>
              <a:rPr sz="2800" spc="-370" dirty="0">
                <a:latin typeface="Arial"/>
                <a:cs typeface="Arial"/>
              </a:rPr>
              <a:t> </a:t>
            </a:r>
            <a:r>
              <a:rPr sz="2800" spc="135" dirty="0">
                <a:latin typeface="Arial"/>
                <a:cs typeface="Arial"/>
              </a:rPr>
              <a:t>perceptions</a:t>
            </a:r>
            <a:r>
              <a:rPr sz="2800" spc="-370" dirty="0">
                <a:latin typeface="Arial"/>
                <a:cs typeface="Arial"/>
              </a:rPr>
              <a:t> </a:t>
            </a:r>
            <a:r>
              <a:rPr sz="2800" spc="135" dirty="0">
                <a:latin typeface="Arial"/>
                <a:cs typeface="Arial"/>
              </a:rPr>
              <a:t>and</a:t>
            </a:r>
            <a:r>
              <a:rPr sz="2800" spc="-370" dirty="0">
                <a:latin typeface="Arial"/>
                <a:cs typeface="Arial"/>
              </a:rPr>
              <a:t> </a:t>
            </a:r>
            <a:r>
              <a:rPr sz="2800" spc="75" dirty="0">
                <a:latin typeface="Arial"/>
                <a:cs typeface="Arial"/>
              </a:rPr>
              <a:t>strategies</a:t>
            </a:r>
            <a:endParaRPr sz="2800" dirty="0">
              <a:latin typeface="Arial"/>
              <a:cs typeface="Arial"/>
            </a:endParaRPr>
          </a:p>
        </p:txBody>
      </p:sp>
      <p:sp>
        <p:nvSpPr>
          <p:cNvPr id="10" name="object 2">
            <a:extLst>
              <a:ext uri="{FF2B5EF4-FFF2-40B4-BE49-F238E27FC236}">
                <a16:creationId xmlns:a16="http://schemas.microsoft.com/office/drawing/2014/main" id="{97C28AB5-C765-2CB2-C089-66EC5A6E07B9}"/>
              </a:ext>
            </a:extLst>
          </p:cNvPr>
          <p:cNvSpPr txBox="1"/>
          <p:nvPr/>
        </p:nvSpPr>
        <p:spPr>
          <a:xfrm>
            <a:off x="8294938" y="4771727"/>
            <a:ext cx="3999229" cy="1603003"/>
          </a:xfrm>
          <a:prstGeom prst="rect">
            <a:avLst/>
          </a:prstGeom>
        </p:spPr>
        <p:txBody>
          <a:bodyPr vert="horz" wrap="square" lIns="0" tIns="12700" rIns="0" bIns="0" rtlCol="0">
            <a:spAutoFit/>
          </a:bodyPr>
          <a:lstStyle/>
          <a:p>
            <a:pPr marL="12700">
              <a:lnSpc>
                <a:spcPts val="3105"/>
              </a:lnSpc>
              <a:spcBef>
                <a:spcPts val="100"/>
              </a:spcBef>
            </a:pPr>
            <a:r>
              <a:rPr lang="fr-FR" sz="2000" b="1" dirty="0">
                <a:cs typeface="Arial"/>
              </a:rPr>
              <a:t>     </a:t>
            </a:r>
            <a:r>
              <a:rPr sz="2000" b="1" dirty="0">
                <a:cs typeface="Arial"/>
              </a:rPr>
              <a:t>N.</a:t>
            </a:r>
            <a:r>
              <a:rPr sz="2000" b="1" spc="45" dirty="0">
                <a:cs typeface="Arial"/>
              </a:rPr>
              <a:t> </a:t>
            </a:r>
            <a:r>
              <a:rPr sz="2000" b="1" dirty="0">
                <a:cs typeface="Arial"/>
              </a:rPr>
              <a:t>Atek,</a:t>
            </a:r>
            <a:r>
              <a:rPr sz="2000" b="1" spc="50" dirty="0">
                <a:cs typeface="Arial"/>
              </a:rPr>
              <a:t> </a:t>
            </a:r>
            <a:r>
              <a:rPr sz="2000" b="1" dirty="0">
                <a:cs typeface="Arial"/>
              </a:rPr>
              <a:t>M2</a:t>
            </a:r>
            <a:r>
              <a:rPr sz="2000" b="1" spc="45" dirty="0">
                <a:cs typeface="Arial"/>
              </a:rPr>
              <a:t> </a:t>
            </a:r>
            <a:r>
              <a:rPr sz="2000" b="1" spc="-185" dirty="0">
                <a:cs typeface="Arial"/>
              </a:rPr>
              <a:t>GAED</a:t>
            </a:r>
            <a:r>
              <a:rPr sz="2000" b="1" spc="50" dirty="0">
                <a:cs typeface="Arial"/>
              </a:rPr>
              <a:t> </a:t>
            </a:r>
            <a:r>
              <a:rPr sz="2000" b="1" spc="-20" dirty="0">
                <a:cs typeface="Arial"/>
              </a:rPr>
              <a:t>DDLS</a:t>
            </a:r>
            <a:endParaRPr lang="fr-FR" sz="2000" b="1" spc="-20" dirty="0">
              <a:cs typeface="Arial"/>
            </a:endParaRPr>
          </a:p>
          <a:p>
            <a:pPr marL="12700">
              <a:lnSpc>
                <a:spcPts val="3105"/>
              </a:lnSpc>
              <a:spcBef>
                <a:spcPts val="100"/>
              </a:spcBef>
            </a:pPr>
            <a:r>
              <a:rPr lang="fr-FR" sz="2000" b="1" spc="-20" dirty="0">
                <a:cs typeface="Arial"/>
              </a:rPr>
              <a:t>      Direction B. Sajaloli</a:t>
            </a:r>
            <a:endParaRPr sz="2000" b="1" dirty="0">
              <a:cs typeface="Arial"/>
            </a:endParaRPr>
          </a:p>
          <a:p>
            <a:pPr marL="1266825" marR="5080" indent="-646430">
              <a:lnSpc>
                <a:spcPts val="2850"/>
              </a:lnSpc>
              <a:spcBef>
                <a:spcPts val="265"/>
              </a:spcBef>
            </a:pPr>
            <a:r>
              <a:rPr sz="2000" b="1" dirty="0">
                <a:cs typeface="Arial"/>
              </a:rPr>
              <a:t>Université</a:t>
            </a:r>
            <a:r>
              <a:rPr sz="2000" b="1" spc="360" dirty="0">
                <a:cs typeface="Arial"/>
              </a:rPr>
              <a:t> </a:t>
            </a:r>
            <a:r>
              <a:rPr sz="2000" b="1" spc="-10" dirty="0">
                <a:cs typeface="Arial"/>
              </a:rPr>
              <a:t>d’Orléans </a:t>
            </a:r>
            <a:r>
              <a:rPr sz="2000" b="1" spc="-20" dirty="0">
                <a:cs typeface="Arial"/>
              </a:rPr>
              <a:t>18</a:t>
            </a:r>
            <a:r>
              <a:rPr sz="2000" b="1" spc="5" dirty="0">
                <a:cs typeface="Arial"/>
              </a:rPr>
              <a:t> </a:t>
            </a:r>
            <a:r>
              <a:rPr sz="2000" b="1" dirty="0">
                <a:cs typeface="Arial"/>
              </a:rPr>
              <a:t>October</a:t>
            </a:r>
            <a:r>
              <a:rPr sz="2000" b="1" spc="5" dirty="0">
                <a:cs typeface="Arial"/>
              </a:rPr>
              <a:t> </a:t>
            </a:r>
            <a:r>
              <a:rPr sz="2000" b="1" spc="85" dirty="0">
                <a:cs typeface="Arial"/>
              </a:rPr>
              <a:t>2023</a:t>
            </a:r>
            <a:endParaRPr sz="2000" b="1" dirty="0">
              <a:cs typeface="Arial"/>
            </a:endParaRPr>
          </a:p>
        </p:txBody>
      </p:sp>
      <p:pic>
        <p:nvPicPr>
          <p:cNvPr id="11" name="Image 10">
            <a:extLst>
              <a:ext uri="{FF2B5EF4-FFF2-40B4-BE49-F238E27FC236}">
                <a16:creationId xmlns:a16="http://schemas.microsoft.com/office/drawing/2014/main" id="{27C19CC9-2C4B-EC89-09FF-1BA8E7953948}"/>
              </a:ext>
            </a:extLst>
          </p:cNvPr>
          <p:cNvPicPr>
            <a:picLocks noChangeAspect="1"/>
          </p:cNvPicPr>
          <p:nvPr/>
        </p:nvPicPr>
        <p:blipFill>
          <a:blip r:embed="rId3"/>
          <a:stretch>
            <a:fillRect/>
          </a:stretch>
        </p:blipFill>
        <p:spPr>
          <a:xfrm>
            <a:off x="5290508" y="5401426"/>
            <a:ext cx="2433260" cy="973304"/>
          </a:xfrm>
          <a:prstGeom prst="rect">
            <a:avLst/>
          </a:prstGeom>
        </p:spPr>
      </p:pic>
    </p:spTree>
    <p:extLst>
      <p:ext uri="{BB962C8B-B14F-4D97-AF65-F5344CB8AC3E}">
        <p14:creationId xmlns:p14="http://schemas.microsoft.com/office/powerpoint/2010/main" val="24846665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0" y="344481"/>
              <a:ext cx="1543050" cy="1168400"/>
            </a:xfrm>
            <a:custGeom>
              <a:avLst/>
              <a:gdLst/>
              <a:ahLst/>
              <a:cxnLst/>
              <a:rect l="l" t="t" r="r" b="b"/>
              <a:pathLst>
                <a:path w="1543050" h="1168400">
                  <a:moveTo>
                    <a:pt x="1057275" y="1167778"/>
                  </a:moveTo>
                  <a:lnTo>
                    <a:pt x="0" y="1167778"/>
                  </a:lnTo>
                  <a:lnTo>
                    <a:pt x="0" y="0"/>
                  </a:lnTo>
                  <a:lnTo>
                    <a:pt x="1057280" y="0"/>
                  </a:lnTo>
                  <a:lnTo>
                    <a:pt x="1105287" y="2376"/>
                  </a:lnTo>
                  <a:lnTo>
                    <a:pt x="1152487" y="9419"/>
                  </a:lnTo>
                  <a:lnTo>
                    <a:pt x="1198555" y="20997"/>
                  </a:lnTo>
                  <a:lnTo>
                    <a:pt x="1243173" y="36977"/>
                  </a:lnTo>
                  <a:lnTo>
                    <a:pt x="1286021" y="57227"/>
                  </a:lnTo>
                  <a:lnTo>
                    <a:pt x="1326783" y="81615"/>
                  </a:lnTo>
                  <a:lnTo>
                    <a:pt x="1365138" y="110010"/>
                  </a:lnTo>
                  <a:lnTo>
                    <a:pt x="1400769" y="142279"/>
                  </a:lnTo>
                  <a:lnTo>
                    <a:pt x="1433039" y="177910"/>
                  </a:lnTo>
                  <a:lnTo>
                    <a:pt x="1461434" y="216266"/>
                  </a:lnTo>
                  <a:lnTo>
                    <a:pt x="1485822" y="257027"/>
                  </a:lnTo>
                  <a:lnTo>
                    <a:pt x="1506072" y="299876"/>
                  </a:lnTo>
                  <a:lnTo>
                    <a:pt x="1522052" y="344494"/>
                  </a:lnTo>
                  <a:lnTo>
                    <a:pt x="1533629" y="390562"/>
                  </a:lnTo>
                  <a:lnTo>
                    <a:pt x="1540672" y="437761"/>
                  </a:lnTo>
                  <a:lnTo>
                    <a:pt x="1543049" y="485772"/>
                  </a:lnTo>
                  <a:lnTo>
                    <a:pt x="1543049" y="682004"/>
                  </a:lnTo>
                  <a:lnTo>
                    <a:pt x="1540672" y="730015"/>
                  </a:lnTo>
                  <a:lnTo>
                    <a:pt x="1533629" y="777215"/>
                  </a:lnTo>
                  <a:lnTo>
                    <a:pt x="1522052" y="823283"/>
                  </a:lnTo>
                  <a:lnTo>
                    <a:pt x="1506072" y="867901"/>
                  </a:lnTo>
                  <a:lnTo>
                    <a:pt x="1485822" y="910749"/>
                  </a:lnTo>
                  <a:lnTo>
                    <a:pt x="1461434" y="951511"/>
                  </a:lnTo>
                  <a:lnTo>
                    <a:pt x="1433039" y="989866"/>
                  </a:lnTo>
                  <a:lnTo>
                    <a:pt x="1400769" y="1025497"/>
                  </a:lnTo>
                  <a:lnTo>
                    <a:pt x="1365138" y="1057767"/>
                  </a:lnTo>
                  <a:lnTo>
                    <a:pt x="1326783" y="1086162"/>
                  </a:lnTo>
                  <a:lnTo>
                    <a:pt x="1286021" y="1110550"/>
                  </a:lnTo>
                  <a:lnTo>
                    <a:pt x="1243173" y="1130800"/>
                  </a:lnTo>
                  <a:lnTo>
                    <a:pt x="1198555" y="1146780"/>
                  </a:lnTo>
                  <a:lnTo>
                    <a:pt x="1152487" y="1158357"/>
                  </a:lnTo>
                  <a:lnTo>
                    <a:pt x="1105287" y="1165401"/>
                  </a:lnTo>
                  <a:lnTo>
                    <a:pt x="1057275" y="1167778"/>
                  </a:lnTo>
                  <a:close/>
                </a:path>
              </a:pathLst>
            </a:custGeom>
            <a:solidFill>
              <a:srgbClr val="5C7E4E"/>
            </a:solidFill>
          </p:spPr>
          <p:txBody>
            <a:bodyPr wrap="square" lIns="0" tIns="0" rIns="0" bIns="0" rtlCol="0"/>
            <a:lstStyle/>
            <a:p>
              <a:endParaRPr sz="1200"/>
            </a:p>
          </p:txBody>
        </p:sp>
        <p:pic>
          <p:nvPicPr>
            <p:cNvPr id="5" name="object 5"/>
            <p:cNvPicPr/>
            <p:nvPr/>
          </p:nvPicPr>
          <p:blipFill>
            <a:blip r:embed="rId3" cstate="print"/>
            <a:stretch>
              <a:fillRect/>
            </a:stretch>
          </p:blipFill>
          <p:spPr>
            <a:xfrm>
              <a:off x="415470" y="1900044"/>
              <a:ext cx="8724899" cy="7953373"/>
            </a:xfrm>
            <a:prstGeom prst="rect">
              <a:avLst/>
            </a:prstGeom>
          </p:spPr>
        </p:pic>
      </p:grpSp>
      <p:sp>
        <p:nvSpPr>
          <p:cNvPr id="6" name="object 6"/>
          <p:cNvSpPr txBox="1">
            <a:spLocks noGrp="1"/>
          </p:cNvSpPr>
          <p:nvPr>
            <p:ph type="title"/>
          </p:nvPr>
        </p:nvSpPr>
        <p:spPr>
          <a:xfrm>
            <a:off x="1284083" y="182491"/>
            <a:ext cx="10468610" cy="439437"/>
          </a:xfrm>
          <a:prstGeom prst="rect">
            <a:avLst/>
          </a:prstGeom>
        </p:spPr>
        <p:txBody>
          <a:bodyPr vert="horz" wrap="square" lIns="0" tIns="8467" rIns="0" bIns="0" rtlCol="0" anchor="ctr">
            <a:spAutoFit/>
          </a:bodyPr>
          <a:lstStyle/>
          <a:p>
            <a:pPr marL="8467">
              <a:lnSpc>
                <a:spcPct val="100000"/>
              </a:lnSpc>
              <a:spcBef>
                <a:spcPts val="67"/>
              </a:spcBef>
            </a:pPr>
            <a:r>
              <a:rPr sz="2800" spc="83" dirty="0">
                <a:latin typeface="+mn-lt"/>
              </a:rPr>
              <a:t>JAWADHU</a:t>
            </a:r>
            <a:r>
              <a:rPr sz="2800" spc="-163" dirty="0">
                <a:latin typeface="+mn-lt"/>
              </a:rPr>
              <a:t> </a:t>
            </a:r>
            <a:r>
              <a:rPr sz="2800" dirty="0">
                <a:latin typeface="+mn-lt"/>
              </a:rPr>
              <a:t>HILLS</a:t>
            </a:r>
            <a:r>
              <a:rPr sz="2800" spc="-160" dirty="0">
                <a:latin typeface="+mn-lt"/>
              </a:rPr>
              <a:t> </a:t>
            </a:r>
            <a:r>
              <a:rPr sz="2800" spc="57" dirty="0">
                <a:latin typeface="+mn-lt"/>
              </a:rPr>
              <a:t>(JH),</a:t>
            </a:r>
            <a:r>
              <a:rPr sz="2800" spc="-160" dirty="0">
                <a:latin typeface="+mn-lt"/>
              </a:rPr>
              <a:t> </a:t>
            </a:r>
            <a:r>
              <a:rPr sz="2800" dirty="0">
                <a:latin typeface="+mn-lt"/>
              </a:rPr>
              <a:t>TRIBAL</a:t>
            </a:r>
            <a:r>
              <a:rPr sz="2800" spc="-163" dirty="0">
                <a:latin typeface="+mn-lt"/>
              </a:rPr>
              <a:t> </a:t>
            </a:r>
            <a:r>
              <a:rPr sz="2800" spc="-33" dirty="0">
                <a:latin typeface="+mn-lt"/>
              </a:rPr>
              <a:t>TERRITORY</a:t>
            </a:r>
            <a:r>
              <a:rPr sz="2800" spc="-160" dirty="0">
                <a:latin typeface="+mn-lt"/>
              </a:rPr>
              <a:t> </a:t>
            </a:r>
            <a:r>
              <a:rPr sz="2800" spc="130" dirty="0">
                <a:latin typeface="+mn-lt"/>
              </a:rPr>
              <a:t>WITH</a:t>
            </a:r>
            <a:r>
              <a:rPr sz="2800" spc="-160" dirty="0">
                <a:latin typeface="+mn-lt"/>
              </a:rPr>
              <a:t> </a:t>
            </a:r>
            <a:r>
              <a:rPr sz="2800" spc="40" dirty="0">
                <a:latin typeface="+mn-lt"/>
              </a:rPr>
              <a:t>TRADITIONAL</a:t>
            </a:r>
            <a:r>
              <a:rPr sz="2800" spc="-160" dirty="0">
                <a:latin typeface="+mn-lt"/>
              </a:rPr>
              <a:t> </a:t>
            </a:r>
            <a:r>
              <a:rPr sz="2800" spc="-7" dirty="0">
                <a:latin typeface="+mn-lt"/>
              </a:rPr>
              <a:t>FARMING</a:t>
            </a:r>
          </a:p>
        </p:txBody>
      </p:sp>
      <p:sp>
        <p:nvSpPr>
          <p:cNvPr id="7" name="object 7"/>
          <p:cNvSpPr txBox="1"/>
          <p:nvPr/>
        </p:nvSpPr>
        <p:spPr>
          <a:xfrm>
            <a:off x="7826005" y="1403051"/>
            <a:ext cx="2573443" cy="812744"/>
          </a:xfrm>
          <a:prstGeom prst="rect">
            <a:avLst/>
          </a:prstGeom>
        </p:spPr>
        <p:txBody>
          <a:bodyPr vert="horz" wrap="square" lIns="0" tIns="63077" rIns="0" bIns="0" rtlCol="0">
            <a:spAutoFit/>
          </a:bodyPr>
          <a:lstStyle/>
          <a:p>
            <a:pPr algn="ctr">
              <a:spcBef>
                <a:spcPts val="497"/>
              </a:spcBef>
            </a:pPr>
            <a:r>
              <a:rPr sz="2267" dirty="0">
                <a:solidFill>
                  <a:srgbClr val="0C0A09"/>
                </a:solidFill>
                <a:latin typeface="Arial"/>
                <a:cs typeface="Arial"/>
              </a:rPr>
              <a:t>52</a:t>
            </a:r>
            <a:r>
              <a:rPr sz="2267" spc="70" dirty="0">
                <a:solidFill>
                  <a:srgbClr val="0C0A09"/>
                </a:solidFill>
                <a:latin typeface="Arial"/>
                <a:cs typeface="Arial"/>
              </a:rPr>
              <a:t> </a:t>
            </a:r>
            <a:r>
              <a:rPr sz="2267" spc="197" dirty="0">
                <a:solidFill>
                  <a:srgbClr val="0C0A09"/>
                </a:solidFill>
                <a:latin typeface="Arial"/>
                <a:cs typeface="Arial"/>
              </a:rPr>
              <a:t>000</a:t>
            </a:r>
            <a:r>
              <a:rPr sz="2267" spc="70" dirty="0">
                <a:solidFill>
                  <a:srgbClr val="0C0A09"/>
                </a:solidFill>
                <a:latin typeface="Arial"/>
                <a:cs typeface="Arial"/>
              </a:rPr>
              <a:t> </a:t>
            </a:r>
            <a:r>
              <a:rPr sz="2267" dirty="0">
                <a:solidFill>
                  <a:srgbClr val="0C0A09"/>
                </a:solidFill>
                <a:latin typeface="Arial"/>
                <a:cs typeface="Arial"/>
              </a:rPr>
              <a:t>hab</a:t>
            </a:r>
            <a:r>
              <a:rPr sz="2267" spc="70" dirty="0">
                <a:solidFill>
                  <a:srgbClr val="0C0A09"/>
                </a:solidFill>
                <a:latin typeface="Arial"/>
                <a:cs typeface="Arial"/>
              </a:rPr>
              <a:t> </a:t>
            </a:r>
            <a:r>
              <a:rPr sz="2267" dirty="0">
                <a:solidFill>
                  <a:srgbClr val="0C0A09"/>
                </a:solidFill>
                <a:latin typeface="Arial"/>
                <a:cs typeface="Arial"/>
              </a:rPr>
              <a:t>in</a:t>
            </a:r>
            <a:r>
              <a:rPr sz="2267" spc="73" dirty="0">
                <a:solidFill>
                  <a:srgbClr val="0C0A09"/>
                </a:solidFill>
                <a:latin typeface="Arial"/>
                <a:cs typeface="Arial"/>
              </a:rPr>
              <a:t> </a:t>
            </a:r>
            <a:r>
              <a:rPr sz="2267" spc="-20" dirty="0">
                <a:solidFill>
                  <a:srgbClr val="0C0A09"/>
                </a:solidFill>
                <a:latin typeface="Arial"/>
                <a:cs typeface="Arial"/>
              </a:rPr>
              <a:t>2011</a:t>
            </a:r>
            <a:endParaRPr sz="2267">
              <a:latin typeface="Arial"/>
              <a:cs typeface="Arial"/>
            </a:endParaRPr>
          </a:p>
          <a:p>
            <a:pPr marL="82977" algn="ctr">
              <a:spcBef>
                <a:spcPts val="430"/>
              </a:spcBef>
            </a:pPr>
            <a:r>
              <a:rPr sz="2267" spc="-13" dirty="0">
                <a:solidFill>
                  <a:srgbClr val="0C0A09"/>
                </a:solidFill>
                <a:latin typeface="Arial"/>
                <a:cs typeface="Arial"/>
              </a:rPr>
              <a:t>97%</a:t>
            </a:r>
            <a:r>
              <a:rPr sz="2267" spc="-57" dirty="0">
                <a:solidFill>
                  <a:srgbClr val="0C0A09"/>
                </a:solidFill>
                <a:latin typeface="Arial"/>
                <a:cs typeface="Arial"/>
              </a:rPr>
              <a:t> </a:t>
            </a:r>
            <a:r>
              <a:rPr sz="2267" spc="117" dirty="0">
                <a:solidFill>
                  <a:srgbClr val="0C0A09"/>
                </a:solidFill>
                <a:latin typeface="Arial"/>
                <a:cs typeface="Arial"/>
              </a:rPr>
              <a:t>of</a:t>
            </a:r>
            <a:r>
              <a:rPr sz="2267" spc="-57" dirty="0">
                <a:solidFill>
                  <a:srgbClr val="0C0A09"/>
                </a:solidFill>
                <a:latin typeface="Arial"/>
                <a:cs typeface="Arial"/>
              </a:rPr>
              <a:t> </a:t>
            </a:r>
            <a:r>
              <a:rPr sz="2267" spc="-7" dirty="0">
                <a:solidFill>
                  <a:srgbClr val="0C0A09"/>
                </a:solidFill>
                <a:latin typeface="Arial"/>
                <a:cs typeface="Arial"/>
              </a:rPr>
              <a:t>Malayalis</a:t>
            </a:r>
            <a:endParaRPr sz="2267">
              <a:latin typeface="Arial"/>
              <a:cs typeface="Arial"/>
            </a:endParaRPr>
          </a:p>
        </p:txBody>
      </p:sp>
      <p:sp>
        <p:nvSpPr>
          <p:cNvPr id="8" name="object 8"/>
          <p:cNvSpPr txBox="1"/>
          <p:nvPr/>
        </p:nvSpPr>
        <p:spPr>
          <a:xfrm>
            <a:off x="6419730" y="4251725"/>
            <a:ext cx="5427980" cy="1183358"/>
          </a:xfrm>
          <a:prstGeom prst="rect">
            <a:avLst/>
          </a:prstGeom>
        </p:spPr>
        <p:txBody>
          <a:bodyPr vert="horz" wrap="square" lIns="0" tIns="8467" rIns="0" bIns="0" rtlCol="0">
            <a:spAutoFit/>
          </a:bodyPr>
          <a:lstStyle/>
          <a:p>
            <a:pPr algn="ctr">
              <a:spcBef>
                <a:spcPts val="67"/>
              </a:spcBef>
            </a:pPr>
            <a:r>
              <a:rPr sz="2267" b="1" spc="-73" dirty="0">
                <a:solidFill>
                  <a:srgbClr val="FFFAE4"/>
                </a:solidFill>
                <a:latin typeface="Arial"/>
                <a:cs typeface="Arial"/>
              </a:rPr>
              <a:t>71%</a:t>
            </a:r>
            <a:r>
              <a:rPr sz="2267" b="1" spc="-23" dirty="0">
                <a:solidFill>
                  <a:srgbClr val="FFFAE4"/>
                </a:solidFill>
                <a:latin typeface="Arial"/>
                <a:cs typeface="Arial"/>
              </a:rPr>
              <a:t> </a:t>
            </a:r>
            <a:r>
              <a:rPr sz="2267" b="1" spc="37" dirty="0">
                <a:solidFill>
                  <a:srgbClr val="FFFAE4"/>
                </a:solidFill>
                <a:latin typeface="Arial"/>
                <a:cs typeface="Arial"/>
              </a:rPr>
              <a:t>of</a:t>
            </a:r>
            <a:r>
              <a:rPr sz="2267" b="1" spc="-20" dirty="0">
                <a:solidFill>
                  <a:srgbClr val="FFFAE4"/>
                </a:solidFill>
                <a:latin typeface="Arial"/>
                <a:cs typeface="Arial"/>
              </a:rPr>
              <a:t> </a:t>
            </a:r>
            <a:r>
              <a:rPr sz="2267" b="1" spc="37" dirty="0">
                <a:solidFill>
                  <a:srgbClr val="FFFAE4"/>
                </a:solidFill>
                <a:latin typeface="Arial"/>
                <a:cs typeface="Arial"/>
              </a:rPr>
              <a:t>active</a:t>
            </a:r>
            <a:r>
              <a:rPr sz="2267" b="1" spc="-23" dirty="0">
                <a:solidFill>
                  <a:srgbClr val="FFFAE4"/>
                </a:solidFill>
                <a:latin typeface="Arial"/>
                <a:cs typeface="Arial"/>
              </a:rPr>
              <a:t> </a:t>
            </a:r>
            <a:r>
              <a:rPr sz="2267" b="1" dirty="0">
                <a:solidFill>
                  <a:srgbClr val="FFFAE4"/>
                </a:solidFill>
                <a:latin typeface="Arial"/>
                <a:cs typeface="Arial"/>
              </a:rPr>
              <a:t>population</a:t>
            </a:r>
            <a:r>
              <a:rPr sz="2267" b="1" spc="-20" dirty="0">
                <a:solidFill>
                  <a:srgbClr val="FFFAE4"/>
                </a:solidFill>
                <a:latin typeface="Arial"/>
                <a:cs typeface="Arial"/>
              </a:rPr>
              <a:t> </a:t>
            </a:r>
            <a:r>
              <a:rPr sz="2267" b="1" dirty="0">
                <a:solidFill>
                  <a:srgbClr val="FFFAE4"/>
                </a:solidFill>
                <a:latin typeface="Arial"/>
                <a:cs typeface="Arial"/>
              </a:rPr>
              <a:t>in</a:t>
            </a:r>
            <a:r>
              <a:rPr sz="2267" b="1" spc="-20" dirty="0">
                <a:solidFill>
                  <a:srgbClr val="FFFAE4"/>
                </a:solidFill>
                <a:latin typeface="Arial"/>
                <a:cs typeface="Arial"/>
              </a:rPr>
              <a:t> </a:t>
            </a:r>
            <a:r>
              <a:rPr sz="2267" b="1" spc="-7" dirty="0">
                <a:solidFill>
                  <a:srgbClr val="FFFAE4"/>
                </a:solidFill>
                <a:latin typeface="Arial"/>
                <a:cs typeface="Arial"/>
              </a:rPr>
              <a:t>agricultural</a:t>
            </a:r>
            <a:endParaRPr sz="2267">
              <a:latin typeface="Arial"/>
              <a:cs typeface="Arial"/>
            </a:endParaRPr>
          </a:p>
          <a:p>
            <a:pPr>
              <a:spcBef>
                <a:spcPts val="13"/>
              </a:spcBef>
            </a:pPr>
            <a:endParaRPr sz="3100">
              <a:latin typeface="Arial"/>
              <a:cs typeface="Arial"/>
            </a:endParaRPr>
          </a:p>
          <a:p>
            <a:pPr marR="74087" algn="ctr"/>
            <a:r>
              <a:rPr sz="2267" b="1" spc="73" dirty="0">
                <a:solidFill>
                  <a:srgbClr val="FFFAE4"/>
                </a:solidFill>
                <a:latin typeface="Arial"/>
                <a:cs typeface="Arial"/>
              </a:rPr>
              <a:t>90%</a:t>
            </a:r>
            <a:r>
              <a:rPr sz="2267" b="1" spc="-3" dirty="0">
                <a:solidFill>
                  <a:srgbClr val="FFFAE4"/>
                </a:solidFill>
                <a:latin typeface="Arial"/>
                <a:cs typeface="Arial"/>
              </a:rPr>
              <a:t> </a:t>
            </a:r>
            <a:r>
              <a:rPr sz="2267" b="1" spc="76" dirty="0">
                <a:solidFill>
                  <a:srgbClr val="FFFAE4"/>
                </a:solidFill>
                <a:latin typeface="Arial"/>
                <a:cs typeface="Arial"/>
              </a:rPr>
              <a:t>rain-</a:t>
            </a:r>
            <a:r>
              <a:rPr sz="2267" b="1" spc="40" dirty="0">
                <a:solidFill>
                  <a:srgbClr val="FFFAE4"/>
                </a:solidFill>
                <a:latin typeface="Arial"/>
                <a:cs typeface="Arial"/>
              </a:rPr>
              <a:t>fed</a:t>
            </a:r>
            <a:r>
              <a:rPr sz="2267" b="1" dirty="0">
                <a:solidFill>
                  <a:srgbClr val="FFFAE4"/>
                </a:solidFill>
                <a:latin typeface="Arial"/>
                <a:cs typeface="Arial"/>
              </a:rPr>
              <a:t> </a:t>
            </a:r>
            <a:r>
              <a:rPr sz="2267" b="1" spc="-7" dirty="0">
                <a:solidFill>
                  <a:srgbClr val="FFFAE4"/>
                </a:solidFill>
                <a:latin typeface="Arial"/>
                <a:cs typeface="Arial"/>
              </a:rPr>
              <a:t>millets</a:t>
            </a:r>
            <a:endParaRPr sz="2267">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0" y="268974"/>
              <a:ext cx="1400175" cy="1168400"/>
            </a:xfrm>
            <a:custGeom>
              <a:avLst/>
              <a:gdLst/>
              <a:ahLst/>
              <a:cxnLst/>
              <a:rect l="l" t="t" r="r" b="b"/>
              <a:pathLst>
                <a:path w="1400175" h="1168400">
                  <a:moveTo>
                    <a:pt x="914406" y="1167778"/>
                  </a:moveTo>
                  <a:lnTo>
                    <a:pt x="0" y="1167778"/>
                  </a:lnTo>
                  <a:lnTo>
                    <a:pt x="0" y="0"/>
                  </a:lnTo>
                  <a:lnTo>
                    <a:pt x="914404" y="0"/>
                  </a:lnTo>
                  <a:lnTo>
                    <a:pt x="962417" y="2377"/>
                  </a:lnTo>
                  <a:lnTo>
                    <a:pt x="1009617" y="9420"/>
                  </a:lnTo>
                  <a:lnTo>
                    <a:pt x="1055685" y="20997"/>
                  </a:lnTo>
                  <a:lnTo>
                    <a:pt x="1100302" y="36977"/>
                  </a:lnTo>
                  <a:lnTo>
                    <a:pt x="1143151" y="57227"/>
                  </a:lnTo>
                  <a:lnTo>
                    <a:pt x="1183913" y="81615"/>
                  </a:lnTo>
                  <a:lnTo>
                    <a:pt x="1222268" y="110010"/>
                  </a:lnTo>
                  <a:lnTo>
                    <a:pt x="1257899" y="142280"/>
                  </a:lnTo>
                  <a:lnTo>
                    <a:pt x="1290169" y="177911"/>
                  </a:lnTo>
                  <a:lnTo>
                    <a:pt x="1318563" y="216266"/>
                  </a:lnTo>
                  <a:lnTo>
                    <a:pt x="1342952" y="257028"/>
                  </a:lnTo>
                  <a:lnTo>
                    <a:pt x="1363202" y="299876"/>
                  </a:lnTo>
                  <a:lnTo>
                    <a:pt x="1379182" y="344494"/>
                  </a:lnTo>
                  <a:lnTo>
                    <a:pt x="1390759" y="390562"/>
                  </a:lnTo>
                  <a:lnTo>
                    <a:pt x="1397802" y="437762"/>
                  </a:lnTo>
                  <a:lnTo>
                    <a:pt x="1400179" y="485771"/>
                  </a:lnTo>
                  <a:lnTo>
                    <a:pt x="1400179" y="682006"/>
                  </a:lnTo>
                  <a:lnTo>
                    <a:pt x="1397802" y="730016"/>
                  </a:lnTo>
                  <a:lnTo>
                    <a:pt x="1390759" y="777215"/>
                  </a:lnTo>
                  <a:lnTo>
                    <a:pt x="1379182" y="823283"/>
                  </a:lnTo>
                  <a:lnTo>
                    <a:pt x="1363202" y="867901"/>
                  </a:lnTo>
                  <a:lnTo>
                    <a:pt x="1342952" y="910750"/>
                  </a:lnTo>
                  <a:lnTo>
                    <a:pt x="1318563" y="951511"/>
                  </a:lnTo>
                  <a:lnTo>
                    <a:pt x="1290169" y="989867"/>
                  </a:lnTo>
                  <a:lnTo>
                    <a:pt x="1257899" y="1025498"/>
                  </a:lnTo>
                  <a:lnTo>
                    <a:pt x="1222268" y="1057767"/>
                  </a:lnTo>
                  <a:lnTo>
                    <a:pt x="1183913" y="1086162"/>
                  </a:lnTo>
                  <a:lnTo>
                    <a:pt x="1143151" y="1110550"/>
                  </a:lnTo>
                  <a:lnTo>
                    <a:pt x="1100302" y="1130800"/>
                  </a:lnTo>
                  <a:lnTo>
                    <a:pt x="1055685" y="1146780"/>
                  </a:lnTo>
                  <a:lnTo>
                    <a:pt x="1009617" y="1158358"/>
                  </a:lnTo>
                  <a:lnTo>
                    <a:pt x="962417" y="1165401"/>
                  </a:lnTo>
                  <a:lnTo>
                    <a:pt x="914406" y="1167778"/>
                  </a:lnTo>
                  <a:close/>
                </a:path>
              </a:pathLst>
            </a:custGeom>
            <a:solidFill>
              <a:srgbClr val="5C7E4E"/>
            </a:solidFill>
          </p:spPr>
          <p:txBody>
            <a:bodyPr wrap="square" lIns="0" tIns="0" rIns="0" bIns="0" rtlCol="0"/>
            <a:lstStyle/>
            <a:p>
              <a:endParaRPr sz="1200"/>
            </a:p>
          </p:txBody>
        </p:sp>
        <p:sp>
          <p:nvSpPr>
            <p:cNvPr id="5" name="object 5"/>
            <p:cNvSpPr/>
            <p:nvPr/>
          </p:nvSpPr>
          <p:spPr>
            <a:xfrm>
              <a:off x="4401159" y="2520593"/>
              <a:ext cx="3254375" cy="1471930"/>
            </a:xfrm>
            <a:custGeom>
              <a:avLst/>
              <a:gdLst/>
              <a:ahLst/>
              <a:cxnLst/>
              <a:rect l="l" t="t" r="r" b="b"/>
              <a:pathLst>
                <a:path w="3254375" h="1471929">
                  <a:moveTo>
                    <a:pt x="3253879" y="344309"/>
                  </a:moveTo>
                  <a:lnTo>
                    <a:pt x="3252152" y="336816"/>
                  </a:lnTo>
                  <a:lnTo>
                    <a:pt x="3251314" y="333171"/>
                  </a:lnTo>
                  <a:lnTo>
                    <a:pt x="3245510" y="322376"/>
                  </a:lnTo>
                  <a:lnTo>
                    <a:pt x="3216008" y="296151"/>
                  </a:lnTo>
                  <a:lnTo>
                    <a:pt x="3213900" y="295160"/>
                  </a:lnTo>
                  <a:lnTo>
                    <a:pt x="3213049" y="294640"/>
                  </a:lnTo>
                  <a:lnTo>
                    <a:pt x="3212769" y="294474"/>
                  </a:lnTo>
                  <a:lnTo>
                    <a:pt x="3212769" y="294640"/>
                  </a:lnTo>
                  <a:lnTo>
                    <a:pt x="3211309" y="294005"/>
                  </a:lnTo>
                  <a:lnTo>
                    <a:pt x="3209785" y="293433"/>
                  </a:lnTo>
                  <a:lnTo>
                    <a:pt x="3208159" y="292938"/>
                  </a:lnTo>
                  <a:lnTo>
                    <a:pt x="3209772" y="293408"/>
                  </a:lnTo>
                  <a:lnTo>
                    <a:pt x="3211322" y="293979"/>
                  </a:lnTo>
                  <a:lnTo>
                    <a:pt x="3212769" y="294640"/>
                  </a:lnTo>
                  <a:lnTo>
                    <a:pt x="3212769" y="294474"/>
                  </a:lnTo>
                  <a:lnTo>
                    <a:pt x="3210318" y="292938"/>
                  </a:lnTo>
                  <a:lnTo>
                    <a:pt x="3199409" y="286156"/>
                  </a:lnTo>
                  <a:lnTo>
                    <a:pt x="3171253" y="267944"/>
                  </a:lnTo>
                  <a:lnTo>
                    <a:pt x="3004845" y="157949"/>
                  </a:lnTo>
                  <a:lnTo>
                    <a:pt x="3003512" y="157010"/>
                  </a:lnTo>
                  <a:lnTo>
                    <a:pt x="2987446" y="147142"/>
                  </a:lnTo>
                  <a:lnTo>
                    <a:pt x="2957398" y="130390"/>
                  </a:lnTo>
                  <a:lnTo>
                    <a:pt x="2913392" y="106743"/>
                  </a:lnTo>
                  <a:lnTo>
                    <a:pt x="2783497" y="38798"/>
                  </a:lnTo>
                  <a:lnTo>
                    <a:pt x="2770289" y="31064"/>
                  </a:lnTo>
                  <a:lnTo>
                    <a:pt x="2757576" y="23253"/>
                  </a:lnTo>
                  <a:lnTo>
                    <a:pt x="2745359" y="15379"/>
                  </a:lnTo>
                  <a:lnTo>
                    <a:pt x="2733624" y="7429"/>
                  </a:lnTo>
                  <a:lnTo>
                    <a:pt x="2726448" y="2451"/>
                  </a:lnTo>
                  <a:lnTo>
                    <a:pt x="2718257" y="38"/>
                  </a:lnTo>
                  <a:lnTo>
                    <a:pt x="2675737" y="17868"/>
                  </a:lnTo>
                  <a:lnTo>
                    <a:pt x="2668981" y="48971"/>
                  </a:lnTo>
                  <a:lnTo>
                    <a:pt x="2674759" y="63830"/>
                  </a:lnTo>
                  <a:lnTo>
                    <a:pt x="2713431" y="93738"/>
                  </a:lnTo>
                  <a:lnTo>
                    <a:pt x="2870784" y="178193"/>
                  </a:lnTo>
                  <a:lnTo>
                    <a:pt x="2913037" y="200748"/>
                  </a:lnTo>
                  <a:lnTo>
                    <a:pt x="2941282" y="216331"/>
                  </a:lnTo>
                  <a:lnTo>
                    <a:pt x="2955518" y="224942"/>
                  </a:lnTo>
                  <a:lnTo>
                    <a:pt x="2956204" y="225450"/>
                  </a:lnTo>
                  <a:lnTo>
                    <a:pt x="2956890" y="225945"/>
                  </a:lnTo>
                  <a:lnTo>
                    <a:pt x="2984296" y="244119"/>
                  </a:lnTo>
                  <a:lnTo>
                    <a:pt x="2967952" y="240931"/>
                  </a:lnTo>
                  <a:lnTo>
                    <a:pt x="2921660" y="233311"/>
                  </a:lnTo>
                  <a:lnTo>
                    <a:pt x="2827020" y="220611"/>
                  </a:lnTo>
                  <a:lnTo>
                    <a:pt x="2778696" y="215531"/>
                  </a:lnTo>
                  <a:lnTo>
                    <a:pt x="2679979" y="210451"/>
                  </a:lnTo>
                  <a:lnTo>
                    <a:pt x="2629611" y="209181"/>
                  </a:lnTo>
                  <a:lnTo>
                    <a:pt x="2526817" y="209181"/>
                  </a:lnTo>
                  <a:lnTo>
                    <a:pt x="2474404" y="211721"/>
                  </a:lnTo>
                  <a:lnTo>
                    <a:pt x="2429459" y="212991"/>
                  </a:lnTo>
                  <a:lnTo>
                    <a:pt x="2384348" y="216801"/>
                  </a:lnTo>
                  <a:lnTo>
                    <a:pt x="2339086" y="223151"/>
                  </a:lnTo>
                  <a:lnTo>
                    <a:pt x="2293670" y="232041"/>
                  </a:lnTo>
                  <a:lnTo>
                    <a:pt x="2248090" y="242201"/>
                  </a:lnTo>
                  <a:lnTo>
                    <a:pt x="2202345" y="254901"/>
                  </a:lnTo>
                  <a:lnTo>
                    <a:pt x="2156447" y="268871"/>
                  </a:lnTo>
                  <a:lnTo>
                    <a:pt x="2110397" y="285381"/>
                  </a:lnTo>
                  <a:lnTo>
                    <a:pt x="2064169" y="304431"/>
                  </a:lnTo>
                  <a:lnTo>
                    <a:pt x="2017801" y="324751"/>
                  </a:lnTo>
                  <a:lnTo>
                    <a:pt x="1971268" y="347611"/>
                  </a:lnTo>
                  <a:lnTo>
                    <a:pt x="1924570" y="373011"/>
                  </a:lnTo>
                  <a:lnTo>
                    <a:pt x="1877720" y="400951"/>
                  </a:lnTo>
                  <a:lnTo>
                    <a:pt x="1830705" y="430161"/>
                  </a:lnTo>
                  <a:lnTo>
                    <a:pt x="1783537" y="461911"/>
                  </a:lnTo>
                  <a:lnTo>
                    <a:pt x="1759102" y="480606"/>
                  </a:lnTo>
                  <a:lnTo>
                    <a:pt x="1740750" y="469531"/>
                  </a:lnTo>
                  <a:lnTo>
                    <a:pt x="1738337" y="468261"/>
                  </a:lnTo>
                  <a:lnTo>
                    <a:pt x="1697342" y="446671"/>
                  </a:lnTo>
                  <a:lnTo>
                    <a:pt x="1652625" y="426351"/>
                  </a:lnTo>
                  <a:lnTo>
                    <a:pt x="1606626" y="409841"/>
                  </a:lnTo>
                  <a:lnTo>
                    <a:pt x="1559306" y="395871"/>
                  </a:lnTo>
                  <a:lnTo>
                    <a:pt x="1510703" y="384441"/>
                  </a:lnTo>
                  <a:lnTo>
                    <a:pt x="1462151" y="376821"/>
                  </a:lnTo>
                  <a:lnTo>
                    <a:pt x="1413471" y="373011"/>
                  </a:lnTo>
                  <a:lnTo>
                    <a:pt x="1364665" y="370471"/>
                  </a:lnTo>
                  <a:lnTo>
                    <a:pt x="1315720" y="369201"/>
                  </a:lnTo>
                  <a:lnTo>
                    <a:pt x="1266634" y="371741"/>
                  </a:lnTo>
                  <a:lnTo>
                    <a:pt x="1217409" y="375551"/>
                  </a:lnTo>
                  <a:lnTo>
                    <a:pt x="1168057" y="381901"/>
                  </a:lnTo>
                  <a:lnTo>
                    <a:pt x="1118565" y="389521"/>
                  </a:lnTo>
                  <a:lnTo>
                    <a:pt x="1068946" y="399681"/>
                  </a:lnTo>
                  <a:lnTo>
                    <a:pt x="1019175" y="412381"/>
                  </a:lnTo>
                  <a:lnTo>
                    <a:pt x="969289" y="427621"/>
                  </a:lnTo>
                  <a:lnTo>
                    <a:pt x="919251" y="444131"/>
                  </a:lnTo>
                  <a:lnTo>
                    <a:pt x="868387" y="465721"/>
                  </a:lnTo>
                  <a:lnTo>
                    <a:pt x="818857" y="487311"/>
                  </a:lnTo>
                  <a:lnTo>
                    <a:pt x="770686" y="508901"/>
                  </a:lnTo>
                  <a:lnTo>
                    <a:pt x="723849" y="533031"/>
                  </a:lnTo>
                  <a:lnTo>
                    <a:pt x="678357" y="557161"/>
                  </a:lnTo>
                  <a:lnTo>
                    <a:pt x="634212" y="582561"/>
                  </a:lnTo>
                  <a:lnTo>
                    <a:pt x="591413" y="609231"/>
                  </a:lnTo>
                  <a:lnTo>
                    <a:pt x="549973" y="635901"/>
                  </a:lnTo>
                  <a:lnTo>
                    <a:pt x="509866" y="663841"/>
                  </a:lnTo>
                  <a:lnTo>
                    <a:pt x="471106" y="693051"/>
                  </a:lnTo>
                  <a:lnTo>
                    <a:pt x="433692" y="723531"/>
                  </a:lnTo>
                  <a:lnTo>
                    <a:pt x="397611" y="755281"/>
                  </a:lnTo>
                  <a:lnTo>
                    <a:pt x="362889" y="787031"/>
                  </a:lnTo>
                  <a:lnTo>
                    <a:pt x="329514" y="820051"/>
                  </a:lnTo>
                  <a:lnTo>
                    <a:pt x="297484" y="854341"/>
                  </a:lnTo>
                  <a:lnTo>
                    <a:pt x="266788" y="888631"/>
                  </a:lnTo>
                  <a:lnTo>
                    <a:pt x="237451" y="924191"/>
                  </a:lnTo>
                  <a:lnTo>
                    <a:pt x="198120" y="974991"/>
                  </a:lnTo>
                  <a:lnTo>
                    <a:pt x="162077" y="1023251"/>
                  </a:lnTo>
                  <a:lnTo>
                    <a:pt x="129336" y="1070241"/>
                  </a:lnTo>
                  <a:lnTo>
                    <a:pt x="99885" y="1114691"/>
                  </a:lnTo>
                  <a:lnTo>
                    <a:pt x="73723" y="1157871"/>
                  </a:lnTo>
                  <a:lnTo>
                    <a:pt x="50850" y="1197241"/>
                  </a:lnTo>
                  <a:lnTo>
                    <a:pt x="31280" y="1236611"/>
                  </a:lnTo>
                  <a:lnTo>
                    <a:pt x="14998" y="1272171"/>
                  </a:lnTo>
                  <a:lnTo>
                    <a:pt x="3606" y="1309001"/>
                  </a:lnTo>
                  <a:lnTo>
                    <a:pt x="0" y="1361071"/>
                  </a:lnTo>
                  <a:lnTo>
                    <a:pt x="2273" y="1369961"/>
                  </a:lnTo>
                  <a:lnTo>
                    <a:pt x="5334" y="1377581"/>
                  </a:lnTo>
                  <a:lnTo>
                    <a:pt x="9182" y="1385201"/>
                  </a:lnTo>
                  <a:lnTo>
                    <a:pt x="13804" y="1391551"/>
                  </a:lnTo>
                  <a:lnTo>
                    <a:pt x="60172" y="1439811"/>
                  </a:lnTo>
                  <a:lnTo>
                    <a:pt x="61607" y="1446161"/>
                  </a:lnTo>
                  <a:lnTo>
                    <a:pt x="61671" y="1452511"/>
                  </a:lnTo>
                  <a:lnTo>
                    <a:pt x="60375" y="1461401"/>
                  </a:lnTo>
                  <a:lnTo>
                    <a:pt x="57721" y="1471561"/>
                  </a:lnTo>
                  <a:lnTo>
                    <a:pt x="67754" y="1451241"/>
                  </a:lnTo>
                  <a:lnTo>
                    <a:pt x="92760" y="1392821"/>
                  </a:lnTo>
                  <a:lnTo>
                    <a:pt x="118135" y="1338211"/>
                  </a:lnTo>
                  <a:lnTo>
                    <a:pt x="143865" y="1284871"/>
                  </a:lnTo>
                  <a:lnTo>
                    <a:pt x="169938" y="1234071"/>
                  </a:lnTo>
                  <a:lnTo>
                    <a:pt x="196380" y="1184541"/>
                  </a:lnTo>
                  <a:lnTo>
                    <a:pt x="223164" y="1138821"/>
                  </a:lnTo>
                  <a:lnTo>
                    <a:pt x="250317" y="1094371"/>
                  </a:lnTo>
                  <a:lnTo>
                    <a:pt x="277812" y="1053731"/>
                  </a:lnTo>
                  <a:lnTo>
                    <a:pt x="305663" y="1014361"/>
                  </a:lnTo>
                  <a:lnTo>
                    <a:pt x="333870" y="977531"/>
                  </a:lnTo>
                  <a:lnTo>
                    <a:pt x="362445" y="941971"/>
                  </a:lnTo>
                  <a:lnTo>
                    <a:pt x="391363" y="910221"/>
                  </a:lnTo>
                  <a:lnTo>
                    <a:pt x="420636" y="879741"/>
                  </a:lnTo>
                  <a:lnTo>
                    <a:pt x="458863" y="842911"/>
                  </a:lnTo>
                  <a:lnTo>
                    <a:pt x="497941" y="808621"/>
                  </a:lnTo>
                  <a:lnTo>
                    <a:pt x="537870" y="775601"/>
                  </a:lnTo>
                  <a:lnTo>
                    <a:pt x="578637" y="743851"/>
                  </a:lnTo>
                  <a:lnTo>
                    <a:pt x="620242" y="713371"/>
                  </a:lnTo>
                  <a:lnTo>
                    <a:pt x="662698" y="685431"/>
                  </a:lnTo>
                  <a:lnTo>
                    <a:pt x="706005" y="658761"/>
                  </a:lnTo>
                  <a:lnTo>
                    <a:pt x="750150" y="633361"/>
                  </a:lnTo>
                  <a:lnTo>
                    <a:pt x="795147" y="609231"/>
                  </a:lnTo>
                  <a:lnTo>
                    <a:pt x="840994" y="587641"/>
                  </a:lnTo>
                  <a:lnTo>
                    <a:pt x="887679" y="567321"/>
                  </a:lnTo>
                  <a:lnTo>
                    <a:pt x="983576" y="531761"/>
                  </a:lnTo>
                  <a:lnTo>
                    <a:pt x="1039380" y="513981"/>
                  </a:lnTo>
                  <a:lnTo>
                    <a:pt x="1094028" y="500011"/>
                  </a:lnTo>
                  <a:lnTo>
                    <a:pt x="1147508" y="487311"/>
                  </a:lnTo>
                  <a:lnTo>
                    <a:pt x="1199832" y="478421"/>
                  </a:lnTo>
                  <a:lnTo>
                    <a:pt x="1251000" y="472071"/>
                  </a:lnTo>
                  <a:lnTo>
                    <a:pt x="1301013" y="468261"/>
                  </a:lnTo>
                  <a:lnTo>
                    <a:pt x="1349870" y="468261"/>
                  </a:lnTo>
                  <a:lnTo>
                    <a:pt x="1397558" y="469531"/>
                  </a:lnTo>
                  <a:lnTo>
                    <a:pt x="1444091" y="474611"/>
                  </a:lnTo>
                  <a:lnTo>
                    <a:pt x="1489468" y="482231"/>
                  </a:lnTo>
                  <a:lnTo>
                    <a:pt x="1533690" y="492391"/>
                  </a:lnTo>
                  <a:lnTo>
                    <a:pt x="1576755" y="505091"/>
                  </a:lnTo>
                  <a:lnTo>
                    <a:pt x="1618653" y="521601"/>
                  </a:lnTo>
                  <a:lnTo>
                    <a:pt x="1659394" y="540651"/>
                  </a:lnTo>
                  <a:lnTo>
                    <a:pt x="1675168" y="549249"/>
                  </a:lnTo>
                  <a:lnTo>
                    <a:pt x="1649120" y="572401"/>
                  </a:lnTo>
                  <a:lnTo>
                    <a:pt x="1610995" y="609231"/>
                  </a:lnTo>
                  <a:lnTo>
                    <a:pt x="1576209" y="647331"/>
                  </a:lnTo>
                  <a:lnTo>
                    <a:pt x="1544777" y="684161"/>
                  </a:lnTo>
                  <a:lnTo>
                    <a:pt x="1516672" y="722261"/>
                  </a:lnTo>
                  <a:lnTo>
                    <a:pt x="1491919" y="760361"/>
                  </a:lnTo>
                  <a:lnTo>
                    <a:pt x="1470507" y="798461"/>
                  </a:lnTo>
                  <a:lnTo>
                    <a:pt x="1452435" y="837831"/>
                  </a:lnTo>
                  <a:lnTo>
                    <a:pt x="1437716" y="875931"/>
                  </a:lnTo>
                  <a:lnTo>
                    <a:pt x="1426324" y="914031"/>
                  </a:lnTo>
                  <a:lnTo>
                    <a:pt x="1418272" y="953401"/>
                  </a:lnTo>
                  <a:lnTo>
                    <a:pt x="1413573" y="992771"/>
                  </a:lnTo>
                  <a:lnTo>
                    <a:pt x="1418031" y="1047381"/>
                  </a:lnTo>
                  <a:lnTo>
                    <a:pt x="1425689" y="1100721"/>
                  </a:lnTo>
                  <a:lnTo>
                    <a:pt x="1436585" y="1150251"/>
                  </a:lnTo>
                  <a:lnTo>
                    <a:pt x="1450695" y="1195971"/>
                  </a:lnTo>
                  <a:lnTo>
                    <a:pt x="1468018" y="1239151"/>
                  </a:lnTo>
                  <a:lnTo>
                    <a:pt x="1488567" y="1279791"/>
                  </a:lnTo>
                  <a:lnTo>
                    <a:pt x="1512341" y="1316621"/>
                  </a:lnTo>
                  <a:lnTo>
                    <a:pt x="1543735" y="1354721"/>
                  </a:lnTo>
                  <a:lnTo>
                    <a:pt x="1578356" y="1385201"/>
                  </a:lnTo>
                  <a:lnTo>
                    <a:pt x="1616189" y="1408061"/>
                  </a:lnTo>
                  <a:lnTo>
                    <a:pt x="1657235" y="1424571"/>
                  </a:lnTo>
                  <a:lnTo>
                    <a:pt x="1701507" y="1433461"/>
                  </a:lnTo>
                  <a:lnTo>
                    <a:pt x="1749005" y="1436001"/>
                  </a:lnTo>
                  <a:lnTo>
                    <a:pt x="1797342" y="1427111"/>
                  </a:lnTo>
                  <a:lnTo>
                    <a:pt x="1842084" y="1414411"/>
                  </a:lnTo>
                  <a:lnTo>
                    <a:pt x="1883194" y="1396631"/>
                  </a:lnTo>
                  <a:lnTo>
                    <a:pt x="1920697" y="1375041"/>
                  </a:lnTo>
                  <a:lnTo>
                    <a:pt x="1954580" y="1348371"/>
                  </a:lnTo>
                  <a:lnTo>
                    <a:pt x="1984857" y="1316621"/>
                  </a:lnTo>
                  <a:lnTo>
                    <a:pt x="2011514" y="1281061"/>
                  </a:lnTo>
                  <a:lnTo>
                    <a:pt x="2034552" y="1240421"/>
                  </a:lnTo>
                  <a:lnTo>
                    <a:pt x="2053983" y="1195971"/>
                  </a:lnTo>
                  <a:lnTo>
                    <a:pt x="2069795" y="1146441"/>
                  </a:lnTo>
                  <a:lnTo>
                    <a:pt x="2076729" y="1095641"/>
                  </a:lnTo>
                  <a:lnTo>
                    <a:pt x="2079891" y="1044841"/>
                  </a:lnTo>
                  <a:lnTo>
                    <a:pt x="2079269" y="995311"/>
                  </a:lnTo>
                  <a:lnTo>
                    <a:pt x="2074875" y="947051"/>
                  </a:lnTo>
                  <a:lnTo>
                    <a:pt x="2066696" y="898791"/>
                  </a:lnTo>
                  <a:lnTo>
                    <a:pt x="2054733" y="851801"/>
                  </a:lnTo>
                  <a:lnTo>
                    <a:pt x="2039010" y="804811"/>
                  </a:lnTo>
                  <a:lnTo>
                    <a:pt x="2019490" y="759091"/>
                  </a:lnTo>
                  <a:lnTo>
                    <a:pt x="1996198" y="714641"/>
                  </a:lnTo>
                  <a:lnTo>
                    <a:pt x="1980666" y="1044841"/>
                  </a:lnTo>
                  <a:lnTo>
                    <a:pt x="1980590" y="1047381"/>
                  </a:lnTo>
                  <a:lnTo>
                    <a:pt x="1977072" y="1098181"/>
                  </a:lnTo>
                  <a:lnTo>
                    <a:pt x="1962823" y="1150251"/>
                  </a:lnTo>
                  <a:lnTo>
                    <a:pt x="1944281" y="1195971"/>
                  </a:lnTo>
                  <a:lnTo>
                    <a:pt x="1921433" y="1235341"/>
                  </a:lnTo>
                  <a:lnTo>
                    <a:pt x="1894293" y="1268361"/>
                  </a:lnTo>
                  <a:lnTo>
                    <a:pt x="1862848" y="1295031"/>
                  </a:lnTo>
                  <a:lnTo>
                    <a:pt x="1827110" y="1316621"/>
                  </a:lnTo>
                  <a:lnTo>
                    <a:pt x="1787067" y="1330591"/>
                  </a:lnTo>
                  <a:lnTo>
                    <a:pt x="1742719" y="1338211"/>
                  </a:lnTo>
                  <a:lnTo>
                    <a:pt x="1694776" y="1334401"/>
                  </a:lnTo>
                  <a:lnTo>
                    <a:pt x="1651406" y="1316621"/>
                  </a:lnTo>
                  <a:lnTo>
                    <a:pt x="1612607" y="1283601"/>
                  </a:lnTo>
                  <a:lnTo>
                    <a:pt x="1578368" y="1237881"/>
                  </a:lnTo>
                  <a:lnTo>
                    <a:pt x="1556029" y="1189621"/>
                  </a:lnTo>
                  <a:lnTo>
                    <a:pt x="1538693" y="1142631"/>
                  </a:lnTo>
                  <a:lnTo>
                    <a:pt x="1526374" y="1096911"/>
                  </a:lnTo>
                  <a:lnTo>
                    <a:pt x="1519047" y="1049921"/>
                  </a:lnTo>
                  <a:lnTo>
                    <a:pt x="1516748" y="1005471"/>
                  </a:lnTo>
                  <a:lnTo>
                    <a:pt x="1519440" y="959751"/>
                  </a:lnTo>
                  <a:lnTo>
                    <a:pt x="1529994" y="920381"/>
                  </a:lnTo>
                  <a:lnTo>
                    <a:pt x="1544269" y="882281"/>
                  </a:lnTo>
                  <a:lnTo>
                    <a:pt x="1562277" y="842911"/>
                  </a:lnTo>
                  <a:lnTo>
                    <a:pt x="1584020" y="804811"/>
                  </a:lnTo>
                  <a:lnTo>
                    <a:pt x="1609471" y="766711"/>
                  </a:lnTo>
                  <a:lnTo>
                    <a:pt x="1638668" y="729881"/>
                  </a:lnTo>
                  <a:lnTo>
                    <a:pt x="1671574" y="691781"/>
                  </a:lnTo>
                  <a:lnTo>
                    <a:pt x="1708213" y="654951"/>
                  </a:lnTo>
                  <a:lnTo>
                    <a:pt x="1748574" y="619391"/>
                  </a:lnTo>
                  <a:lnTo>
                    <a:pt x="1764715" y="605917"/>
                  </a:lnTo>
                  <a:lnTo>
                    <a:pt x="1774685" y="613041"/>
                  </a:lnTo>
                  <a:lnTo>
                    <a:pt x="1810791" y="642251"/>
                  </a:lnTo>
                  <a:lnTo>
                    <a:pt x="1845741" y="675271"/>
                  </a:lnTo>
                  <a:lnTo>
                    <a:pt x="1878545" y="717181"/>
                  </a:lnTo>
                  <a:lnTo>
                    <a:pt x="1906790" y="760361"/>
                  </a:lnTo>
                  <a:lnTo>
                    <a:pt x="1930488" y="804811"/>
                  </a:lnTo>
                  <a:lnTo>
                    <a:pt x="1949627" y="850531"/>
                  </a:lnTo>
                  <a:lnTo>
                    <a:pt x="1964220" y="897521"/>
                  </a:lnTo>
                  <a:lnTo>
                    <a:pt x="1974265" y="945781"/>
                  </a:lnTo>
                  <a:lnTo>
                    <a:pt x="1979752" y="995311"/>
                  </a:lnTo>
                  <a:lnTo>
                    <a:pt x="1980666" y="1044841"/>
                  </a:lnTo>
                  <a:lnTo>
                    <a:pt x="1980666" y="689140"/>
                  </a:lnTo>
                  <a:lnTo>
                    <a:pt x="1938286" y="627011"/>
                  </a:lnTo>
                  <a:lnTo>
                    <a:pt x="1901380" y="590181"/>
                  </a:lnTo>
                  <a:lnTo>
                    <a:pt x="1863178" y="555891"/>
                  </a:lnTo>
                  <a:lnTo>
                    <a:pt x="1846745" y="542683"/>
                  </a:lnTo>
                  <a:lnTo>
                    <a:pt x="1892033" y="511441"/>
                  </a:lnTo>
                  <a:lnTo>
                    <a:pt x="1935378" y="484771"/>
                  </a:lnTo>
                  <a:lnTo>
                    <a:pt x="1979168" y="459371"/>
                  </a:lnTo>
                  <a:lnTo>
                    <a:pt x="2023376" y="435241"/>
                  </a:lnTo>
                  <a:lnTo>
                    <a:pt x="2068017" y="414921"/>
                  </a:lnTo>
                  <a:lnTo>
                    <a:pt x="2113102" y="395871"/>
                  </a:lnTo>
                  <a:lnTo>
                    <a:pt x="2158606" y="378091"/>
                  </a:lnTo>
                  <a:lnTo>
                    <a:pt x="2204555" y="362851"/>
                  </a:lnTo>
                  <a:lnTo>
                    <a:pt x="2250935" y="350151"/>
                  </a:lnTo>
                  <a:lnTo>
                    <a:pt x="2297734" y="338721"/>
                  </a:lnTo>
                  <a:lnTo>
                    <a:pt x="2344978" y="329831"/>
                  </a:lnTo>
                  <a:lnTo>
                    <a:pt x="2392654" y="323481"/>
                  </a:lnTo>
                  <a:lnTo>
                    <a:pt x="2439365" y="318401"/>
                  </a:lnTo>
                  <a:lnTo>
                    <a:pt x="2487879" y="315861"/>
                  </a:lnTo>
                  <a:lnTo>
                    <a:pt x="2538171" y="315861"/>
                  </a:lnTo>
                  <a:lnTo>
                    <a:pt x="2590254" y="317131"/>
                  </a:lnTo>
                  <a:lnTo>
                    <a:pt x="2644114" y="320941"/>
                  </a:lnTo>
                  <a:lnTo>
                    <a:pt x="2699778" y="326021"/>
                  </a:lnTo>
                  <a:lnTo>
                    <a:pt x="2850324" y="348881"/>
                  </a:lnTo>
                  <a:lnTo>
                    <a:pt x="2989770" y="378269"/>
                  </a:lnTo>
                  <a:lnTo>
                    <a:pt x="2681351" y="462953"/>
                  </a:lnTo>
                  <a:lnTo>
                    <a:pt x="2666644" y="470484"/>
                  </a:lnTo>
                  <a:lnTo>
                    <a:pt x="2656332" y="482638"/>
                  </a:lnTo>
                  <a:lnTo>
                    <a:pt x="2651341" y="497776"/>
                  </a:lnTo>
                  <a:lnTo>
                    <a:pt x="2652572" y="514248"/>
                  </a:lnTo>
                  <a:lnTo>
                    <a:pt x="2679255" y="542378"/>
                  </a:lnTo>
                  <a:lnTo>
                    <a:pt x="2696172" y="544601"/>
                  </a:lnTo>
                  <a:lnTo>
                    <a:pt x="2700032" y="544093"/>
                  </a:lnTo>
                  <a:lnTo>
                    <a:pt x="3035731" y="451015"/>
                  </a:lnTo>
                  <a:lnTo>
                    <a:pt x="3142437" y="423062"/>
                  </a:lnTo>
                  <a:lnTo>
                    <a:pt x="3162617" y="418299"/>
                  </a:lnTo>
                  <a:lnTo>
                    <a:pt x="3175076" y="415798"/>
                  </a:lnTo>
                  <a:lnTo>
                    <a:pt x="3176689" y="415544"/>
                  </a:lnTo>
                  <a:lnTo>
                    <a:pt x="3178276" y="415188"/>
                  </a:lnTo>
                  <a:lnTo>
                    <a:pt x="3217748" y="400710"/>
                  </a:lnTo>
                  <a:lnTo>
                    <a:pt x="3250755" y="367169"/>
                  </a:lnTo>
                  <a:lnTo>
                    <a:pt x="3253282" y="354736"/>
                  </a:lnTo>
                  <a:lnTo>
                    <a:pt x="3253511" y="350634"/>
                  </a:lnTo>
                  <a:lnTo>
                    <a:pt x="3253879" y="344309"/>
                  </a:lnTo>
                  <a:close/>
                </a:path>
              </a:pathLst>
            </a:custGeom>
            <a:solidFill>
              <a:srgbClr val="FFFFFF"/>
            </a:solidFill>
          </p:spPr>
          <p:txBody>
            <a:bodyPr wrap="square" lIns="0" tIns="0" rIns="0" bIns="0" rtlCol="0"/>
            <a:lstStyle/>
            <a:p>
              <a:endParaRPr sz="1200"/>
            </a:p>
          </p:txBody>
        </p:sp>
      </p:grpSp>
      <p:sp>
        <p:nvSpPr>
          <p:cNvPr id="6" name="object 6"/>
          <p:cNvSpPr txBox="1"/>
          <p:nvPr/>
        </p:nvSpPr>
        <p:spPr>
          <a:xfrm>
            <a:off x="9632399" y="1579374"/>
            <a:ext cx="2458719" cy="357428"/>
          </a:xfrm>
          <a:prstGeom prst="rect">
            <a:avLst/>
          </a:prstGeom>
        </p:spPr>
        <p:txBody>
          <a:bodyPr vert="horz" wrap="square" lIns="0" tIns="8467" rIns="0" bIns="0" rtlCol="0">
            <a:spAutoFit/>
          </a:bodyPr>
          <a:lstStyle/>
          <a:p>
            <a:pPr marL="8467">
              <a:spcBef>
                <a:spcPts val="67"/>
              </a:spcBef>
            </a:pPr>
            <a:r>
              <a:rPr sz="2267" b="1" spc="60" dirty="0">
                <a:solidFill>
                  <a:srgbClr val="0C0A09"/>
                </a:solidFill>
                <a:latin typeface="Arial"/>
                <a:cs typeface="Arial"/>
              </a:rPr>
              <a:t>Weak</a:t>
            </a:r>
            <a:r>
              <a:rPr sz="2267" b="1" spc="-7" dirty="0">
                <a:solidFill>
                  <a:srgbClr val="0C0A09"/>
                </a:solidFill>
                <a:latin typeface="Arial"/>
                <a:cs typeface="Arial"/>
              </a:rPr>
              <a:t> </a:t>
            </a:r>
            <a:r>
              <a:rPr sz="2267" b="1" dirty="0">
                <a:solidFill>
                  <a:srgbClr val="0C0A09"/>
                </a:solidFill>
                <a:latin typeface="Arial"/>
                <a:cs typeface="Arial"/>
              </a:rPr>
              <a:t>food</a:t>
            </a:r>
            <a:r>
              <a:rPr sz="2267" b="1" spc="-7" dirty="0">
                <a:solidFill>
                  <a:srgbClr val="0C0A09"/>
                </a:solidFill>
                <a:latin typeface="Arial"/>
                <a:cs typeface="Arial"/>
              </a:rPr>
              <a:t> </a:t>
            </a:r>
            <a:r>
              <a:rPr sz="2267" b="1" spc="30" dirty="0">
                <a:solidFill>
                  <a:srgbClr val="0C0A09"/>
                </a:solidFill>
                <a:latin typeface="Arial"/>
                <a:cs typeface="Arial"/>
              </a:rPr>
              <a:t>safety</a:t>
            </a:r>
            <a:endParaRPr sz="2267">
              <a:latin typeface="Arial"/>
              <a:cs typeface="Arial"/>
            </a:endParaRPr>
          </a:p>
        </p:txBody>
      </p:sp>
      <p:grpSp>
        <p:nvGrpSpPr>
          <p:cNvPr id="7" name="object 7"/>
          <p:cNvGrpSpPr/>
          <p:nvPr/>
        </p:nvGrpSpPr>
        <p:grpSpPr>
          <a:xfrm>
            <a:off x="1325647" y="1494999"/>
            <a:ext cx="9601200" cy="4298103"/>
            <a:chOff x="1988471" y="2242497"/>
            <a:chExt cx="14401800" cy="6447155"/>
          </a:xfrm>
        </p:grpSpPr>
        <p:sp>
          <p:nvSpPr>
            <p:cNvPr id="8" name="object 8"/>
            <p:cNvSpPr/>
            <p:nvPr/>
          </p:nvSpPr>
          <p:spPr>
            <a:xfrm>
              <a:off x="11134915" y="2242501"/>
              <a:ext cx="3254375" cy="1471930"/>
            </a:xfrm>
            <a:custGeom>
              <a:avLst/>
              <a:gdLst/>
              <a:ahLst/>
              <a:cxnLst/>
              <a:rect l="l" t="t" r="r" b="b"/>
              <a:pathLst>
                <a:path w="3254375" h="1471929">
                  <a:moveTo>
                    <a:pt x="3253879" y="344309"/>
                  </a:moveTo>
                  <a:lnTo>
                    <a:pt x="3232251" y="307809"/>
                  </a:lnTo>
                  <a:lnTo>
                    <a:pt x="3213912" y="295160"/>
                  </a:lnTo>
                  <a:lnTo>
                    <a:pt x="3213062" y="294640"/>
                  </a:lnTo>
                  <a:lnTo>
                    <a:pt x="3212769" y="294462"/>
                  </a:lnTo>
                  <a:lnTo>
                    <a:pt x="3212769" y="294640"/>
                  </a:lnTo>
                  <a:lnTo>
                    <a:pt x="3211322" y="294005"/>
                  </a:lnTo>
                  <a:lnTo>
                    <a:pt x="3209785" y="293433"/>
                  </a:lnTo>
                  <a:lnTo>
                    <a:pt x="3208159" y="292938"/>
                  </a:lnTo>
                  <a:lnTo>
                    <a:pt x="3209772" y="293420"/>
                  </a:lnTo>
                  <a:lnTo>
                    <a:pt x="3211322" y="293979"/>
                  </a:lnTo>
                  <a:lnTo>
                    <a:pt x="3212769" y="294640"/>
                  </a:lnTo>
                  <a:lnTo>
                    <a:pt x="3212769" y="294462"/>
                  </a:lnTo>
                  <a:lnTo>
                    <a:pt x="3210331" y="292938"/>
                  </a:lnTo>
                  <a:lnTo>
                    <a:pt x="3199409" y="286169"/>
                  </a:lnTo>
                  <a:lnTo>
                    <a:pt x="3171266" y="267944"/>
                  </a:lnTo>
                  <a:lnTo>
                    <a:pt x="3004845" y="157949"/>
                  </a:lnTo>
                  <a:lnTo>
                    <a:pt x="3003524" y="157010"/>
                  </a:lnTo>
                  <a:lnTo>
                    <a:pt x="2987446" y="147142"/>
                  </a:lnTo>
                  <a:lnTo>
                    <a:pt x="2957411" y="130390"/>
                  </a:lnTo>
                  <a:lnTo>
                    <a:pt x="2913405" y="106743"/>
                  </a:lnTo>
                  <a:lnTo>
                    <a:pt x="2783497" y="38798"/>
                  </a:lnTo>
                  <a:lnTo>
                    <a:pt x="2770289" y="31064"/>
                  </a:lnTo>
                  <a:lnTo>
                    <a:pt x="2757589" y="23253"/>
                  </a:lnTo>
                  <a:lnTo>
                    <a:pt x="2745359" y="15379"/>
                  </a:lnTo>
                  <a:lnTo>
                    <a:pt x="2733624" y="7429"/>
                  </a:lnTo>
                  <a:lnTo>
                    <a:pt x="2726448" y="2451"/>
                  </a:lnTo>
                  <a:lnTo>
                    <a:pt x="2718270" y="38"/>
                  </a:lnTo>
                  <a:lnTo>
                    <a:pt x="2675750" y="17868"/>
                  </a:lnTo>
                  <a:lnTo>
                    <a:pt x="2668981" y="48971"/>
                  </a:lnTo>
                  <a:lnTo>
                    <a:pt x="2674759" y="63830"/>
                  </a:lnTo>
                  <a:lnTo>
                    <a:pt x="2713444" y="93738"/>
                  </a:lnTo>
                  <a:lnTo>
                    <a:pt x="2870797" y="178193"/>
                  </a:lnTo>
                  <a:lnTo>
                    <a:pt x="2913049" y="200748"/>
                  </a:lnTo>
                  <a:lnTo>
                    <a:pt x="2941294" y="216331"/>
                  </a:lnTo>
                  <a:lnTo>
                    <a:pt x="2955531" y="224942"/>
                  </a:lnTo>
                  <a:lnTo>
                    <a:pt x="2956204" y="225450"/>
                  </a:lnTo>
                  <a:lnTo>
                    <a:pt x="2956903" y="225945"/>
                  </a:lnTo>
                  <a:lnTo>
                    <a:pt x="2984309" y="244132"/>
                  </a:lnTo>
                  <a:lnTo>
                    <a:pt x="2967952" y="240931"/>
                  </a:lnTo>
                  <a:lnTo>
                    <a:pt x="2921660" y="233311"/>
                  </a:lnTo>
                  <a:lnTo>
                    <a:pt x="2827032" y="220611"/>
                  </a:lnTo>
                  <a:lnTo>
                    <a:pt x="2778696" y="215531"/>
                  </a:lnTo>
                  <a:lnTo>
                    <a:pt x="2679992" y="210451"/>
                  </a:lnTo>
                  <a:lnTo>
                    <a:pt x="2629611" y="209181"/>
                  </a:lnTo>
                  <a:lnTo>
                    <a:pt x="2526817" y="209181"/>
                  </a:lnTo>
                  <a:lnTo>
                    <a:pt x="2474404" y="211721"/>
                  </a:lnTo>
                  <a:lnTo>
                    <a:pt x="2429459" y="212991"/>
                  </a:lnTo>
                  <a:lnTo>
                    <a:pt x="2384361" y="216801"/>
                  </a:lnTo>
                  <a:lnTo>
                    <a:pt x="2339098" y="223151"/>
                  </a:lnTo>
                  <a:lnTo>
                    <a:pt x="2293670" y="232041"/>
                  </a:lnTo>
                  <a:lnTo>
                    <a:pt x="2248090" y="242201"/>
                  </a:lnTo>
                  <a:lnTo>
                    <a:pt x="2202357" y="254901"/>
                  </a:lnTo>
                  <a:lnTo>
                    <a:pt x="2156460" y="268871"/>
                  </a:lnTo>
                  <a:lnTo>
                    <a:pt x="2110397" y="285381"/>
                  </a:lnTo>
                  <a:lnTo>
                    <a:pt x="2064181" y="304431"/>
                  </a:lnTo>
                  <a:lnTo>
                    <a:pt x="2017801" y="324751"/>
                  </a:lnTo>
                  <a:lnTo>
                    <a:pt x="1971268" y="347611"/>
                  </a:lnTo>
                  <a:lnTo>
                    <a:pt x="1924570" y="373011"/>
                  </a:lnTo>
                  <a:lnTo>
                    <a:pt x="1877720" y="400951"/>
                  </a:lnTo>
                  <a:lnTo>
                    <a:pt x="1830705" y="430161"/>
                  </a:lnTo>
                  <a:lnTo>
                    <a:pt x="1783537" y="461911"/>
                  </a:lnTo>
                  <a:lnTo>
                    <a:pt x="1759102" y="480606"/>
                  </a:lnTo>
                  <a:lnTo>
                    <a:pt x="1740750" y="469531"/>
                  </a:lnTo>
                  <a:lnTo>
                    <a:pt x="1738337" y="468261"/>
                  </a:lnTo>
                  <a:lnTo>
                    <a:pt x="1697342" y="446671"/>
                  </a:lnTo>
                  <a:lnTo>
                    <a:pt x="1652638" y="426351"/>
                  </a:lnTo>
                  <a:lnTo>
                    <a:pt x="1606626" y="409841"/>
                  </a:lnTo>
                  <a:lnTo>
                    <a:pt x="1559318" y="395871"/>
                  </a:lnTo>
                  <a:lnTo>
                    <a:pt x="1510703" y="384441"/>
                  </a:lnTo>
                  <a:lnTo>
                    <a:pt x="1462163" y="376821"/>
                  </a:lnTo>
                  <a:lnTo>
                    <a:pt x="1413484" y="373011"/>
                  </a:lnTo>
                  <a:lnTo>
                    <a:pt x="1364665" y="370471"/>
                  </a:lnTo>
                  <a:lnTo>
                    <a:pt x="1315720" y="369201"/>
                  </a:lnTo>
                  <a:lnTo>
                    <a:pt x="1266634" y="371741"/>
                  </a:lnTo>
                  <a:lnTo>
                    <a:pt x="1217422" y="375551"/>
                  </a:lnTo>
                  <a:lnTo>
                    <a:pt x="1168057" y="381901"/>
                  </a:lnTo>
                  <a:lnTo>
                    <a:pt x="1118565" y="389521"/>
                  </a:lnTo>
                  <a:lnTo>
                    <a:pt x="1068946" y="399681"/>
                  </a:lnTo>
                  <a:lnTo>
                    <a:pt x="1019187" y="412381"/>
                  </a:lnTo>
                  <a:lnTo>
                    <a:pt x="969289" y="427621"/>
                  </a:lnTo>
                  <a:lnTo>
                    <a:pt x="919264" y="444131"/>
                  </a:lnTo>
                  <a:lnTo>
                    <a:pt x="868387" y="465721"/>
                  </a:lnTo>
                  <a:lnTo>
                    <a:pt x="818870" y="487311"/>
                  </a:lnTo>
                  <a:lnTo>
                    <a:pt x="770686" y="508901"/>
                  </a:lnTo>
                  <a:lnTo>
                    <a:pt x="723849" y="533031"/>
                  </a:lnTo>
                  <a:lnTo>
                    <a:pt x="678370" y="557161"/>
                  </a:lnTo>
                  <a:lnTo>
                    <a:pt x="634225" y="582561"/>
                  </a:lnTo>
                  <a:lnTo>
                    <a:pt x="591426" y="609231"/>
                  </a:lnTo>
                  <a:lnTo>
                    <a:pt x="549973" y="635901"/>
                  </a:lnTo>
                  <a:lnTo>
                    <a:pt x="509866" y="663841"/>
                  </a:lnTo>
                  <a:lnTo>
                    <a:pt x="471106" y="693051"/>
                  </a:lnTo>
                  <a:lnTo>
                    <a:pt x="433692" y="723531"/>
                  </a:lnTo>
                  <a:lnTo>
                    <a:pt x="397624" y="755281"/>
                  </a:lnTo>
                  <a:lnTo>
                    <a:pt x="362902" y="787031"/>
                  </a:lnTo>
                  <a:lnTo>
                    <a:pt x="329514" y="820051"/>
                  </a:lnTo>
                  <a:lnTo>
                    <a:pt x="297484" y="854341"/>
                  </a:lnTo>
                  <a:lnTo>
                    <a:pt x="266801" y="888631"/>
                  </a:lnTo>
                  <a:lnTo>
                    <a:pt x="237451" y="924191"/>
                  </a:lnTo>
                  <a:lnTo>
                    <a:pt x="198120" y="974991"/>
                  </a:lnTo>
                  <a:lnTo>
                    <a:pt x="162090" y="1023251"/>
                  </a:lnTo>
                  <a:lnTo>
                    <a:pt x="129336" y="1070241"/>
                  </a:lnTo>
                  <a:lnTo>
                    <a:pt x="99885" y="1114691"/>
                  </a:lnTo>
                  <a:lnTo>
                    <a:pt x="73723" y="1157871"/>
                  </a:lnTo>
                  <a:lnTo>
                    <a:pt x="50863" y="1197241"/>
                  </a:lnTo>
                  <a:lnTo>
                    <a:pt x="31280" y="1236611"/>
                  </a:lnTo>
                  <a:lnTo>
                    <a:pt x="14998" y="1272171"/>
                  </a:lnTo>
                  <a:lnTo>
                    <a:pt x="3606" y="1309001"/>
                  </a:lnTo>
                  <a:lnTo>
                    <a:pt x="0" y="1361071"/>
                  </a:lnTo>
                  <a:lnTo>
                    <a:pt x="2286" y="1369961"/>
                  </a:lnTo>
                  <a:lnTo>
                    <a:pt x="5346" y="1377581"/>
                  </a:lnTo>
                  <a:lnTo>
                    <a:pt x="9182" y="1385201"/>
                  </a:lnTo>
                  <a:lnTo>
                    <a:pt x="13817" y="1391551"/>
                  </a:lnTo>
                  <a:lnTo>
                    <a:pt x="60172" y="1439811"/>
                  </a:lnTo>
                  <a:lnTo>
                    <a:pt x="61607" y="1446161"/>
                  </a:lnTo>
                  <a:lnTo>
                    <a:pt x="61671" y="1452511"/>
                  </a:lnTo>
                  <a:lnTo>
                    <a:pt x="60388" y="1461401"/>
                  </a:lnTo>
                  <a:lnTo>
                    <a:pt x="57734" y="1471561"/>
                  </a:lnTo>
                  <a:lnTo>
                    <a:pt x="67754" y="1451241"/>
                  </a:lnTo>
                  <a:lnTo>
                    <a:pt x="92773" y="1392821"/>
                  </a:lnTo>
                  <a:lnTo>
                    <a:pt x="118148" y="1338211"/>
                  </a:lnTo>
                  <a:lnTo>
                    <a:pt x="143865" y="1284871"/>
                  </a:lnTo>
                  <a:lnTo>
                    <a:pt x="169951" y="1234071"/>
                  </a:lnTo>
                  <a:lnTo>
                    <a:pt x="196380" y="1184541"/>
                  </a:lnTo>
                  <a:lnTo>
                    <a:pt x="223177" y="1138821"/>
                  </a:lnTo>
                  <a:lnTo>
                    <a:pt x="250317" y="1094371"/>
                  </a:lnTo>
                  <a:lnTo>
                    <a:pt x="277812" y="1053731"/>
                  </a:lnTo>
                  <a:lnTo>
                    <a:pt x="305676" y="1014361"/>
                  </a:lnTo>
                  <a:lnTo>
                    <a:pt x="333883" y="977531"/>
                  </a:lnTo>
                  <a:lnTo>
                    <a:pt x="362445" y="941971"/>
                  </a:lnTo>
                  <a:lnTo>
                    <a:pt x="391363" y="910221"/>
                  </a:lnTo>
                  <a:lnTo>
                    <a:pt x="420636" y="879741"/>
                  </a:lnTo>
                  <a:lnTo>
                    <a:pt x="458876" y="842911"/>
                  </a:lnTo>
                  <a:lnTo>
                    <a:pt x="497954" y="808621"/>
                  </a:lnTo>
                  <a:lnTo>
                    <a:pt x="537870" y="775601"/>
                  </a:lnTo>
                  <a:lnTo>
                    <a:pt x="578637" y="743851"/>
                  </a:lnTo>
                  <a:lnTo>
                    <a:pt x="620255" y="713371"/>
                  </a:lnTo>
                  <a:lnTo>
                    <a:pt x="662711" y="685431"/>
                  </a:lnTo>
                  <a:lnTo>
                    <a:pt x="706005" y="658761"/>
                  </a:lnTo>
                  <a:lnTo>
                    <a:pt x="750163" y="633361"/>
                  </a:lnTo>
                  <a:lnTo>
                    <a:pt x="795159" y="609231"/>
                  </a:lnTo>
                  <a:lnTo>
                    <a:pt x="840994" y="587641"/>
                  </a:lnTo>
                  <a:lnTo>
                    <a:pt x="887679" y="567321"/>
                  </a:lnTo>
                  <a:lnTo>
                    <a:pt x="983589" y="531761"/>
                  </a:lnTo>
                  <a:lnTo>
                    <a:pt x="1039393" y="513981"/>
                  </a:lnTo>
                  <a:lnTo>
                    <a:pt x="1094028" y="500011"/>
                  </a:lnTo>
                  <a:lnTo>
                    <a:pt x="1147521" y="487311"/>
                  </a:lnTo>
                  <a:lnTo>
                    <a:pt x="1199845" y="478421"/>
                  </a:lnTo>
                  <a:lnTo>
                    <a:pt x="1251013" y="472071"/>
                  </a:lnTo>
                  <a:lnTo>
                    <a:pt x="1301013" y="468261"/>
                  </a:lnTo>
                  <a:lnTo>
                    <a:pt x="1349870" y="468261"/>
                  </a:lnTo>
                  <a:lnTo>
                    <a:pt x="1397558" y="469531"/>
                  </a:lnTo>
                  <a:lnTo>
                    <a:pt x="1444104" y="474611"/>
                  </a:lnTo>
                  <a:lnTo>
                    <a:pt x="1489481" y="482231"/>
                  </a:lnTo>
                  <a:lnTo>
                    <a:pt x="1533690" y="492391"/>
                  </a:lnTo>
                  <a:lnTo>
                    <a:pt x="1576755" y="505091"/>
                  </a:lnTo>
                  <a:lnTo>
                    <a:pt x="1618665" y="521601"/>
                  </a:lnTo>
                  <a:lnTo>
                    <a:pt x="1659407" y="540651"/>
                  </a:lnTo>
                  <a:lnTo>
                    <a:pt x="1675180" y="549262"/>
                  </a:lnTo>
                  <a:lnTo>
                    <a:pt x="1649120" y="572401"/>
                  </a:lnTo>
                  <a:lnTo>
                    <a:pt x="1610995" y="609231"/>
                  </a:lnTo>
                  <a:lnTo>
                    <a:pt x="1576222" y="647331"/>
                  </a:lnTo>
                  <a:lnTo>
                    <a:pt x="1544777" y="684161"/>
                  </a:lnTo>
                  <a:lnTo>
                    <a:pt x="1516684" y="722261"/>
                  </a:lnTo>
                  <a:lnTo>
                    <a:pt x="1491932" y="760361"/>
                  </a:lnTo>
                  <a:lnTo>
                    <a:pt x="1470520" y="798461"/>
                  </a:lnTo>
                  <a:lnTo>
                    <a:pt x="1452448" y="837831"/>
                  </a:lnTo>
                  <a:lnTo>
                    <a:pt x="1437716" y="875931"/>
                  </a:lnTo>
                  <a:lnTo>
                    <a:pt x="1426324" y="914031"/>
                  </a:lnTo>
                  <a:lnTo>
                    <a:pt x="1418285" y="953401"/>
                  </a:lnTo>
                  <a:lnTo>
                    <a:pt x="1413586" y="992771"/>
                  </a:lnTo>
                  <a:lnTo>
                    <a:pt x="1418031" y="1047381"/>
                  </a:lnTo>
                  <a:lnTo>
                    <a:pt x="1425702" y="1100721"/>
                  </a:lnTo>
                  <a:lnTo>
                    <a:pt x="1436585" y="1150251"/>
                  </a:lnTo>
                  <a:lnTo>
                    <a:pt x="1450695" y="1195971"/>
                  </a:lnTo>
                  <a:lnTo>
                    <a:pt x="1468031" y="1239151"/>
                  </a:lnTo>
                  <a:lnTo>
                    <a:pt x="1488579" y="1279791"/>
                  </a:lnTo>
                  <a:lnTo>
                    <a:pt x="1512341" y="1316621"/>
                  </a:lnTo>
                  <a:lnTo>
                    <a:pt x="1543735" y="1354721"/>
                  </a:lnTo>
                  <a:lnTo>
                    <a:pt x="1578356" y="1385201"/>
                  </a:lnTo>
                  <a:lnTo>
                    <a:pt x="1616189" y="1408061"/>
                  </a:lnTo>
                  <a:lnTo>
                    <a:pt x="1657248" y="1424571"/>
                  </a:lnTo>
                  <a:lnTo>
                    <a:pt x="1701520" y="1433461"/>
                  </a:lnTo>
                  <a:lnTo>
                    <a:pt x="1749005" y="1436001"/>
                  </a:lnTo>
                  <a:lnTo>
                    <a:pt x="1797354" y="1427111"/>
                  </a:lnTo>
                  <a:lnTo>
                    <a:pt x="1842084" y="1414411"/>
                  </a:lnTo>
                  <a:lnTo>
                    <a:pt x="1883206" y="1396631"/>
                  </a:lnTo>
                  <a:lnTo>
                    <a:pt x="1920697" y="1375041"/>
                  </a:lnTo>
                  <a:lnTo>
                    <a:pt x="1954593" y="1348371"/>
                  </a:lnTo>
                  <a:lnTo>
                    <a:pt x="1964270" y="1338211"/>
                  </a:lnTo>
                  <a:lnTo>
                    <a:pt x="1984857" y="1316621"/>
                  </a:lnTo>
                  <a:lnTo>
                    <a:pt x="2011514" y="1281061"/>
                  </a:lnTo>
                  <a:lnTo>
                    <a:pt x="2034565" y="1240421"/>
                  </a:lnTo>
                  <a:lnTo>
                    <a:pt x="2053983" y="1195971"/>
                  </a:lnTo>
                  <a:lnTo>
                    <a:pt x="2069795" y="1146441"/>
                  </a:lnTo>
                  <a:lnTo>
                    <a:pt x="2076742" y="1095641"/>
                  </a:lnTo>
                  <a:lnTo>
                    <a:pt x="2079891" y="1044841"/>
                  </a:lnTo>
                  <a:lnTo>
                    <a:pt x="2079269" y="995311"/>
                  </a:lnTo>
                  <a:lnTo>
                    <a:pt x="2074875" y="947051"/>
                  </a:lnTo>
                  <a:lnTo>
                    <a:pt x="2066696" y="898791"/>
                  </a:lnTo>
                  <a:lnTo>
                    <a:pt x="2054745" y="851801"/>
                  </a:lnTo>
                  <a:lnTo>
                    <a:pt x="2039010" y="804811"/>
                  </a:lnTo>
                  <a:lnTo>
                    <a:pt x="2019503" y="759091"/>
                  </a:lnTo>
                  <a:lnTo>
                    <a:pt x="1996211" y="714641"/>
                  </a:lnTo>
                  <a:lnTo>
                    <a:pt x="1980666" y="689127"/>
                  </a:lnTo>
                  <a:lnTo>
                    <a:pt x="1980666" y="1044841"/>
                  </a:lnTo>
                  <a:lnTo>
                    <a:pt x="1980603" y="1047381"/>
                  </a:lnTo>
                  <a:lnTo>
                    <a:pt x="1977072" y="1098181"/>
                  </a:lnTo>
                  <a:lnTo>
                    <a:pt x="1962823" y="1150251"/>
                  </a:lnTo>
                  <a:lnTo>
                    <a:pt x="1944281" y="1195971"/>
                  </a:lnTo>
                  <a:lnTo>
                    <a:pt x="1921446" y="1235341"/>
                  </a:lnTo>
                  <a:lnTo>
                    <a:pt x="1894293" y="1268361"/>
                  </a:lnTo>
                  <a:lnTo>
                    <a:pt x="1862848" y="1295031"/>
                  </a:lnTo>
                  <a:lnTo>
                    <a:pt x="1827110" y="1316621"/>
                  </a:lnTo>
                  <a:lnTo>
                    <a:pt x="1787067" y="1330591"/>
                  </a:lnTo>
                  <a:lnTo>
                    <a:pt x="1742719" y="1338211"/>
                  </a:lnTo>
                  <a:lnTo>
                    <a:pt x="1694789" y="1334401"/>
                  </a:lnTo>
                  <a:lnTo>
                    <a:pt x="1651419" y="1316621"/>
                  </a:lnTo>
                  <a:lnTo>
                    <a:pt x="1612607" y="1283601"/>
                  </a:lnTo>
                  <a:lnTo>
                    <a:pt x="1578368" y="1237881"/>
                  </a:lnTo>
                  <a:lnTo>
                    <a:pt x="1556029" y="1189621"/>
                  </a:lnTo>
                  <a:lnTo>
                    <a:pt x="1538693" y="1142631"/>
                  </a:lnTo>
                  <a:lnTo>
                    <a:pt x="1526374" y="1096911"/>
                  </a:lnTo>
                  <a:lnTo>
                    <a:pt x="1519059" y="1049921"/>
                  </a:lnTo>
                  <a:lnTo>
                    <a:pt x="1516748" y="1005471"/>
                  </a:lnTo>
                  <a:lnTo>
                    <a:pt x="1519440" y="959751"/>
                  </a:lnTo>
                  <a:lnTo>
                    <a:pt x="1529994" y="920381"/>
                  </a:lnTo>
                  <a:lnTo>
                    <a:pt x="1544281" y="882281"/>
                  </a:lnTo>
                  <a:lnTo>
                    <a:pt x="1562290" y="842911"/>
                  </a:lnTo>
                  <a:lnTo>
                    <a:pt x="1584020" y="804811"/>
                  </a:lnTo>
                  <a:lnTo>
                    <a:pt x="1609483" y="766711"/>
                  </a:lnTo>
                  <a:lnTo>
                    <a:pt x="1638668" y="729881"/>
                  </a:lnTo>
                  <a:lnTo>
                    <a:pt x="1671586" y="691781"/>
                  </a:lnTo>
                  <a:lnTo>
                    <a:pt x="1708226" y="654951"/>
                  </a:lnTo>
                  <a:lnTo>
                    <a:pt x="1748586" y="619391"/>
                  </a:lnTo>
                  <a:lnTo>
                    <a:pt x="1764728" y="605917"/>
                  </a:lnTo>
                  <a:lnTo>
                    <a:pt x="1774685" y="613041"/>
                  </a:lnTo>
                  <a:lnTo>
                    <a:pt x="1810804" y="642251"/>
                  </a:lnTo>
                  <a:lnTo>
                    <a:pt x="1845754" y="675271"/>
                  </a:lnTo>
                  <a:lnTo>
                    <a:pt x="1878558" y="717181"/>
                  </a:lnTo>
                  <a:lnTo>
                    <a:pt x="1906803" y="760361"/>
                  </a:lnTo>
                  <a:lnTo>
                    <a:pt x="1930501" y="804811"/>
                  </a:lnTo>
                  <a:lnTo>
                    <a:pt x="1949640" y="850531"/>
                  </a:lnTo>
                  <a:lnTo>
                    <a:pt x="1964232" y="897521"/>
                  </a:lnTo>
                  <a:lnTo>
                    <a:pt x="1974265" y="945781"/>
                  </a:lnTo>
                  <a:lnTo>
                    <a:pt x="1979752" y="995311"/>
                  </a:lnTo>
                  <a:lnTo>
                    <a:pt x="1980666" y="1044841"/>
                  </a:lnTo>
                  <a:lnTo>
                    <a:pt x="1980666" y="689127"/>
                  </a:lnTo>
                  <a:lnTo>
                    <a:pt x="1938286" y="627011"/>
                  </a:lnTo>
                  <a:lnTo>
                    <a:pt x="1901380" y="590181"/>
                  </a:lnTo>
                  <a:lnTo>
                    <a:pt x="1863178" y="555891"/>
                  </a:lnTo>
                  <a:lnTo>
                    <a:pt x="1846745" y="542683"/>
                  </a:lnTo>
                  <a:lnTo>
                    <a:pt x="1892046" y="511441"/>
                  </a:lnTo>
                  <a:lnTo>
                    <a:pt x="1935391" y="484771"/>
                  </a:lnTo>
                  <a:lnTo>
                    <a:pt x="1979168" y="459371"/>
                  </a:lnTo>
                  <a:lnTo>
                    <a:pt x="2023376" y="435241"/>
                  </a:lnTo>
                  <a:lnTo>
                    <a:pt x="2068029" y="414921"/>
                  </a:lnTo>
                  <a:lnTo>
                    <a:pt x="2113102" y="395871"/>
                  </a:lnTo>
                  <a:lnTo>
                    <a:pt x="2158619" y="378091"/>
                  </a:lnTo>
                  <a:lnTo>
                    <a:pt x="2204555" y="362851"/>
                  </a:lnTo>
                  <a:lnTo>
                    <a:pt x="2250935" y="350151"/>
                  </a:lnTo>
                  <a:lnTo>
                    <a:pt x="2297747" y="338721"/>
                  </a:lnTo>
                  <a:lnTo>
                    <a:pt x="2344991" y="329831"/>
                  </a:lnTo>
                  <a:lnTo>
                    <a:pt x="2392667" y="323481"/>
                  </a:lnTo>
                  <a:lnTo>
                    <a:pt x="2439378" y="318401"/>
                  </a:lnTo>
                  <a:lnTo>
                    <a:pt x="2487879" y="315861"/>
                  </a:lnTo>
                  <a:lnTo>
                    <a:pt x="2538171" y="315861"/>
                  </a:lnTo>
                  <a:lnTo>
                    <a:pt x="2590254" y="317131"/>
                  </a:lnTo>
                  <a:lnTo>
                    <a:pt x="2644127" y="320941"/>
                  </a:lnTo>
                  <a:lnTo>
                    <a:pt x="2699778" y="326021"/>
                  </a:lnTo>
                  <a:lnTo>
                    <a:pt x="2850337" y="348881"/>
                  </a:lnTo>
                  <a:lnTo>
                    <a:pt x="2989770" y="378269"/>
                  </a:lnTo>
                  <a:lnTo>
                    <a:pt x="2681351" y="462953"/>
                  </a:lnTo>
                  <a:lnTo>
                    <a:pt x="2666657" y="470484"/>
                  </a:lnTo>
                  <a:lnTo>
                    <a:pt x="2656344" y="482638"/>
                  </a:lnTo>
                  <a:lnTo>
                    <a:pt x="2651341" y="497776"/>
                  </a:lnTo>
                  <a:lnTo>
                    <a:pt x="2652572" y="514248"/>
                  </a:lnTo>
                  <a:lnTo>
                    <a:pt x="2679255" y="542378"/>
                  </a:lnTo>
                  <a:lnTo>
                    <a:pt x="2696172" y="544601"/>
                  </a:lnTo>
                  <a:lnTo>
                    <a:pt x="2700032" y="544106"/>
                  </a:lnTo>
                  <a:lnTo>
                    <a:pt x="3035731" y="451015"/>
                  </a:lnTo>
                  <a:lnTo>
                    <a:pt x="3142450" y="423062"/>
                  </a:lnTo>
                  <a:lnTo>
                    <a:pt x="3162617" y="418299"/>
                  </a:lnTo>
                  <a:lnTo>
                    <a:pt x="3175089" y="415798"/>
                  </a:lnTo>
                  <a:lnTo>
                    <a:pt x="3176689" y="415544"/>
                  </a:lnTo>
                  <a:lnTo>
                    <a:pt x="3178276" y="415188"/>
                  </a:lnTo>
                  <a:lnTo>
                    <a:pt x="3217748" y="400710"/>
                  </a:lnTo>
                  <a:lnTo>
                    <a:pt x="3250768" y="367169"/>
                  </a:lnTo>
                  <a:lnTo>
                    <a:pt x="3253282" y="354736"/>
                  </a:lnTo>
                  <a:lnTo>
                    <a:pt x="3253524" y="350634"/>
                  </a:lnTo>
                  <a:lnTo>
                    <a:pt x="3253879" y="344309"/>
                  </a:lnTo>
                  <a:close/>
                </a:path>
              </a:pathLst>
            </a:custGeom>
            <a:solidFill>
              <a:srgbClr val="FFFFFF"/>
            </a:solidFill>
          </p:spPr>
          <p:txBody>
            <a:bodyPr wrap="square" lIns="0" tIns="0" rIns="0" bIns="0" rtlCol="0"/>
            <a:lstStyle/>
            <a:p>
              <a:endParaRPr sz="1200"/>
            </a:p>
          </p:txBody>
        </p:sp>
        <p:sp>
          <p:nvSpPr>
            <p:cNvPr id="9" name="object 9"/>
            <p:cNvSpPr/>
            <p:nvPr/>
          </p:nvSpPr>
          <p:spPr>
            <a:xfrm>
              <a:off x="2005139" y="8259825"/>
              <a:ext cx="1184910" cy="323215"/>
            </a:xfrm>
            <a:custGeom>
              <a:avLst/>
              <a:gdLst/>
              <a:ahLst/>
              <a:cxnLst/>
              <a:rect l="l" t="t" r="r" b="b"/>
              <a:pathLst>
                <a:path w="1184910" h="323215">
                  <a:moveTo>
                    <a:pt x="0" y="17360"/>
                  </a:moveTo>
                  <a:lnTo>
                    <a:pt x="71938" y="17360"/>
                  </a:lnTo>
                  <a:lnTo>
                    <a:pt x="71938" y="313796"/>
                  </a:lnTo>
                  <a:lnTo>
                    <a:pt x="0" y="313796"/>
                  </a:lnTo>
                  <a:lnTo>
                    <a:pt x="0" y="17360"/>
                  </a:lnTo>
                  <a:close/>
                </a:path>
                <a:path w="1184910" h="323215">
                  <a:moveTo>
                    <a:pt x="132818" y="108070"/>
                  </a:moveTo>
                  <a:lnTo>
                    <a:pt x="169052" y="94806"/>
                  </a:lnTo>
                  <a:lnTo>
                    <a:pt x="219351" y="84688"/>
                  </a:lnTo>
                  <a:lnTo>
                    <a:pt x="249244" y="82680"/>
                  </a:lnTo>
                  <a:lnTo>
                    <a:pt x="271583" y="83847"/>
                  </a:lnTo>
                  <a:lnTo>
                    <a:pt x="320858" y="101343"/>
                  </a:lnTo>
                  <a:lnTo>
                    <a:pt x="343338" y="142826"/>
                  </a:lnTo>
                  <a:lnTo>
                    <a:pt x="344837" y="162648"/>
                  </a:lnTo>
                  <a:lnTo>
                    <a:pt x="344837" y="313796"/>
                  </a:lnTo>
                  <a:lnTo>
                    <a:pt x="278649" y="313796"/>
                  </a:lnTo>
                  <a:lnTo>
                    <a:pt x="278649" y="175995"/>
                  </a:lnTo>
                  <a:lnTo>
                    <a:pt x="275923" y="159095"/>
                  </a:lnTo>
                  <a:lnTo>
                    <a:pt x="267744" y="147024"/>
                  </a:lnTo>
                  <a:lnTo>
                    <a:pt x="254113" y="139781"/>
                  </a:lnTo>
                  <a:lnTo>
                    <a:pt x="235030" y="137367"/>
                  </a:lnTo>
                  <a:lnTo>
                    <a:pt x="228520" y="137367"/>
                  </a:lnTo>
                  <a:lnTo>
                    <a:pt x="221865" y="138126"/>
                  </a:lnTo>
                  <a:lnTo>
                    <a:pt x="215065" y="139645"/>
                  </a:lnTo>
                  <a:lnTo>
                    <a:pt x="208266" y="141092"/>
                  </a:lnTo>
                  <a:lnTo>
                    <a:pt x="202949" y="142864"/>
                  </a:lnTo>
                  <a:lnTo>
                    <a:pt x="199115" y="144962"/>
                  </a:lnTo>
                  <a:lnTo>
                    <a:pt x="199115" y="313796"/>
                  </a:lnTo>
                  <a:lnTo>
                    <a:pt x="132818" y="313796"/>
                  </a:lnTo>
                  <a:lnTo>
                    <a:pt x="132818" y="108070"/>
                  </a:lnTo>
                  <a:close/>
                </a:path>
                <a:path w="1184910" h="323215">
                  <a:moveTo>
                    <a:pt x="618124" y="322693"/>
                  </a:moveTo>
                  <a:lnTo>
                    <a:pt x="571047" y="312440"/>
                  </a:lnTo>
                  <a:lnTo>
                    <a:pt x="545697" y="282248"/>
                  </a:lnTo>
                  <a:lnTo>
                    <a:pt x="540869" y="252057"/>
                  </a:lnTo>
                  <a:lnTo>
                    <a:pt x="540869" y="139537"/>
                  </a:lnTo>
                  <a:lnTo>
                    <a:pt x="507883" y="139537"/>
                  </a:lnTo>
                  <a:lnTo>
                    <a:pt x="507883" y="88865"/>
                  </a:lnTo>
                  <a:lnTo>
                    <a:pt x="540869" y="88865"/>
                  </a:lnTo>
                  <a:lnTo>
                    <a:pt x="540869" y="27126"/>
                  </a:lnTo>
                  <a:lnTo>
                    <a:pt x="610095" y="27126"/>
                  </a:lnTo>
                  <a:lnTo>
                    <a:pt x="610095" y="88865"/>
                  </a:lnTo>
                  <a:lnTo>
                    <a:pt x="659465" y="88865"/>
                  </a:lnTo>
                  <a:lnTo>
                    <a:pt x="659465" y="139537"/>
                  </a:lnTo>
                  <a:lnTo>
                    <a:pt x="610095" y="139537"/>
                  </a:lnTo>
                  <a:lnTo>
                    <a:pt x="610095" y="243593"/>
                  </a:lnTo>
                  <a:lnTo>
                    <a:pt x="610095" y="251261"/>
                  </a:lnTo>
                  <a:lnTo>
                    <a:pt x="611723" y="256976"/>
                  </a:lnTo>
                  <a:lnTo>
                    <a:pt x="614978" y="260737"/>
                  </a:lnTo>
                  <a:lnTo>
                    <a:pt x="618305" y="264426"/>
                  </a:lnTo>
                  <a:lnTo>
                    <a:pt x="623803" y="266271"/>
                  </a:lnTo>
                  <a:lnTo>
                    <a:pt x="631471" y="266271"/>
                  </a:lnTo>
                  <a:lnTo>
                    <a:pt x="636245" y="266271"/>
                  </a:lnTo>
                  <a:lnTo>
                    <a:pt x="659465" y="256939"/>
                  </a:lnTo>
                  <a:lnTo>
                    <a:pt x="659465" y="313362"/>
                  </a:lnTo>
                  <a:lnTo>
                    <a:pt x="650533" y="317444"/>
                  </a:lnTo>
                  <a:lnTo>
                    <a:pt x="640666" y="320361"/>
                  </a:lnTo>
                  <a:lnTo>
                    <a:pt x="629863" y="322110"/>
                  </a:lnTo>
                  <a:lnTo>
                    <a:pt x="618124" y="322693"/>
                  </a:lnTo>
                  <a:close/>
                </a:path>
                <a:path w="1184910" h="323215">
                  <a:moveTo>
                    <a:pt x="839855" y="82680"/>
                  </a:moveTo>
                  <a:lnTo>
                    <a:pt x="888784" y="93727"/>
                  </a:lnTo>
                  <a:lnTo>
                    <a:pt x="917084" y="128063"/>
                  </a:lnTo>
                  <a:lnTo>
                    <a:pt x="922536" y="166229"/>
                  </a:lnTo>
                  <a:lnTo>
                    <a:pt x="922536" y="313796"/>
                  </a:lnTo>
                  <a:lnTo>
                    <a:pt x="856348" y="313796"/>
                  </a:lnTo>
                  <a:lnTo>
                    <a:pt x="856348" y="180009"/>
                  </a:lnTo>
                  <a:lnTo>
                    <a:pt x="853683" y="161353"/>
                  </a:lnTo>
                  <a:lnTo>
                    <a:pt x="845687" y="148027"/>
                  </a:lnTo>
                  <a:lnTo>
                    <a:pt x="832362" y="140032"/>
                  </a:lnTo>
                  <a:lnTo>
                    <a:pt x="813705" y="137367"/>
                  </a:lnTo>
                  <a:lnTo>
                    <a:pt x="806906" y="137367"/>
                  </a:lnTo>
                  <a:lnTo>
                    <a:pt x="799925" y="138416"/>
                  </a:lnTo>
                  <a:lnTo>
                    <a:pt x="792764" y="140513"/>
                  </a:lnTo>
                  <a:lnTo>
                    <a:pt x="785675" y="142539"/>
                  </a:lnTo>
                  <a:lnTo>
                    <a:pt x="780214" y="145035"/>
                  </a:lnTo>
                  <a:lnTo>
                    <a:pt x="776380" y="148000"/>
                  </a:lnTo>
                  <a:lnTo>
                    <a:pt x="775512" y="313796"/>
                  </a:lnTo>
                  <a:lnTo>
                    <a:pt x="709649" y="313796"/>
                  </a:lnTo>
                  <a:lnTo>
                    <a:pt x="709649" y="0"/>
                  </a:lnTo>
                  <a:lnTo>
                    <a:pt x="776380" y="0"/>
                  </a:lnTo>
                  <a:lnTo>
                    <a:pt x="776380" y="99173"/>
                  </a:lnTo>
                  <a:lnTo>
                    <a:pt x="791821" y="91957"/>
                  </a:lnTo>
                  <a:lnTo>
                    <a:pt x="807548" y="86803"/>
                  </a:lnTo>
                  <a:lnTo>
                    <a:pt x="823559" y="83711"/>
                  </a:lnTo>
                  <a:lnTo>
                    <a:pt x="839855" y="82680"/>
                  </a:lnTo>
                  <a:close/>
                </a:path>
                <a:path w="1184910" h="323215">
                  <a:moveTo>
                    <a:pt x="1080785" y="81378"/>
                  </a:moveTo>
                  <a:lnTo>
                    <a:pt x="1126791" y="89957"/>
                  </a:lnTo>
                  <a:lnTo>
                    <a:pt x="1159451" y="115693"/>
                  </a:lnTo>
                  <a:lnTo>
                    <a:pt x="1178765" y="158586"/>
                  </a:lnTo>
                  <a:lnTo>
                    <a:pt x="1184733" y="218637"/>
                  </a:lnTo>
                  <a:lnTo>
                    <a:pt x="1036298" y="218637"/>
                  </a:lnTo>
                  <a:lnTo>
                    <a:pt x="1043391" y="239097"/>
                  </a:lnTo>
                  <a:lnTo>
                    <a:pt x="1056209" y="253711"/>
                  </a:lnTo>
                  <a:lnTo>
                    <a:pt x="1074749" y="262480"/>
                  </a:lnTo>
                  <a:lnTo>
                    <a:pt x="1099014" y="265403"/>
                  </a:lnTo>
                  <a:lnTo>
                    <a:pt x="1107165" y="265111"/>
                  </a:lnTo>
                  <a:lnTo>
                    <a:pt x="1147461" y="255339"/>
                  </a:lnTo>
                  <a:lnTo>
                    <a:pt x="1164768" y="248476"/>
                  </a:lnTo>
                  <a:lnTo>
                    <a:pt x="1164768" y="305333"/>
                  </a:lnTo>
                  <a:lnTo>
                    <a:pt x="1145983" y="311931"/>
                  </a:lnTo>
                  <a:lnTo>
                    <a:pt x="1126086" y="316644"/>
                  </a:lnTo>
                  <a:lnTo>
                    <a:pt x="1105077" y="319472"/>
                  </a:lnTo>
                  <a:lnTo>
                    <a:pt x="1082955" y="320415"/>
                  </a:lnTo>
                  <a:lnTo>
                    <a:pt x="1066388" y="319540"/>
                  </a:lnTo>
                  <a:lnTo>
                    <a:pt x="1022952" y="306418"/>
                  </a:lnTo>
                  <a:lnTo>
                    <a:pt x="990848" y="278586"/>
                  </a:lnTo>
                  <a:lnTo>
                    <a:pt x="972361" y="237680"/>
                  </a:lnTo>
                  <a:lnTo>
                    <a:pt x="968808" y="204423"/>
                  </a:lnTo>
                  <a:lnTo>
                    <a:pt x="970625" y="176774"/>
                  </a:lnTo>
                  <a:lnTo>
                    <a:pt x="985165" y="131365"/>
                  </a:lnTo>
                  <a:lnTo>
                    <a:pt x="1013973" y="99505"/>
                  </a:lnTo>
                  <a:lnTo>
                    <a:pt x="1055422" y="83392"/>
                  </a:lnTo>
                  <a:lnTo>
                    <a:pt x="1080785" y="81378"/>
                  </a:lnTo>
                  <a:close/>
                </a:path>
              </a:pathLst>
            </a:custGeom>
            <a:ln w="33337">
              <a:solidFill>
                <a:srgbClr val="BEBEBE"/>
              </a:solidFill>
            </a:ln>
          </p:spPr>
          <p:txBody>
            <a:bodyPr wrap="square" lIns="0" tIns="0" rIns="0" bIns="0" rtlCol="0"/>
            <a:lstStyle/>
            <a:p>
              <a:endParaRPr sz="1200"/>
            </a:p>
          </p:txBody>
        </p:sp>
        <p:pic>
          <p:nvPicPr>
            <p:cNvPr id="10" name="object 10"/>
            <p:cNvPicPr/>
            <p:nvPr/>
          </p:nvPicPr>
          <p:blipFill>
            <a:blip r:embed="rId3" cstate="print"/>
            <a:stretch>
              <a:fillRect/>
            </a:stretch>
          </p:blipFill>
          <p:spPr>
            <a:xfrm>
              <a:off x="3024335" y="8375207"/>
              <a:ext cx="116452" cy="77715"/>
            </a:xfrm>
            <a:prstGeom prst="rect">
              <a:avLst/>
            </a:prstGeom>
          </p:spPr>
        </p:pic>
        <p:sp>
          <p:nvSpPr>
            <p:cNvPr id="11" name="object 11"/>
            <p:cNvSpPr/>
            <p:nvPr/>
          </p:nvSpPr>
          <p:spPr>
            <a:xfrm>
              <a:off x="3346354" y="8341204"/>
              <a:ext cx="452120" cy="239395"/>
            </a:xfrm>
            <a:custGeom>
              <a:avLst/>
              <a:gdLst/>
              <a:ahLst/>
              <a:cxnLst/>
              <a:rect l="l" t="t" r="r" b="b"/>
              <a:pathLst>
                <a:path w="452120" h="239395">
                  <a:moveTo>
                    <a:pt x="117727" y="238168"/>
                  </a:moveTo>
                  <a:lnTo>
                    <a:pt x="71891" y="230966"/>
                  </a:lnTo>
                  <a:lnTo>
                    <a:pt x="34206" y="209170"/>
                  </a:lnTo>
                  <a:lnTo>
                    <a:pt x="8850" y="172685"/>
                  </a:lnTo>
                  <a:lnTo>
                    <a:pt x="0" y="123044"/>
                  </a:lnTo>
                  <a:lnTo>
                    <a:pt x="1993" y="94867"/>
                  </a:lnTo>
                  <a:lnTo>
                    <a:pt x="17944" y="49457"/>
                  </a:lnTo>
                  <a:lnTo>
                    <a:pt x="49240" y="18696"/>
                  </a:lnTo>
                  <a:lnTo>
                    <a:pt x="91937" y="3234"/>
                  </a:lnTo>
                  <a:lnTo>
                    <a:pt x="117293" y="1302"/>
                  </a:lnTo>
                  <a:lnTo>
                    <a:pt x="126652" y="1539"/>
                  </a:lnTo>
                  <a:lnTo>
                    <a:pt x="173038" y="9602"/>
                  </a:lnTo>
                  <a:lnTo>
                    <a:pt x="188798" y="15516"/>
                  </a:lnTo>
                  <a:lnTo>
                    <a:pt x="188798" y="72372"/>
                  </a:lnTo>
                  <a:lnTo>
                    <a:pt x="179975" y="68642"/>
                  </a:lnTo>
                  <a:lnTo>
                    <a:pt x="171627" y="65374"/>
                  </a:lnTo>
                  <a:lnTo>
                    <a:pt x="127927" y="55988"/>
                  </a:lnTo>
                  <a:lnTo>
                    <a:pt x="114079" y="56890"/>
                  </a:lnTo>
                  <a:lnTo>
                    <a:pt x="74970" y="78652"/>
                  </a:lnTo>
                  <a:lnTo>
                    <a:pt x="65754" y="115557"/>
                  </a:lnTo>
                  <a:lnTo>
                    <a:pt x="66710" y="131541"/>
                  </a:lnTo>
                  <a:lnTo>
                    <a:pt x="89916" y="173397"/>
                  </a:lnTo>
                  <a:lnTo>
                    <a:pt x="131074" y="182613"/>
                  </a:lnTo>
                  <a:lnTo>
                    <a:pt x="144562" y="181501"/>
                  </a:lnTo>
                  <a:lnTo>
                    <a:pt x="158769" y="178165"/>
                  </a:lnTo>
                  <a:lnTo>
                    <a:pt x="173696" y="172604"/>
                  </a:lnTo>
                  <a:lnTo>
                    <a:pt x="189341" y="164819"/>
                  </a:lnTo>
                  <a:lnTo>
                    <a:pt x="189341" y="221350"/>
                  </a:lnTo>
                  <a:lnTo>
                    <a:pt x="147349" y="235788"/>
                  </a:lnTo>
                  <a:lnTo>
                    <a:pt x="128144" y="237903"/>
                  </a:lnTo>
                  <a:lnTo>
                    <a:pt x="117727" y="238168"/>
                  </a:lnTo>
                  <a:close/>
                </a:path>
                <a:path w="452120" h="239395">
                  <a:moveTo>
                    <a:pt x="336801" y="239036"/>
                  </a:moveTo>
                  <a:lnTo>
                    <a:pt x="287052" y="231495"/>
                  </a:lnTo>
                  <a:lnTo>
                    <a:pt x="251516" y="208872"/>
                  </a:lnTo>
                  <a:lnTo>
                    <a:pt x="230195" y="171302"/>
                  </a:lnTo>
                  <a:lnTo>
                    <a:pt x="223088" y="119138"/>
                  </a:lnTo>
                  <a:lnTo>
                    <a:pt x="224851" y="90113"/>
                  </a:lnTo>
                  <a:lnTo>
                    <a:pt x="238957" y="44758"/>
                  </a:lnTo>
                  <a:lnTo>
                    <a:pt x="267223" y="15990"/>
                  </a:lnTo>
                  <a:lnTo>
                    <a:pt x="309973" y="1776"/>
                  </a:lnTo>
                  <a:lnTo>
                    <a:pt x="336801" y="0"/>
                  </a:lnTo>
                  <a:lnTo>
                    <a:pt x="363717" y="1817"/>
                  </a:lnTo>
                  <a:lnTo>
                    <a:pt x="406848" y="16357"/>
                  </a:lnTo>
                  <a:lnTo>
                    <a:pt x="435690" y="45612"/>
                  </a:lnTo>
                  <a:lnTo>
                    <a:pt x="450121" y="90642"/>
                  </a:lnTo>
                  <a:lnTo>
                    <a:pt x="451925" y="119138"/>
                  </a:lnTo>
                  <a:lnTo>
                    <a:pt x="450060" y="146691"/>
                  </a:lnTo>
                  <a:lnTo>
                    <a:pt x="435141" y="191341"/>
                  </a:lnTo>
                  <a:lnTo>
                    <a:pt x="405607" y="221824"/>
                  </a:lnTo>
                  <a:lnTo>
                    <a:pt x="362965" y="237124"/>
                  </a:lnTo>
                  <a:lnTo>
                    <a:pt x="336801" y="239036"/>
                  </a:lnTo>
                  <a:close/>
                </a:path>
              </a:pathLst>
            </a:custGeom>
            <a:ln w="33337">
              <a:solidFill>
                <a:srgbClr val="BEBEBE"/>
              </a:solidFill>
            </a:ln>
          </p:spPr>
          <p:txBody>
            <a:bodyPr wrap="square" lIns="0" tIns="0" rIns="0" bIns="0" rtlCol="0"/>
            <a:lstStyle/>
            <a:p>
              <a:endParaRPr sz="1200"/>
            </a:p>
          </p:txBody>
        </p:sp>
        <p:pic>
          <p:nvPicPr>
            <p:cNvPr id="12" name="object 12"/>
            <p:cNvPicPr/>
            <p:nvPr/>
          </p:nvPicPr>
          <p:blipFill>
            <a:blip r:embed="rId4" cstate="print"/>
            <a:stretch>
              <a:fillRect/>
            </a:stretch>
          </p:blipFill>
          <p:spPr>
            <a:xfrm>
              <a:off x="3618094" y="8376943"/>
              <a:ext cx="131100" cy="167124"/>
            </a:xfrm>
            <a:prstGeom prst="rect">
              <a:avLst/>
            </a:prstGeom>
          </p:spPr>
        </p:pic>
        <p:sp>
          <p:nvSpPr>
            <p:cNvPr id="13" name="object 13"/>
            <p:cNvSpPr/>
            <p:nvPr/>
          </p:nvSpPr>
          <p:spPr>
            <a:xfrm>
              <a:off x="3844008" y="8286951"/>
              <a:ext cx="657860" cy="295910"/>
            </a:xfrm>
            <a:custGeom>
              <a:avLst/>
              <a:gdLst/>
              <a:ahLst/>
              <a:cxnLst/>
              <a:rect l="l" t="t" r="r" b="b"/>
              <a:pathLst>
                <a:path w="657860" h="295909">
                  <a:moveTo>
                    <a:pt x="0" y="80944"/>
                  </a:moveTo>
                  <a:lnTo>
                    <a:pt x="36233" y="67679"/>
                  </a:lnTo>
                  <a:lnTo>
                    <a:pt x="86532" y="57561"/>
                  </a:lnTo>
                  <a:lnTo>
                    <a:pt x="116425" y="55554"/>
                  </a:lnTo>
                  <a:lnTo>
                    <a:pt x="138764" y="56720"/>
                  </a:lnTo>
                  <a:lnTo>
                    <a:pt x="188039" y="74217"/>
                  </a:lnTo>
                  <a:lnTo>
                    <a:pt x="210520" y="115700"/>
                  </a:lnTo>
                  <a:lnTo>
                    <a:pt x="212018" y="135522"/>
                  </a:lnTo>
                  <a:lnTo>
                    <a:pt x="212018" y="286670"/>
                  </a:lnTo>
                  <a:lnTo>
                    <a:pt x="145830" y="286670"/>
                  </a:lnTo>
                  <a:lnTo>
                    <a:pt x="145830" y="148868"/>
                  </a:lnTo>
                  <a:lnTo>
                    <a:pt x="143104" y="131969"/>
                  </a:lnTo>
                  <a:lnTo>
                    <a:pt x="134926" y="119898"/>
                  </a:lnTo>
                  <a:lnTo>
                    <a:pt x="121295" y="112655"/>
                  </a:lnTo>
                  <a:lnTo>
                    <a:pt x="102211" y="110241"/>
                  </a:lnTo>
                  <a:lnTo>
                    <a:pt x="95701" y="110241"/>
                  </a:lnTo>
                  <a:lnTo>
                    <a:pt x="89046" y="111000"/>
                  </a:lnTo>
                  <a:lnTo>
                    <a:pt x="82246" y="112519"/>
                  </a:lnTo>
                  <a:lnTo>
                    <a:pt x="75447" y="113966"/>
                  </a:lnTo>
                  <a:lnTo>
                    <a:pt x="70130" y="115738"/>
                  </a:lnTo>
                  <a:lnTo>
                    <a:pt x="66296" y="117836"/>
                  </a:lnTo>
                  <a:lnTo>
                    <a:pt x="66296" y="286670"/>
                  </a:lnTo>
                  <a:lnTo>
                    <a:pt x="0" y="286670"/>
                  </a:lnTo>
                  <a:lnTo>
                    <a:pt x="0" y="80944"/>
                  </a:lnTo>
                  <a:close/>
                </a:path>
                <a:path w="657860" h="295909">
                  <a:moveTo>
                    <a:pt x="362651" y="295567"/>
                  </a:moveTo>
                  <a:lnTo>
                    <a:pt x="315574" y="285313"/>
                  </a:lnTo>
                  <a:lnTo>
                    <a:pt x="290224" y="255122"/>
                  </a:lnTo>
                  <a:lnTo>
                    <a:pt x="285396" y="224930"/>
                  </a:lnTo>
                  <a:lnTo>
                    <a:pt x="285396" y="112411"/>
                  </a:lnTo>
                  <a:lnTo>
                    <a:pt x="252410" y="112411"/>
                  </a:lnTo>
                  <a:lnTo>
                    <a:pt x="252410" y="61739"/>
                  </a:lnTo>
                  <a:lnTo>
                    <a:pt x="285396" y="61739"/>
                  </a:lnTo>
                  <a:lnTo>
                    <a:pt x="285396" y="0"/>
                  </a:lnTo>
                  <a:lnTo>
                    <a:pt x="354622" y="0"/>
                  </a:lnTo>
                  <a:lnTo>
                    <a:pt x="354622" y="61739"/>
                  </a:lnTo>
                  <a:lnTo>
                    <a:pt x="403991" y="61739"/>
                  </a:lnTo>
                  <a:lnTo>
                    <a:pt x="403991" y="112411"/>
                  </a:lnTo>
                  <a:lnTo>
                    <a:pt x="354622" y="112411"/>
                  </a:lnTo>
                  <a:lnTo>
                    <a:pt x="354622" y="216467"/>
                  </a:lnTo>
                  <a:lnTo>
                    <a:pt x="354622" y="224135"/>
                  </a:lnTo>
                  <a:lnTo>
                    <a:pt x="356249" y="229849"/>
                  </a:lnTo>
                  <a:lnTo>
                    <a:pt x="359505" y="233611"/>
                  </a:lnTo>
                  <a:lnTo>
                    <a:pt x="362832" y="237300"/>
                  </a:lnTo>
                  <a:lnTo>
                    <a:pt x="368330" y="239145"/>
                  </a:lnTo>
                  <a:lnTo>
                    <a:pt x="375997" y="239145"/>
                  </a:lnTo>
                  <a:lnTo>
                    <a:pt x="380772" y="239145"/>
                  </a:lnTo>
                  <a:lnTo>
                    <a:pt x="403991" y="229813"/>
                  </a:lnTo>
                  <a:lnTo>
                    <a:pt x="403991" y="286236"/>
                  </a:lnTo>
                  <a:lnTo>
                    <a:pt x="395060" y="290318"/>
                  </a:lnTo>
                  <a:lnTo>
                    <a:pt x="385193" y="293234"/>
                  </a:lnTo>
                  <a:lnTo>
                    <a:pt x="374390" y="294984"/>
                  </a:lnTo>
                  <a:lnTo>
                    <a:pt x="362651" y="295567"/>
                  </a:lnTo>
                  <a:close/>
                </a:path>
                <a:path w="657860" h="295909">
                  <a:moveTo>
                    <a:pt x="553784" y="54252"/>
                  </a:moveTo>
                  <a:lnTo>
                    <a:pt x="599790" y="62831"/>
                  </a:lnTo>
                  <a:lnTo>
                    <a:pt x="632450" y="88567"/>
                  </a:lnTo>
                  <a:lnTo>
                    <a:pt x="651763" y="131460"/>
                  </a:lnTo>
                  <a:lnTo>
                    <a:pt x="657731" y="191511"/>
                  </a:lnTo>
                  <a:lnTo>
                    <a:pt x="509297" y="191511"/>
                  </a:lnTo>
                  <a:lnTo>
                    <a:pt x="516390" y="211971"/>
                  </a:lnTo>
                  <a:lnTo>
                    <a:pt x="529207" y="226585"/>
                  </a:lnTo>
                  <a:lnTo>
                    <a:pt x="547748" y="235354"/>
                  </a:lnTo>
                  <a:lnTo>
                    <a:pt x="572012" y="238276"/>
                  </a:lnTo>
                  <a:lnTo>
                    <a:pt x="580164" y="237985"/>
                  </a:lnTo>
                  <a:lnTo>
                    <a:pt x="620460" y="228213"/>
                  </a:lnTo>
                  <a:lnTo>
                    <a:pt x="637766" y="221350"/>
                  </a:lnTo>
                  <a:lnTo>
                    <a:pt x="637766" y="278206"/>
                  </a:lnTo>
                  <a:lnTo>
                    <a:pt x="618982" y="284805"/>
                  </a:lnTo>
                  <a:lnTo>
                    <a:pt x="599084" y="289518"/>
                  </a:lnTo>
                  <a:lnTo>
                    <a:pt x="578075" y="292346"/>
                  </a:lnTo>
                  <a:lnTo>
                    <a:pt x="555954" y="293289"/>
                  </a:lnTo>
                  <a:lnTo>
                    <a:pt x="539386" y="292414"/>
                  </a:lnTo>
                  <a:lnTo>
                    <a:pt x="495950" y="279291"/>
                  </a:lnTo>
                  <a:lnTo>
                    <a:pt x="463846" y="251460"/>
                  </a:lnTo>
                  <a:lnTo>
                    <a:pt x="445360" y="210553"/>
                  </a:lnTo>
                  <a:lnTo>
                    <a:pt x="441806" y="177297"/>
                  </a:lnTo>
                  <a:lnTo>
                    <a:pt x="443624" y="149648"/>
                  </a:lnTo>
                  <a:lnTo>
                    <a:pt x="458163" y="104239"/>
                  </a:lnTo>
                  <a:lnTo>
                    <a:pt x="486972" y="72379"/>
                  </a:lnTo>
                  <a:lnTo>
                    <a:pt x="528421" y="56266"/>
                  </a:lnTo>
                  <a:lnTo>
                    <a:pt x="553784" y="54252"/>
                  </a:lnTo>
                  <a:close/>
                </a:path>
              </a:pathLst>
            </a:custGeom>
            <a:ln w="33337">
              <a:solidFill>
                <a:srgbClr val="BEBEBE"/>
              </a:solidFill>
            </a:ln>
          </p:spPr>
          <p:txBody>
            <a:bodyPr wrap="square" lIns="0" tIns="0" rIns="0" bIns="0" rtlCol="0"/>
            <a:lstStyle/>
            <a:p>
              <a:endParaRPr sz="1200"/>
            </a:p>
          </p:txBody>
        </p:sp>
        <p:pic>
          <p:nvPicPr>
            <p:cNvPr id="14" name="object 14"/>
            <p:cNvPicPr/>
            <p:nvPr/>
          </p:nvPicPr>
          <p:blipFill>
            <a:blip r:embed="rId5" cstate="print"/>
            <a:stretch>
              <a:fillRect/>
            </a:stretch>
          </p:blipFill>
          <p:spPr>
            <a:xfrm>
              <a:off x="4336203" y="8375207"/>
              <a:ext cx="116452" cy="77715"/>
            </a:xfrm>
            <a:prstGeom prst="rect">
              <a:avLst/>
            </a:prstGeom>
          </p:spPr>
        </p:pic>
        <p:sp>
          <p:nvSpPr>
            <p:cNvPr id="15" name="object 15"/>
            <p:cNvSpPr/>
            <p:nvPr/>
          </p:nvSpPr>
          <p:spPr>
            <a:xfrm>
              <a:off x="4527973" y="8286951"/>
              <a:ext cx="807085" cy="295910"/>
            </a:xfrm>
            <a:custGeom>
              <a:avLst/>
              <a:gdLst/>
              <a:ahLst/>
              <a:cxnLst/>
              <a:rect l="l" t="t" r="r" b="b"/>
              <a:pathLst>
                <a:path w="807085" h="295909">
                  <a:moveTo>
                    <a:pt x="160044" y="172848"/>
                  </a:moveTo>
                  <a:lnTo>
                    <a:pt x="241315" y="286670"/>
                  </a:lnTo>
                  <a:lnTo>
                    <a:pt x="163083" y="286670"/>
                  </a:lnTo>
                  <a:lnTo>
                    <a:pt x="115557" y="220048"/>
                  </a:lnTo>
                  <a:lnTo>
                    <a:pt x="69768" y="286670"/>
                  </a:lnTo>
                  <a:lnTo>
                    <a:pt x="0" y="286670"/>
                  </a:lnTo>
                  <a:lnTo>
                    <a:pt x="84416" y="176429"/>
                  </a:lnTo>
                  <a:lnTo>
                    <a:pt x="2170" y="61739"/>
                  </a:lnTo>
                  <a:lnTo>
                    <a:pt x="80402" y="61739"/>
                  </a:lnTo>
                  <a:lnTo>
                    <a:pt x="128470" y="128903"/>
                  </a:lnTo>
                  <a:lnTo>
                    <a:pt x="174693" y="61739"/>
                  </a:lnTo>
                  <a:lnTo>
                    <a:pt x="244895" y="61739"/>
                  </a:lnTo>
                  <a:lnTo>
                    <a:pt x="160044" y="172848"/>
                  </a:lnTo>
                  <a:close/>
                </a:path>
                <a:path w="807085" h="295909">
                  <a:moveTo>
                    <a:pt x="375950" y="295567"/>
                  </a:moveTo>
                  <a:lnTo>
                    <a:pt x="328872" y="285313"/>
                  </a:lnTo>
                  <a:lnTo>
                    <a:pt x="303523" y="255122"/>
                  </a:lnTo>
                  <a:lnTo>
                    <a:pt x="298695" y="224930"/>
                  </a:lnTo>
                  <a:lnTo>
                    <a:pt x="298695" y="112411"/>
                  </a:lnTo>
                  <a:lnTo>
                    <a:pt x="265709" y="112411"/>
                  </a:lnTo>
                  <a:lnTo>
                    <a:pt x="265709" y="61739"/>
                  </a:lnTo>
                  <a:lnTo>
                    <a:pt x="298695" y="61739"/>
                  </a:lnTo>
                  <a:lnTo>
                    <a:pt x="298695" y="0"/>
                  </a:lnTo>
                  <a:lnTo>
                    <a:pt x="367921" y="0"/>
                  </a:lnTo>
                  <a:lnTo>
                    <a:pt x="367921" y="61739"/>
                  </a:lnTo>
                  <a:lnTo>
                    <a:pt x="417291" y="61739"/>
                  </a:lnTo>
                  <a:lnTo>
                    <a:pt x="417291" y="112411"/>
                  </a:lnTo>
                  <a:lnTo>
                    <a:pt x="367921" y="112411"/>
                  </a:lnTo>
                  <a:lnTo>
                    <a:pt x="367921" y="216467"/>
                  </a:lnTo>
                  <a:lnTo>
                    <a:pt x="367921" y="224135"/>
                  </a:lnTo>
                  <a:lnTo>
                    <a:pt x="369548" y="229849"/>
                  </a:lnTo>
                  <a:lnTo>
                    <a:pt x="372803" y="233611"/>
                  </a:lnTo>
                  <a:lnTo>
                    <a:pt x="376131" y="237300"/>
                  </a:lnTo>
                  <a:lnTo>
                    <a:pt x="381629" y="239145"/>
                  </a:lnTo>
                  <a:lnTo>
                    <a:pt x="389296" y="239145"/>
                  </a:lnTo>
                  <a:lnTo>
                    <a:pt x="394070" y="239145"/>
                  </a:lnTo>
                  <a:lnTo>
                    <a:pt x="417291" y="229813"/>
                  </a:lnTo>
                  <a:lnTo>
                    <a:pt x="417291" y="286236"/>
                  </a:lnTo>
                  <a:lnTo>
                    <a:pt x="408359" y="290318"/>
                  </a:lnTo>
                  <a:lnTo>
                    <a:pt x="398492" y="293234"/>
                  </a:lnTo>
                  <a:lnTo>
                    <a:pt x="387689" y="294984"/>
                  </a:lnTo>
                  <a:lnTo>
                    <a:pt x="375950" y="295567"/>
                  </a:lnTo>
                  <a:close/>
                </a:path>
                <a:path w="807085" h="295909">
                  <a:moveTo>
                    <a:pt x="691473" y="293289"/>
                  </a:moveTo>
                  <a:lnTo>
                    <a:pt x="641723" y="285747"/>
                  </a:lnTo>
                  <a:lnTo>
                    <a:pt x="606188" y="263124"/>
                  </a:lnTo>
                  <a:lnTo>
                    <a:pt x="584867" y="225554"/>
                  </a:lnTo>
                  <a:lnTo>
                    <a:pt x="577760" y="173391"/>
                  </a:lnTo>
                  <a:lnTo>
                    <a:pt x="579523" y="144365"/>
                  </a:lnTo>
                  <a:lnTo>
                    <a:pt x="593629" y="99010"/>
                  </a:lnTo>
                  <a:lnTo>
                    <a:pt x="621894" y="70243"/>
                  </a:lnTo>
                  <a:lnTo>
                    <a:pt x="664645" y="56029"/>
                  </a:lnTo>
                  <a:lnTo>
                    <a:pt x="691473" y="54252"/>
                  </a:lnTo>
                  <a:lnTo>
                    <a:pt x="718389" y="56069"/>
                  </a:lnTo>
                  <a:lnTo>
                    <a:pt x="761520" y="70609"/>
                  </a:lnTo>
                  <a:lnTo>
                    <a:pt x="790362" y="99865"/>
                  </a:lnTo>
                  <a:lnTo>
                    <a:pt x="804793" y="144894"/>
                  </a:lnTo>
                  <a:lnTo>
                    <a:pt x="806597" y="173391"/>
                  </a:lnTo>
                  <a:lnTo>
                    <a:pt x="804732" y="200944"/>
                  </a:lnTo>
                  <a:lnTo>
                    <a:pt x="789812" y="245594"/>
                  </a:lnTo>
                  <a:lnTo>
                    <a:pt x="760279" y="276077"/>
                  </a:lnTo>
                  <a:lnTo>
                    <a:pt x="717636" y="291376"/>
                  </a:lnTo>
                  <a:lnTo>
                    <a:pt x="691473" y="293289"/>
                  </a:lnTo>
                  <a:close/>
                </a:path>
              </a:pathLst>
            </a:custGeom>
            <a:ln w="33337">
              <a:solidFill>
                <a:srgbClr val="BEBEBE"/>
              </a:solidFill>
            </a:ln>
          </p:spPr>
          <p:txBody>
            <a:bodyPr wrap="square" lIns="0" tIns="0" rIns="0" bIns="0" rtlCol="0"/>
            <a:lstStyle/>
            <a:p>
              <a:endParaRPr sz="1200"/>
            </a:p>
          </p:txBody>
        </p:sp>
        <p:pic>
          <p:nvPicPr>
            <p:cNvPr id="16" name="object 16"/>
            <p:cNvPicPr/>
            <p:nvPr/>
          </p:nvPicPr>
          <p:blipFill>
            <a:blip r:embed="rId6" cstate="print"/>
            <a:stretch>
              <a:fillRect/>
            </a:stretch>
          </p:blipFill>
          <p:spPr>
            <a:xfrm>
              <a:off x="5154384" y="8376943"/>
              <a:ext cx="131100" cy="167124"/>
            </a:xfrm>
            <a:prstGeom prst="rect">
              <a:avLst/>
            </a:prstGeom>
          </p:spPr>
        </p:pic>
        <p:sp>
          <p:nvSpPr>
            <p:cNvPr id="17" name="object 17"/>
            <p:cNvSpPr/>
            <p:nvPr/>
          </p:nvSpPr>
          <p:spPr>
            <a:xfrm>
              <a:off x="5364347" y="8253206"/>
              <a:ext cx="521970" cy="419734"/>
            </a:xfrm>
            <a:custGeom>
              <a:avLst/>
              <a:gdLst/>
              <a:ahLst/>
              <a:cxnLst/>
              <a:rect l="l" t="t" r="r" b="b"/>
              <a:pathLst>
                <a:path w="521970" h="419734">
                  <a:moveTo>
                    <a:pt x="32877" y="146156"/>
                  </a:moveTo>
                  <a:lnTo>
                    <a:pt x="0" y="146156"/>
                  </a:lnTo>
                  <a:lnTo>
                    <a:pt x="0" y="95484"/>
                  </a:lnTo>
                  <a:lnTo>
                    <a:pt x="33311" y="95484"/>
                  </a:lnTo>
                  <a:lnTo>
                    <a:pt x="33311" y="90167"/>
                  </a:lnTo>
                  <a:lnTo>
                    <a:pt x="39360" y="47226"/>
                  </a:lnTo>
                  <a:lnTo>
                    <a:pt x="69131" y="11108"/>
                  </a:lnTo>
                  <a:lnTo>
                    <a:pt x="119138" y="0"/>
                  </a:lnTo>
                  <a:lnTo>
                    <a:pt x="123840" y="0"/>
                  </a:lnTo>
                  <a:lnTo>
                    <a:pt x="129012" y="434"/>
                  </a:lnTo>
                  <a:lnTo>
                    <a:pt x="134654" y="1302"/>
                  </a:lnTo>
                  <a:lnTo>
                    <a:pt x="140297" y="2170"/>
                  </a:lnTo>
                  <a:lnTo>
                    <a:pt x="144890" y="3218"/>
                  </a:lnTo>
                  <a:lnTo>
                    <a:pt x="148434" y="4448"/>
                  </a:lnTo>
                  <a:lnTo>
                    <a:pt x="148434" y="62607"/>
                  </a:lnTo>
                  <a:lnTo>
                    <a:pt x="145179" y="59352"/>
                  </a:lnTo>
                  <a:lnTo>
                    <a:pt x="141924" y="56928"/>
                  </a:lnTo>
                  <a:lnTo>
                    <a:pt x="138669" y="55337"/>
                  </a:lnTo>
                  <a:lnTo>
                    <a:pt x="135414" y="53673"/>
                  </a:lnTo>
                  <a:lnTo>
                    <a:pt x="131255" y="52841"/>
                  </a:lnTo>
                  <a:lnTo>
                    <a:pt x="126191" y="52841"/>
                  </a:lnTo>
                  <a:lnTo>
                    <a:pt x="117872" y="52841"/>
                  </a:lnTo>
                  <a:lnTo>
                    <a:pt x="111326" y="55084"/>
                  </a:lnTo>
                  <a:lnTo>
                    <a:pt x="106551" y="59569"/>
                  </a:lnTo>
                  <a:lnTo>
                    <a:pt x="101850" y="63981"/>
                  </a:lnTo>
                  <a:lnTo>
                    <a:pt x="99499" y="71540"/>
                  </a:lnTo>
                  <a:lnTo>
                    <a:pt x="99499" y="82246"/>
                  </a:lnTo>
                  <a:lnTo>
                    <a:pt x="99499" y="95484"/>
                  </a:lnTo>
                  <a:lnTo>
                    <a:pt x="148434" y="95484"/>
                  </a:lnTo>
                  <a:lnTo>
                    <a:pt x="148434" y="146156"/>
                  </a:lnTo>
                  <a:lnTo>
                    <a:pt x="99065" y="146156"/>
                  </a:lnTo>
                  <a:lnTo>
                    <a:pt x="99065" y="320415"/>
                  </a:lnTo>
                  <a:lnTo>
                    <a:pt x="32877" y="320415"/>
                  </a:lnTo>
                  <a:lnTo>
                    <a:pt x="32877" y="146156"/>
                  </a:lnTo>
                  <a:close/>
                </a:path>
                <a:path w="521970" h="419734">
                  <a:moveTo>
                    <a:pt x="427085" y="89299"/>
                  </a:moveTo>
                  <a:lnTo>
                    <a:pt x="466092" y="93260"/>
                  </a:lnTo>
                  <a:lnTo>
                    <a:pt x="507297" y="113828"/>
                  </a:lnTo>
                  <a:lnTo>
                    <a:pt x="521701" y="149736"/>
                  </a:lnTo>
                  <a:lnTo>
                    <a:pt x="521701" y="323127"/>
                  </a:lnTo>
                  <a:lnTo>
                    <a:pt x="514242" y="364332"/>
                  </a:lnTo>
                  <a:lnTo>
                    <a:pt x="475411" y="405503"/>
                  </a:lnTo>
                  <a:lnTo>
                    <a:pt x="432985" y="417927"/>
                  </a:lnTo>
                  <a:lnTo>
                    <a:pt x="407011" y="419480"/>
                  </a:lnTo>
                  <a:lnTo>
                    <a:pt x="393238" y="419229"/>
                  </a:lnTo>
                  <a:lnTo>
                    <a:pt x="347158" y="413336"/>
                  </a:lnTo>
                  <a:lnTo>
                    <a:pt x="324005" y="404832"/>
                  </a:lnTo>
                  <a:lnTo>
                    <a:pt x="324005" y="346673"/>
                  </a:lnTo>
                  <a:lnTo>
                    <a:pt x="331051" y="349738"/>
                  </a:lnTo>
                  <a:lnTo>
                    <a:pt x="339386" y="352749"/>
                  </a:lnTo>
                  <a:lnTo>
                    <a:pt x="382598" y="363003"/>
                  </a:lnTo>
                  <a:lnTo>
                    <a:pt x="404408" y="364468"/>
                  </a:lnTo>
                  <a:lnTo>
                    <a:pt x="417767" y="363742"/>
                  </a:lnTo>
                  <a:lnTo>
                    <a:pt x="453859" y="338996"/>
                  </a:lnTo>
                  <a:lnTo>
                    <a:pt x="456815" y="320415"/>
                  </a:lnTo>
                  <a:lnTo>
                    <a:pt x="456815" y="307503"/>
                  </a:lnTo>
                  <a:lnTo>
                    <a:pt x="444758" y="316047"/>
                  </a:lnTo>
                  <a:lnTo>
                    <a:pt x="431262" y="322151"/>
                  </a:lnTo>
                  <a:lnTo>
                    <a:pt x="416329" y="325813"/>
                  </a:lnTo>
                  <a:lnTo>
                    <a:pt x="399959" y="327034"/>
                  </a:lnTo>
                  <a:lnTo>
                    <a:pt x="377742" y="324348"/>
                  </a:lnTo>
                  <a:lnTo>
                    <a:pt x="341285" y="309374"/>
                  </a:lnTo>
                  <a:lnTo>
                    <a:pt x="307757" y="262690"/>
                  </a:lnTo>
                  <a:lnTo>
                    <a:pt x="301328" y="215056"/>
                  </a:lnTo>
                  <a:lnTo>
                    <a:pt x="303342" y="182607"/>
                  </a:lnTo>
                  <a:lnTo>
                    <a:pt x="319455" y="133617"/>
                  </a:lnTo>
                  <a:lnTo>
                    <a:pt x="351484" y="104924"/>
                  </a:lnTo>
                  <a:lnTo>
                    <a:pt x="398250" y="91035"/>
                  </a:lnTo>
                  <a:lnTo>
                    <a:pt x="427085" y="89299"/>
                  </a:lnTo>
                  <a:close/>
                </a:path>
              </a:pathLst>
            </a:custGeom>
            <a:ln w="33337">
              <a:solidFill>
                <a:srgbClr val="BEBEBE"/>
              </a:solidFill>
            </a:ln>
          </p:spPr>
          <p:txBody>
            <a:bodyPr wrap="square" lIns="0" tIns="0" rIns="0" bIns="0" rtlCol="0"/>
            <a:lstStyle/>
            <a:p>
              <a:endParaRPr sz="1200"/>
            </a:p>
          </p:txBody>
        </p:sp>
        <p:pic>
          <p:nvPicPr>
            <p:cNvPr id="18" name="object 18"/>
            <p:cNvPicPr/>
            <p:nvPr/>
          </p:nvPicPr>
          <p:blipFill>
            <a:blip r:embed="rId7" cstate="print"/>
            <a:stretch>
              <a:fillRect/>
            </a:stretch>
          </p:blipFill>
          <p:spPr>
            <a:xfrm>
              <a:off x="5714761" y="8378245"/>
              <a:ext cx="123071" cy="169402"/>
            </a:xfrm>
            <a:prstGeom prst="rect">
              <a:avLst/>
            </a:prstGeom>
          </p:spPr>
        </p:pic>
        <p:sp>
          <p:nvSpPr>
            <p:cNvPr id="19" name="object 19"/>
            <p:cNvSpPr/>
            <p:nvPr/>
          </p:nvSpPr>
          <p:spPr>
            <a:xfrm>
              <a:off x="5941574" y="8263839"/>
              <a:ext cx="340995" cy="316865"/>
            </a:xfrm>
            <a:custGeom>
              <a:avLst/>
              <a:gdLst/>
              <a:ahLst/>
              <a:cxnLst/>
              <a:rect l="l" t="t" r="r" b="b"/>
              <a:pathLst>
                <a:path w="340995" h="316865">
                  <a:moveTo>
                    <a:pt x="0" y="309781"/>
                  </a:moveTo>
                  <a:lnTo>
                    <a:pt x="0" y="0"/>
                  </a:lnTo>
                  <a:lnTo>
                    <a:pt x="65862" y="0"/>
                  </a:lnTo>
                  <a:lnTo>
                    <a:pt x="65862" y="309781"/>
                  </a:lnTo>
                  <a:lnTo>
                    <a:pt x="0" y="309781"/>
                  </a:lnTo>
                  <a:close/>
                </a:path>
                <a:path w="340995" h="316865">
                  <a:moveTo>
                    <a:pt x="225775" y="316400"/>
                  </a:moveTo>
                  <a:lnTo>
                    <a:pt x="176025" y="308859"/>
                  </a:lnTo>
                  <a:lnTo>
                    <a:pt x="140490" y="286236"/>
                  </a:lnTo>
                  <a:lnTo>
                    <a:pt x="119169" y="248666"/>
                  </a:lnTo>
                  <a:lnTo>
                    <a:pt x="112062" y="196502"/>
                  </a:lnTo>
                  <a:lnTo>
                    <a:pt x="113825" y="167477"/>
                  </a:lnTo>
                  <a:lnTo>
                    <a:pt x="127931" y="122122"/>
                  </a:lnTo>
                  <a:lnTo>
                    <a:pt x="156196" y="93354"/>
                  </a:lnTo>
                  <a:lnTo>
                    <a:pt x="198947" y="79140"/>
                  </a:lnTo>
                  <a:lnTo>
                    <a:pt x="225775" y="77364"/>
                  </a:lnTo>
                  <a:lnTo>
                    <a:pt x="252691" y="79181"/>
                  </a:lnTo>
                  <a:lnTo>
                    <a:pt x="295822" y="93721"/>
                  </a:lnTo>
                  <a:lnTo>
                    <a:pt x="324664" y="122976"/>
                  </a:lnTo>
                  <a:lnTo>
                    <a:pt x="339095" y="168006"/>
                  </a:lnTo>
                  <a:lnTo>
                    <a:pt x="340899" y="196502"/>
                  </a:lnTo>
                  <a:lnTo>
                    <a:pt x="339034" y="224056"/>
                  </a:lnTo>
                  <a:lnTo>
                    <a:pt x="324114" y="268705"/>
                  </a:lnTo>
                  <a:lnTo>
                    <a:pt x="294581" y="299188"/>
                  </a:lnTo>
                  <a:lnTo>
                    <a:pt x="251938" y="314488"/>
                  </a:lnTo>
                  <a:lnTo>
                    <a:pt x="225775" y="316400"/>
                  </a:lnTo>
                  <a:close/>
                </a:path>
              </a:pathLst>
            </a:custGeom>
            <a:ln w="33337">
              <a:solidFill>
                <a:srgbClr val="BEBEBE"/>
              </a:solidFill>
            </a:ln>
          </p:spPr>
          <p:txBody>
            <a:bodyPr wrap="square" lIns="0" tIns="0" rIns="0" bIns="0" rtlCol="0"/>
            <a:lstStyle/>
            <a:p>
              <a:endParaRPr sz="1200"/>
            </a:p>
          </p:txBody>
        </p:sp>
        <p:pic>
          <p:nvPicPr>
            <p:cNvPr id="20" name="object 20"/>
            <p:cNvPicPr/>
            <p:nvPr/>
          </p:nvPicPr>
          <p:blipFill>
            <a:blip r:embed="rId6" cstate="print"/>
            <a:stretch>
              <a:fillRect/>
            </a:stretch>
          </p:blipFill>
          <p:spPr>
            <a:xfrm>
              <a:off x="6102288" y="8376943"/>
              <a:ext cx="131100" cy="167124"/>
            </a:xfrm>
            <a:prstGeom prst="rect">
              <a:avLst/>
            </a:prstGeom>
          </p:spPr>
        </p:pic>
        <p:sp>
          <p:nvSpPr>
            <p:cNvPr id="21" name="object 21"/>
            <p:cNvSpPr/>
            <p:nvPr/>
          </p:nvSpPr>
          <p:spPr>
            <a:xfrm>
              <a:off x="6328202" y="8265576"/>
              <a:ext cx="221615" cy="314960"/>
            </a:xfrm>
            <a:custGeom>
              <a:avLst/>
              <a:gdLst/>
              <a:ahLst/>
              <a:cxnLst/>
              <a:rect l="l" t="t" r="r" b="b"/>
              <a:pathLst>
                <a:path w="221615" h="314959">
                  <a:moveTo>
                    <a:pt x="119572" y="76930"/>
                  </a:moveTo>
                  <a:lnTo>
                    <a:pt x="163137" y="84498"/>
                  </a:lnTo>
                  <a:lnTo>
                    <a:pt x="195091" y="107202"/>
                  </a:lnTo>
                  <a:lnTo>
                    <a:pt x="214785" y="144175"/>
                  </a:lnTo>
                  <a:lnTo>
                    <a:pt x="221350" y="194766"/>
                  </a:lnTo>
                  <a:lnTo>
                    <a:pt x="213802" y="247221"/>
                  </a:lnTo>
                  <a:lnTo>
                    <a:pt x="191592" y="284689"/>
                  </a:lnTo>
                  <a:lnTo>
                    <a:pt x="154721" y="307170"/>
                  </a:lnTo>
                  <a:lnTo>
                    <a:pt x="103188" y="314664"/>
                  </a:lnTo>
                  <a:lnTo>
                    <a:pt x="58043" y="311002"/>
                  </a:lnTo>
                  <a:lnTo>
                    <a:pt x="25797" y="300016"/>
                  </a:lnTo>
                  <a:lnTo>
                    <a:pt x="6449" y="281706"/>
                  </a:lnTo>
                  <a:lnTo>
                    <a:pt x="0" y="256071"/>
                  </a:lnTo>
                  <a:lnTo>
                    <a:pt x="0" y="0"/>
                  </a:lnTo>
                  <a:lnTo>
                    <a:pt x="64885" y="0"/>
                  </a:lnTo>
                  <a:lnTo>
                    <a:pt x="64885" y="91144"/>
                  </a:lnTo>
                  <a:lnTo>
                    <a:pt x="71111" y="87834"/>
                  </a:lnTo>
                  <a:lnTo>
                    <a:pt x="113387" y="77153"/>
                  </a:lnTo>
                  <a:lnTo>
                    <a:pt x="119572" y="76930"/>
                  </a:lnTo>
                  <a:close/>
                </a:path>
              </a:pathLst>
            </a:custGeom>
            <a:ln w="33337">
              <a:solidFill>
                <a:srgbClr val="BEBEBE"/>
              </a:solidFill>
            </a:ln>
          </p:spPr>
          <p:txBody>
            <a:bodyPr wrap="square" lIns="0" tIns="0" rIns="0" bIns="0" rtlCol="0"/>
            <a:lstStyle/>
            <a:p>
              <a:endParaRPr sz="1200"/>
            </a:p>
          </p:txBody>
        </p:sp>
        <p:pic>
          <p:nvPicPr>
            <p:cNvPr id="22" name="object 22"/>
            <p:cNvPicPr/>
            <p:nvPr/>
          </p:nvPicPr>
          <p:blipFill>
            <a:blip r:embed="rId8" cstate="print"/>
            <a:stretch>
              <a:fillRect/>
            </a:stretch>
          </p:blipFill>
          <p:spPr>
            <a:xfrm>
              <a:off x="6376419" y="8378787"/>
              <a:ext cx="123613" cy="163109"/>
            </a:xfrm>
            <a:prstGeom prst="rect">
              <a:avLst/>
            </a:prstGeom>
          </p:spPr>
        </p:pic>
        <p:sp>
          <p:nvSpPr>
            <p:cNvPr id="23" name="object 23"/>
            <p:cNvSpPr/>
            <p:nvPr/>
          </p:nvSpPr>
          <p:spPr>
            <a:xfrm>
              <a:off x="6583351" y="8342072"/>
              <a:ext cx="207645" cy="238760"/>
            </a:xfrm>
            <a:custGeom>
              <a:avLst/>
              <a:gdLst/>
              <a:ahLst/>
              <a:cxnLst/>
              <a:rect l="l" t="t" r="r" b="b"/>
              <a:pathLst>
                <a:path w="207645" h="238759">
                  <a:moveTo>
                    <a:pt x="110240" y="0"/>
                  </a:moveTo>
                  <a:lnTo>
                    <a:pt x="161794" y="9643"/>
                  </a:lnTo>
                  <a:lnTo>
                    <a:pt x="200001" y="41042"/>
                  </a:lnTo>
                  <a:lnTo>
                    <a:pt x="207569" y="78666"/>
                  </a:lnTo>
                  <a:lnTo>
                    <a:pt x="207027" y="184892"/>
                  </a:lnTo>
                  <a:lnTo>
                    <a:pt x="179033" y="225581"/>
                  </a:lnTo>
                  <a:lnTo>
                    <a:pt x="123471" y="237381"/>
                  </a:lnTo>
                  <a:lnTo>
                    <a:pt x="98630" y="238168"/>
                  </a:lnTo>
                  <a:lnTo>
                    <a:pt x="55479" y="233367"/>
                  </a:lnTo>
                  <a:lnTo>
                    <a:pt x="24657" y="218963"/>
                  </a:lnTo>
                  <a:lnTo>
                    <a:pt x="6164" y="194956"/>
                  </a:lnTo>
                  <a:lnTo>
                    <a:pt x="0" y="161346"/>
                  </a:lnTo>
                  <a:lnTo>
                    <a:pt x="1261" y="146013"/>
                  </a:lnTo>
                  <a:lnTo>
                    <a:pt x="20181" y="110675"/>
                  </a:lnTo>
                  <a:lnTo>
                    <a:pt x="61623" y="93585"/>
                  </a:lnTo>
                  <a:lnTo>
                    <a:pt x="105080" y="94826"/>
                  </a:lnTo>
                  <a:lnTo>
                    <a:pt x="141707" y="107528"/>
                  </a:lnTo>
                  <a:lnTo>
                    <a:pt x="141707" y="93314"/>
                  </a:lnTo>
                  <a:lnTo>
                    <a:pt x="138601" y="76414"/>
                  </a:lnTo>
                  <a:lnTo>
                    <a:pt x="129283" y="64343"/>
                  </a:lnTo>
                  <a:lnTo>
                    <a:pt x="113753" y="57100"/>
                  </a:lnTo>
                  <a:lnTo>
                    <a:pt x="92012" y="54686"/>
                  </a:lnTo>
                  <a:lnTo>
                    <a:pt x="82348" y="55120"/>
                  </a:lnTo>
                  <a:lnTo>
                    <a:pt x="43042" y="65231"/>
                  </a:lnTo>
                  <a:lnTo>
                    <a:pt x="20398" y="78232"/>
                  </a:lnTo>
                  <a:lnTo>
                    <a:pt x="20398" y="19530"/>
                  </a:lnTo>
                  <a:lnTo>
                    <a:pt x="57073" y="5750"/>
                  </a:lnTo>
                  <a:lnTo>
                    <a:pt x="96216" y="359"/>
                  </a:lnTo>
                  <a:lnTo>
                    <a:pt x="110240" y="0"/>
                  </a:lnTo>
                  <a:close/>
                </a:path>
              </a:pathLst>
            </a:custGeom>
            <a:ln w="33337">
              <a:solidFill>
                <a:srgbClr val="BEBEBE"/>
              </a:solidFill>
            </a:ln>
          </p:spPr>
          <p:txBody>
            <a:bodyPr wrap="square" lIns="0" tIns="0" rIns="0" bIns="0" rtlCol="0"/>
            <a:lstStyle/>
            <a:p>
              <a:endParaRPr sz="1200"/>
            </a:p>
          </p:txBody>
        </p:sp>
        <p:pic>
          <p:nvPicPr>
            <p:cNvPr id="24" name="object 24"/>
            <p:cNvPicPr/>
            <p:nvPr/>
          </p:nvPicPr>
          <p:blipFill>
            <a:blip r:embed="rId9" cstate="print"/>
            <a:stretch>
              <a:fillRect/>
            </a:stretch>
          </p:blipFill>
          <p:spPr>
            <a:xfrm>
              <a:off x="6632436" y="8461360"/>
              <a:ext cx="109290" cy="88892"/>
            </a:xfrm>
            <a:prstGeom prst="rect">
              <a:avLst/>
            </a:prstGeom>
          </p:spPr>
        </p:pic>
        <p:sp>
          <p:nvSpPr>
            <p:cNvPr id="25" name="object 25"/>
            <p:cNvSpPr/>
            <p:nvPr/>
          </p:nvSpPr>
          <p:spPr>
            <a:xfrm>
              <a:off x="6849483" y="8263839"/>
              <a:ext cx="1324610" cy="316865"/>
            </a:xfrm>
            <a:custGeom>
              <a:avLst/>
              <a:gdLst/>
              <a:ahLst/>
              <a:cxnLst/>
              <a:rect l="l" t="t" r="r" b="b"/>
              <a:pathLst>
                <a:path w="1324609" h="316865">
                  <a:moveTo>
                    <a:pt x="0" y="309781"/>
                  </a:moveTo>
                  <a:lnTo>
                    <a:pt x="0" y="0"/>
                  </a:lnTo>
                  <a:lnTo>
                    <a:pt x="65862" y="0"/>
                  </a:lnTo>
                  <a:lnTo>
                    <a:pt x="65862" y="309781"/>
                  </a:lnTo>
                  <a:lnTo>
                    <a:pt x="0" y="309781"/>
                  </a:lnTo>
                  <a:close/>
                </a:path>
                <a:path w="1324609" h="316865">
                  <a:moveTo>
                    <a:pt x="352444" y="315532"/>
                  </a:moveTo>
                  <a:lnTo>
                    <a:pt x="306607" y="308330"/>
                  </a:lnTo>
                  <a:lnTo>
                    <a:pt x="268922" y="286534"/>
                  </a:lnTo>
                  <a:lnTo>
                    <a:pt x="243566" y="250049"/>
                  </a:lnTo>
                  <a:lnTo>
                    <a:pt x="234716" y="200408"/>
                  </a:lnTo>
                  <a:lnTo>
                    <a:pt x="236710" y="172231"/>
                  </a:lnTo>
                  <a:lnTo>
                    <a:pt x="252660" y="126821"/>
                  </a:lnTo>
                  <a:lnTo>
                    <a:pt x="283957" y="96060"/>
                  </a:lnTo>
                  <a:lnTo>
                    <a:pt x="326654" y="80598"/>
                  </a:lnTo>
                  <a:lnTo>
                    <a:pt x="352010" y="78666"/>
                  </a:lnTo>
                  <a:lnTo>
                    <a:pt x="361368" y="78903"/>
                  </a:lnTo>
                  <a:lnTo>
                    <a:pt x="407754" y="86966"/>
                  </a:lnTo>
                  <a:lnTo>
                    <a:pt x="423514" y="92880"/>
                  </a:lnTo>
                  <a:lnTo>
                    <a:pt x="423514" y="149736"/>
                  </a:lnTo>
                  <a:lnTo>
                    <a:pt x="414692" y="146007"/>
                  </a:lnTo>
                  <a:lnTo>
                    <a:pt x="406344" y="142738"/>
                  </a:lnTo>
                  <a:lnTo>
                    <a:pt x="362643" y="133352"/>
                  </a:lnTo>
                  <a:lnTo>
                    <a:pt x="348795" y="134254"/>
                  </a:lnTo>
                  <a:lnTo>
                    <a:pt x="309686" y="156016"/>
                  </a:lnTo>
                  <a:lnTo>
                    <a:pt x="300470" y="192921"/>
                  </a:lnTo>
                  <a:lnTo>
                    <a:pt x="301426" y="208906"/>
                  </a:lnTo>
                  <a:lnTo>
                    <a:pt x="324633" y="250761"/>
                  </a:lnTo>
                  <a:lnTo>
                    <a:pt x="365790" y="259977"/>
                  </a:lnTo>
                  <a:lnTo>
                    <a:pt x="379278" y="258865"/>
                  </a:lnTo>
                  <a:lnTo>
                    <a:pt x="393486" y="255529"/>
                  </a:lnTo>
                  <a:lnTo>
                    <a:pt x="408412" y="249968"/>
                  </a:lnTo>
                  <a:lnTo>
                    <a:pt x="424057" y="242183"/>
                  </a:lnTo>
                  <a:lnTo>
                    <a:pt x="424057" y="298714"/>
                  </a:lnTo>
                  <a:lnTo>
                    <a:pt x="382066" y="313152"/>
                  </a:lnTo>
                  <a:lnTo>
                    <a:pt x="362860" y="315268"/>
                  </a:lnTo>
                  <a:lnTo>
                    <a:pt x="352444" y="315532"/>
                  </a:lnTo>
                  <a:close/>
                </a:path>
                <a:path w="1324609" h="316865">
                  <a:moveTo>
                    <a:pt x="470174" y="309781"/>
                  </a:moveTo>
                  <a:lnTo>
                    <a:pt x="470174" y="0"/>
                  </a:lnTo>
                  <a:lnTo>
                    <a:pt x="536036" y="0"/>
                  </a:lnTo>
                  <a:lnTo>
                    <a:pt x="536036" y="309781"/>
                  </a:lnTo>
                  <a:lnTo>
                    <a:pt x="470174" y="309781"/>
                  </a:lnTo>
                  <a:close/>
                </a:path>
                <a:path w="1324609" h="316865">
                  <a:moveTo>
                    <a:pt x="594606" y="3146"/>
                  </a:moveTo>
                  <a:lnTo>
                    <a:pt x="663073" y="3146"/>
                  </a:lnTo>
                  <a:lnTo>
                    <a:pt x="663073" y="54252"/>
                  </a:lnTo>
                  <a:lnTo>
                    <a:pt x="594606" y="54252"/>
                  </a:lnTo>
                  <a:lnTo>
                    <a:pt x="594606" y="3146"/>
                  </a:lnTo>
                  <a:close/>
                </a:path>
                <a:path w="1324609" h="316865">
                  <a:moveTo>
                    <a:pt x="596017" y="87997"/>
                  </a:moveTo>
                  <a:lnTo>
                    <a:pt x="662205" y="87997"/>
                  </a:lnTo>
                  <a:lnTo>
                    <a:pt x="662639" y="309781"/>
                  </a:lnTo>
                  <a:lnTo>
                    <a:pt x="596017" y="309781"/>
                  </a:lnTo>
                  <a:lnTo>
                    <a:pt x="596017" y="87997"/>
                  </a:lnTo>
                  <a:close/>
                </a:path>
                <a:path w="1324609" h="316865">
                  <a:moveTo>
                    <a:pt x="977776" y="78666"/>
                  </a:moveTo>
                  <a:lnTo>
                    <a:pt x="1018764" y="83277"/>
                  </a:lnTo>
                  <a:lnTo>
                    <a:pt x="1057466" y="107874"/>
                  </a:lnTo>
                  <a:lnTo>
                    <a:pt x="1070222" y="158634"/>
                  </a:lnTo>
                  <a:lnTo>
                    <a:pt x="1070222" y="309781"/>
                  </a:lnTo>
                  <a:lnTo>
                    <a:pt x="1003925" y="309781"/>
                  </a:lnTo>
                  <a:lnTo>
                    <a:pt x="1003925" y="171980"/>
                  </a:lnTo>
                  <a:lnTo>
                    <a:pt x="1001206" y="155080"/>
                  </a:lnTo>
                  <a:lnTo>
                    <a:pt x="993048" y="143009"/>
                  </a:lnTo>
                  <a:lnTo>
                    <a:pt x="979451" y="135766"/>
                  </a:lnTo>
                  <a:lnTo>
                    <a:pt x="960415" y="133352"/>
                  </a:lnTo>
                  <a:lnTo>
                    <a:pt x="951660" y="133881"/>
                  </a:lnTo>
                  <a:lnTo>
                    <a:pt x="943624" y="135468"/>
                  </a:lnTo>
                  <a:lnTo>
                    <a:pt x="936307" y="138113"/>
                  </a:lnTo>
                  <a:lnTo>
                    <a:pt x="929708" y="141816"/>
                  </a:lnTo>
                  <a:lnTo>
                    <a:pt x="930287" y="148904"/>
                  </a:lnTo>
                  <a:lnTo>
                    <a:pt x="930576" y="154511"/>
                  </a:lnTo>
                  <a:lnTo>
                    <a:pt x="930576" y="158634"/>
                  </a:lnTo>
                  <a:lnTo>
                    <a:pt x="930576" y="309781"/>
                  </a:lnTo>
                  <a:lnTo>
                    <a:pt x="864388" y="309781"/>
                  </a:lnTo>
                  <a:lnTo>
                    <a:pt x="864388" y="171980"/>
                  </a:lnTo>
                  <a:lnTo>
                    <a:pt x="861669" y="155080"/>
                  </a:lnTo>
                  <a:lnTo>
                    <a:pt x="853510" y="143009"/>
                  </a:lnTo>
                  <a:lnTo>
                    <a:pt x="839914" y="135766"/>
                  </a:lnTo>
                  <a:lnTo>
                    <a:pt x="820878" y="133352"/>
                  </a:lnTo>
                  <a:lnTo>
                    <a:pt x="812150" y="133827"/>
                  </a:lnTo>
                  <a:lnTo>
                    <a:pt x="803761" y="135251"/>
                  </a:lnTo>
                  <a:lnTo>
                    <a:pt x="795711" y="137625"/>
                  </a:lnTo>
                  <a:lnTo>
                    <a:pt x="788001" y="140947"/>
                  </a:lnTo>
                  <a:lnTo>
                    <a:pt x="788001" y="309781"/>
                  </a:lnTo>
                  <a:lnTo>
                    <a:pt x="721704" y="309781"/>
                  </a:lnTo>
                  <a:lnTo>
                    <a:pt x="721704" y="104056"/>
                  </a:lnTo>
                  <a:lnTo>
                    <a:pt x="731517" y="99471"/>
                  </a:lnTo>
                  <a:lnTo>
                    <a:pt x="774546" y="86695"/>
                  </a:lnTo>
                  <a:lnTo>
                    <a:pt x="823658" y="79167"/>
                  </a:lnTo>
                  <a:lnTo>
                    <a:pt x="838130" y="78666"/>
                  </a:lnTo>
                  <a:lnTo>
                    <a:pt x="859119" y="79669"/>
                  </a:lnTo>
                  <a:lnTo>
                    <a:pt x="877165" y="82680"/>
                  </a:lnTo>
                  <a:lnTo>
                    <a:pt x="892267" y="87699"/>
                  </a:lnTo>
                  <a:lnTo>
                    <a:pt x="904427" y="94724"/>
                  </a:lnTo>
                  <a:lnTo>
                    <a:pt x="913229" y="91137"/>
                  </a:lnTo>
                  <a:lnTo>
                    <a:pt x="950636" y="81046"/>
                  </a:lnTo>
                  <a:lnTo>
                    <a:pt x="968973" y="78930"/>
                  </a:lnTo>
                  <a:lnTo>
                    <a:pt x="977776" y="78666"/>
                  </a:lnTo>
                  <a:close/>
                </a:path>
                <a:path w="1324609" h="316865">
                  <a:moveTo>
                    <a:pt x="1227080" y="78232"/>
                  </a:moveTo>
                  <a:lnTo>
                    <a:pt x="1278633" y="87875"/>
                  </a:lnTo>
                  <a:lnTo>
                    <a:pt x="1316840" y="119274"/>
                  </a:lnTo>
                  <a:lnTo>
                    <a:pt x="1324409" y="156898"/>
                  </a:lnTo>
                  <a:lnTo>
                    <a:pt x="1323866" y="263124"/>
                  </a:lnTo>
                  <a:lnTo>
                    <a:pt x="1295871" y="303813"/>
                  </a:lnTo>
                  <a:lnTo>
                    <a:pt x="1240310" y="315613"/>
                  </a:lnTo>
                  <a:lnTo>
                    <a:pt x="1215469" y="316400"/>
                  </a:lnTo>
                  <a:lnTo>
                    <a:pt x="1172318" y="311599"/>
                  </a:lnTo>
                  <a:lnTo>
                    <a:pt x="1141496" y="297195"/>
                  </a:lnTo>
                  <a:lnTo>
                    <a:pt x="1123003" y="273188"/>
                  </a:lnTo>
                  <a:lnTo>
                    <a:pt x="1116838" y="239579"/>
                  </a:lnTo>
                  <a:lnTo>
                    <a:pt x="1118100" y="224245"/>
                  </a:lnTo>
                  <a:lnTo>
                    <a:pt x="1137020" y="188907"/>
                  </a:lnTo>
                  <a:lnTo>
                    <a:pt x="1178462" y="171817"/>
                  </a:lnTo>
                  <a:lnTo>
                    <a:pt x="1221919" y="173058"/>
                  </a:lnTo>
                  <a:lnTo>
                    <a:pt x="1258546" y="185760"/>
                  </a:lnTo>
                  <a:lnTo>
                    <a:pt x="1258546" y="171546"/>
                  </a:lnTo>
                  <a:lnTo>
                    <a:pt x="1255440" y="154646"/>
                  </a:lnTo>
                  <a:lnTo>
                    <a:pt x="1246122" y="142575"/>
                  </a:lnTo>
                  <a:lnTo>
                    <a:pt x="1230592" y="135332"/>
                  </a:lnTo>
                  <a:lnTo>
                    <a:pt x="1208851" y="132918"/>
                  </a:lnTo>
                  <a:lnTo>
                    <a:pt x="1199187" y="133352"/>
                  </a:lnTo>
                  <a:lnTo>
                    <a:pt x="1159881" y="143463"/>
                  </a:lnTo>
                  <a:lnTo>
                    <a:pt x="1137238" y="156464"/>
                  </a:lnTo>
                  <a:lnTo>
                    <a:pt x="1137238" y="97762"/>
                  </a:lnTo>
                  <a:lnTo>
                    <a:pt x="1173912" y="83982"/>
                  </a:lnTo>
                  <a:lnTo>
                    <a:pt x="1213055" y="78591"/>
                  </a:lnTo>
                  <a:lnTo>
                    <a:pt x="1227080" y="78232"/>
                  </a:lnTo>
                  <a:close/>
                </a:path>
              </a:pathLst>
            </a:custGeom>
            <a:ln w="33337">
              <a:solidFill>
                <a:srgbClr val="BEBEBE"/>
              </a:solidFill>
            </a:ln>
          </p:spPr>
          <p:txBody>
            <a:bodyPr wrap="square" lIns="0" tIns="0" rIns="0" bIns="0" rtlCol="0"/>
            <a:lstStyle/>
            <a:p>
              <a:endParaRPr sz="1200"/>
            </a:p>
          </p:txBody>
        </p:sp>
        <p:pic>
          <p:nvPicPr>
            <p:cNvPr id="26" name="object 26"/>
            <p:cNvPicPr/>
            <p:nvPr/>
          </p:nvPicPr>
          <p:blipFill>
            <a:blip r:embed="rId10" cstate="print"/>
            <a:stretch>
              <a:fillRect/>
            </a:stretch>
          </p:blipFill>
          <p:spPr>
            <a:xfrm>
              <a:off x="8015407" y="8461360"/>
              <a:ext cx="109290" cy="88892"/>
            </a:xfrm>
            <a:prstGeom prst="rect">
              <a:avLst/>
            </a:prstGeom>
          </p:spPr>
        </p:pic>
        <p:sp>
          <p:nvSpPr>
            <p:cNvPr id="27" name="object 27"/>
            <p:cNvSpPr/>
            <p:nvPr/>
          </p:nvSpPr>
          <p:spPr>
            <a:xfrm>
              <a:off x="8214225" y="8286951"/>
              <a:ext cx="405765" cy="295910"/>
            </a:xfrm>
            <a:custGeom>
              <a:avLst/>
              <a:gdLst/>
              <a:ahLst/>
              <a:cxnLst/>
              <a:rect l="l" t="t" r="r" b="b"/>
              <a:pathLst>
                <a:path w="405765" h="295909">
                  <a:moveTo>
                    <a:pt x="110241" y="295567"/>
                  </a:moveTo>
                  <a:lnTo>
                    <a:pt x="63163" y="285313"/>
                  </a:lnTo>
                  <a:lnTo>
                    <a:pt x="37814" y="255122"/>
                  </a:lnTo>
                  <a:lnTo>
                    <a:pt x="32985" y="224930"/>
                  </a:lnTo>
                  <a:lnTo>
                    <a:pt x="32985" y="112411"/>
                  </a:lnTo>
                  <a:lnTo>
                    <a:pt x="0" y="112411"/>
                  </a:lnTo>
                  <a:lnTo>
                    <a:pt x="0" y="61739"/>
                  </a:lnTo>
                  <a:lnTo>
                    <a:pt x="32985" y="61739"/>
                  </a:lnTo>
                  <a:lnTo>
                    <a:pt x="32985" y="0"/>
                  </a:lnTo>
                  <a:lnTo>
                    <a:pt x="102211" y="0"/>
                  </a:lnTo>
                  <a:lnTo>
                    <a:pt x="102211" y="61739"/>
                  </a:lnTo>
                  <a:lnTo>
                    <a:pt x="151581" y="61739"/>
                  </a:lnTo>
                  <a:lnTo>
                    <a:pt x="151581" y="112411"/>
                  </a:lnTo>
                  <a:lnTo>
                    <a:pt x="102211" y="112411"/>
                  </a:lnTo>
                  <a:lnTo>
                    <a:pt x="102211" y="216467"/>
                  </a:lnTo>
                  <a:lnTo>
                    <a:pt x="102211" y="224135"/>
                  </a:lnTo>
                  <a:lnTo>
                    <a:pt x="103839" y="229849"/>
                  </a:lnTo>
                  <a:lnTo>
                    <a:pt x="107094" y="233611"/>
                  </a:lnTo>
                  <a:lnTo>
                    <a:pt x="110421" y="237300"/>
                  </a:lnTo>
                  <a:lnTo>
                    <a:pt x="115919" y="239145"/>
                  </a:lnTo>
                  <a:lnTo>
                    <a:pt x="123587" y="239145"/>
                  </a:lnTo>
                  <a:lnTo>
                    <a:pt x="128361" y="239145"/>
                  </a:lnTo>
                  <a:lnTo>
                    <a:pt x="151581" y="229813"/>
                  </a:lnTo>
                  <a:lnTo>
                    <a:pt x="151581" y="286236"/>
                  </a:lnTo>
                  <a:lnTo>
                    <a:pt x="142650" y="290318"/>
                  </a:lnTo>
                  <a:lnTo>
                    <a:pt x="132783" y="293234"/>
                  </a:lnTo>
                  <a:lnTo>
                    <a:pt x="121980" y="294984"/>
                  </a:lnTo>
                  <a:lnTo>
                    <a:pt x="110241" y="295567"/>
                  </a:lnTo>
                  <a:close/>
                </a:path>
                <a:path w="405765" h="295909">
                  <a:moveTo>
                    <a:pt x="301373" y="54252"/>
                  </a:moveTo>
                  <a:lnTo>
                    <a:pt x="347379" y="62831"/>
                  </a:lnTo>
                  <a:lnTo>
                    <a:pt x="380039" y="88567"/>
                  </a:lnTo>
                  <a:lnTo>
                    <a:pt x="399353" y="131460"/>
                  </a:lnTo>
                  <a:lnTo>
                    <a:pt x="405321" y="191511"/>
                  </a:lnTo>
                  <a:lnTo>
                    <a:pt x="256886" y="191511"/>
                  </a:lnTo>
                  <a:lnTo>
                    <a:pt x="263980" y="211971"/>
                  </a:lnTo>
                  <a:lnTo>
                    <a:pt x="276797" y="226585"/>
                  </a:lnTo>
                  <a:lnTo>
                    <a:pt x="295338" y="235354"/>
                  </a:lnTo>
                  <a:lnTo>
                    <a:pt x="319602" y="238276"/>
                  </a:lnTo>
                  <a:lnTo>
                    <a:pt x="327753" y="237985"/>
                  </a:lnTo>
                  <a:lnTo>
                    <a:pt x="368050" y="228213"/>
                  </a:lnTo>
                  <a:lnTo>
                    <a:pt x="385356" y="221350"/>
                  </a:lnTo>
                  <a:lnTo>
                    <a:pt x="385356" y="278206"/>
                  </a:lnTo>
                  <a:lnTo>
                    <a:pt x="366571" y="284805"/>
                  </a:lnTo>
                  <a:lnTo>
                    <a:pt x="346674" y="289518"/>
                  </a:lnTo>
                  <a:lnTo>
                    <a:pt x="325665" y="292346"/>
                  </a:lnTo>
                  <a:lnTo>
                    <a:pt x="303543" y="293289"/>
                  </a:lnTo>
                  <a:lnTo>
                    <a:pt x="286976" y="292414"/>
                  </a:lnTo>
                  <a:lnTo>
                    <a:pt x="243540" y="279291"/>
                  </a:lnTo>
                  <a:lnTo>
                    <a:pt x="211436" y="251460"/>
                  </a:lnTo>
                  <a:lnTo>
                    <a:pt x="192950" y="210553"/>
                  </a:lnTo>
                  <a:lnTo>
                    <a:pt x="189396" y="177297"/>
                  </a:lnTo>
                  <a:lnTo>
                    <a:pt x="191213" y="149648"/>
                  </a:lnTo>
                  <a:lnTo>
                    <a:pt x="205753" y="104239"/>
                  </a:lnTo>
                  <a:lnTo>
                    <a:pt x="234561" y="72379"/>
                  </a:lnTo>
                  <a:lnTo>
                    <a:pt x="276010" y="56266"/>
                  </a:lnTo>
                  <a:lnTo>
                    <a:pt x="301373" y="54252"/>
                  </a:lnTo>
                  <a:close/>
                </a:path>
              </a:pathLst>
            </a:custGeom>
            <a:ln w="33337">
              <a:solidFill>
                <a:srgbClr val="BEBEBE"/>
              </a:solidFill>
            </a:ln>
          </p:spPr>
          <p:txBody>
            <a:bodyPr wrap="square" lIns="0" tIns="0" rIns="0" bIns="0" rtlCol="0"/>
            <a:lstStyle/>
            <a:p>
              <a:endParaRPr sz="1200"/>
            </a:p>
          </p:txBody>
        </p:sp>
        <p:pic>
          <p:nvPicPr>
            <p:cNvPr id="28" name="object 28"/>
            <p:cNvPicPr/>
            <p:nvPr/>
          </p:nvPicPr>
          <p:blipFill>
            <a:blip r:embed="rId5" cstate="print"/>
            <a:stretch>
              <a:fillRect/>
            </a:stretch>
          </p:blipFill>
          <p:spPr>
            <a:xfrm>
              <a:off x="8454009" y="8375207"/>
              <a:ext cx="116452" cy="77715"/>
            </a:xfrm>
            <a:prstGeom prst="rect">
              <a:avLst/>
            </a:prstGeom>
          </p:spPr>
        </p:pic>
        <p:sp>
          <p:nvSpPr>
            <p:cNvPr id="29" name="object 29"/>
            <p:cNvSpPr/>
            <p:nvPr/>
          </p:nvSpPr>
          <p:spPr>
            <a:xfrm>
              <a:off x="8776029" y="8259825"/>
              <a:ext cx="702945" cy="320675"/>
            </a:xfrm>
            <a:custGeom>
              <a:avLst/>
              <a:gdLst/>
              <a:ahLst/>
              <a:cxnLst/>
              <a:rect l="l" t="t" r="r" b="b"/>
              <a:pathLst>
                <a:path w="702945" h="320675">
                  <a:moveTo>
                    <a:pt x="117727" y="319547"/>
                  </a:moveTo>
                  <a:lnTo>
                    <a:pt x="71891" y="312345"/>
                  </a:lnTo>
                  <a:lnTo>
                    <a:pt x="34206" y="290549"/>
                  </a:lnTo>
                  <a:lnTo>
                    <a:pt x="8850" y="254064"/>
                  </a:lnTo>
                  <a:lnTo>
                    <a:pt x="0" y="204423"/>
                  </a:lnTo>
                  <a:lnTo>
                    <a:pt x="1993" y="176246"/>
                  </a:lnTo>
                  <a:lnTo>
                    <a:pt x="17944" y="130836"/>
                  </a:lnTo>
                  <a:lnTo>
                    <a:pt x="49240" y="100075"/>
                  </a:lnTo>
                  <a:lnTo>
                    <a:pt x="91937" y="84613"/>
                  </a:lnTo>
                  <a:lnTo>
                    <a:pt x="117293" y="82680"/>
                  </a:lnTo>
                  <a:lnTo>
                    <a:pt x="126652" y="82918"/>
                  </a:lnTo>
                  <a:lnTo>
                    <a:pt x="173038" y="90981"/>
                  </a:lnTo>
                  <a:lnTo>
                    <a:pt x="188798" y="96894"/>
                  </a:lnTo>
                  <a:lnTo>
                    <a:pt x="188798" y="153751"/>
                  </a:lnTo>
                  <a:lnTo>
                    <a:pt x="179975" y="150021"/>
                  </a:lnTo>
                  <a:lnTo>
                    <a:pt x="171627" y="146752"/>
                  </a:lnTo>
                  <a:lnTo>
                    <a:pt x="127927" y="137367"/>
                  </a:lnTo>
                  <a:lnTo>
                    <a:pt x="114079" y="138269"/>
                  </a:lnTo>
                  <a:lnTo>
                    <a:pt x="74970" y="160031"/>
                  </a:lnTo>
                  <a:lnTo>
                    <a:pt x="65754" y="196936"/>
                  </a:lnTo>
                  <a:lnTo>
                    <a:pt x="66710" y="212920"/>
                  </a:lnTo>
                  <a:lnTo>
                    <a:pt x="89916" y="254776"/>
                  </a:lnTo>
                  <a:lnTo>
                    <a:pt x="131073" y="263992"/>
                  </a:lnTo>
                  <a:lnTo>
                    <a:pt x="144562" y="262880"/>
                  </a:lnTo>
                  <a:lnTo>
                    <a:pt x="158769" y="259543"/>
                  </a:lnTo>
                  <a:lnTo>
                    <a:pt x="173696" y="253983"/>
                  </a:lnTo>
                  <a:lnTo>
                    <a:pt x="189341" y="246197"/>
                  </a:lnTo>
                  <a:lnTo>
                    <a:pt x="189341" y="302728"/>
                  </a:lnTo>
                  <a:lnTo>
                    <a:pt x="147349" y="317166"/>
                  </a:lnTo>
                  <a:lnTo>
                    <a:pt x="128144" y="319282"/>
                  </a:lnTo>
                  <a:lnTo>
                    <a:pt x="117727" y="319547"/>
                  </a:lnTo>
                  <a:close/>
                </a:path>
                <a:path w="702945" h="320675">
                  <a:moveTo>
                    <a:pt x="365664" y="82680"/>
                  </a:moveTo>
                  <a:lnTo>
                    <a:pt x="414593" y="93727"/>
                  </a:lnTo>
                  <a:lnTo>
                    <a:pt x="442892" y="128063"/>
                  </a:lnTo>
                  <a:lnTo>
                    <a:pt x="448344" y="166229"/>
                  </a:lnTo>
                  <a:lnTo>
                    <a:pt x="448344" y="313796"/>
                  </a:lnTo>
                  <a:lnTo>
                    <a:pt x="382156" y="313796"/>
                  </a:lnTo>
                  <a:lnTo>
                    <a:pt x="382156" y="180009"/>
                  </a:lnTo>
                  <a:lnTo>
                    <a:pt x="379491" y="161353"/>
                  </a:lnTo>
                  <a:lnTo>
                    <a:pt x="371496" y="148027"/>
                  </a:lnTo>
                  <a:lnTo>
                    <a:pt x="358170" y="140032"/>
                  </a:lnTo>
                  <a:lnTo>
                    <a:pt x="339514" y="137367"/>
                  </a:lnTo>
                  <a:lnTo>
                    <a:pt x="332714" y="137367"/>
                  </a:lnTo>
                  <a:lnTo>
                    <a:pt x="325734" y="138416"/>
                  </a:lnTo>
                  <a:lnTo>
                    <a:pt x="318572" y="140513"/>
                  </a:lnTo>
                  <a:lnTo>
                    <a:pt x="311483" y="142539"/>
                  </a:lnTo>
                  <a:lnTo>
                    <a:pt x="306022" y="145035"/>
                  </a:lnTo>
                  <a:lnTo>
                    <a:pt x="302188" y="148000"/>
                  </a:lnTo>
                  <a:lnTo>
                    <a:pt x="301320" y="313796"/>
                  </a:lnTo>
                  <a:lnTo>
                    <a:pt x="235458" y="313796"/>
                  </a:lnTo>
                  <a:lnTo>
                    <a:pt x="235458" y="0"/>
                  </a:lnTo>
                  <a:lnTo>
                    <a:pt x="302188" y="0"/>
                  </a:lnTo>
                  <a:lnTo>
                    <a:pt x="302188" y="99173"/>
                  </a:lnTo>
                  <a:lnTo>
                    <a:pt x="317630" y="91957"/>
                  </a:lnTo>
                  <a:lnTo>
                    <a:pt x="333356" y="86803"/>
                  </a:lnTo>
                  <a:lnTo>
                    <a:pt x="349368" y="83711"/>
                  </a:lnTo>
                  <a:lnTo>
                    <a:pt x="365664" y="82680"/>
                  </a:lnTo>
                  <a:close/>
                </a:path>
                <a:path w="702945" h="320675">
                  <a:moveTo>
                    <a:pt x="605292" y="82246"/>
                  </a:moveTo>
                  <a:lnTo>
                    <a:pt x="656845" y="91890"/>
                  </a:lnTo>
                  <a:lnTo>
                    <a:pt x="695052" y="123288"/>
                  </a:lnTo>
                  <a:lnTo>
                    <a:pt x="702620" y="160912"/>
                  </a:lnTo>
                  <a:lnTo>
                    <a:pt x="702078" y="267139"/>
                  </a:lnTo>
                  <a:lnTo>
                    <a:pt x="674083" y="307828"/>
                  </a:lnTo>
                  <a:lnTo>
                    <a:pt x="618522" y="319628"/>
                  </a:lnTo>
                  <a:lnTo>
                    <a:pt x="593681" y="320415"/>
                  </a:lnTo>
                  <a:lnTo>
                    <a:pt x="550530" y="315613"/>
                  </a:lnTo>
                  <a:lnTo>
                    <a:pt x="519708" y="301209"/>
                  </a:lnTo>
                  <a:lnTo>
                    <a:pt x="501215" y="277203"/>
                  </a:lnTo>
                  <a:lnTo>
                    <a:pt x="495050" y="243593"/>
                  </a:lnTo>
                  <a:lnTo>
                    <a:pt x="496311" y="228260"/>
                  </a:lnTo>
                  <a:lnTo>
                    <a:pt x="515232" y="192921"/>
                  </a:lnTo>
                  <a:lnTo>
                    <a:pt x="556674" y="175832"/>
                  </a:lnTo>
                  <a:lnTo>
                    <a:pt x="600131" y="177073"/>
                  </a:lnTo>
                  <a:lnTo>
                    <a:pt x="636758" y="189775"/>
                  </a:lnTo>
                  <a:lnTo>
                    <a:pt x="636758" y="175561"/>
                  </a:lnTo>
                  <a:lnTo>
                    <a:pt x="633652" y="158661"/>
                  </a:lnTo>
                  <a:lnTo>
                    <a:pt x="624334" y="146590"/>
                  </a:lnTo>
                  <a:lnTo>
                    <a:pt x="608804" y="139347"/>
                  </a:lnTo>
                  <a:lnTo>
                    <a:pt x="587062" y="136933"/>
                  </a:lnTo>
                  <a:lnTo>
                    <a:pt x="577399" y="137367"/>
                  </a:lnTo>
                  <a:lnTo>
                    <a:pt x="538093" y="147478"/>
                  </a:lnTo>
                  <a:lnTo>
                    <a:pt x="515449" y="160478"/>
                  </a:lnTo>
                  <a:lnTo>
                    <a:pt x="515449" y="101777"/>
                  </a:lnTo>
                  <a:lnTo>
                    <a:pt x="552124" y="87997"/>
                  </a:lnTo>
                  <a:lnTo>
                    <a:pt x="591267" y="82606"/>
                  </a:lnTo>
                  <a:lnTo>
                    <a:pt x="605292" y="82246"/>
                  </a:lnTo>
                  <a:close/>
                </a:path>
              </a:pathLst>
            </a:custGeom>
            <a:ln w="33337">
              <a:solidFill>
                <a:srgbClr val="BEBEBE"/>
              </a:solidFill>
            </a:ln>
          </p:spPr>
          <p:txBody>
            <a:bodyPr wrap="square" lIns="0" tIns="0" rIns="0" bIns="0" rtlCol="0"/>
            <a:lstStyle/>
            <a:p>
              <a:endParaRPr sz="1200"/>
            </a:p>
          </p:txBody>
        </p:sp>
        <p:pic>
          <p:nvPicPr>
            <p:cNvPr id="30" name="object 30"/>
            <p:cNvPicPr/>
            <p:nvPr/>
          </p:nvPicPr>
          <p:blipFill>
            <a:blip r:embed="rId10" cstate="print"/>
            <a:stretch>
              <a:fillRect/>
            </a:stretch>
          </p:blipFill>
          <p:spPr>
            <a:xfrm>
              <a:off x="9320165" y="8461360"/>
              <a:ext cx="109290" cy="88892"/>
            </a:xfrm>
            <a:prstGeom prst="rect">
              <a:avLst/>
            </a:prstGeom>
          </p:spPr>
        </p:pic>
        <p:sp>
          <p:nvSpPr>
            <p:cNvPr id="31" name="object 31"/>
            <p:cNvSpPr/>
            <p:nvPr/>
          </p:nvSpPr>
          <p:spPr>
            <a:xfrm>
              <a:off x="9537212" y="8342506"/>
              <a:ext cx="478790" cy="330200"/>
            </a:xfrm>
            <a:custGeom>
              <a:avLst/>
              <a:gdLst/>
              <a:ahLst/>
              <a:cxnLst/>
              <a:rect l="l" t="t" r="r" b="b"/>
              <a:pathLst>
                <a:path w="478790" h="330200">
                  <a:moveTo>
                    <a:pt x="0" y="25390"/>
                  </a:moveTo>
                  <a:lnTo>
                    <a:pt x="36233" y="12125"/>
                  </a:lnTo>
                  <a:lnTo>
                    <a:pt x="86532" y="2007"/>
                  </a:lnTo>
                  <a:lnTo>
                    <a:pt x="116425" y="0"/>
                  </a:lnTo>
                  <a:lnTo>
                    <a:pt x="138764" y="1166"/>
                  </a:lnTo>
                  <a:lnTo>
                    <a:pt x="188039" y="18662"/>
                  </a:lnTo>
                  <a:lnTo>
                    <a:pt x="210519" y="60145"/>
                  </a:lnTo>
                  <a:lnTo>
                    <a:pt x="212018" y="79968"/>
                  </a:lnTo>
                  <a:lnTo>
                    <a:pt x="212018" y="231115"/>
                  </a:lnTo>
                  <a:lnTo>
                    <a:pt x="145830" y="231115"/>
                  </a:lnTo>
                  <a:lnTo>
                    <a:pt x="145830" y="93314"/>
                  </a:lnTo>
                  <a:lnTo>
                    <a:pt x="143104" y="76414"/>
                  </a:lnTo>
                  <a:lnTo>
                    <a:pt x="134925" y="64343"/>
                  </a:lnTo>
                  <a:lnTo>
                    <a:pt x="121294" y="57100"/>
                  </a:lnTo>
                  <a:lnTo>
                    <a:pt x="102211" y="54686"/>
                  </a:lnTo>
                  <a:lnTo>
                    <a:pt x="95701" y="54686"/>
                  </a:lnTo>
                  <a:lnTo>
                    <a:pt x="89046" y="55446"/>
                  </a:lnTo>
                  <a:lnTo>
                    <a:pt x="82246" y="56965"/>
                  </a:lnTo>
                  <a:lnTo>
                    <a:pt x="75447" y="58411"/>
                  </a:lnTo>
                  <a:lnTo>
                    <a:pt x="70130" y="60184"/>
                  </a:lnTo>
                  <a:lnTo>
                    <a:pt x="66296" y="62281"/>
                  </a:lnTo>
                  <a:lnTo>
                    <a:pt x="66296" y="231115"/>
                  </a:lnTo>
                  <a:lnTo>
                    <a:pt x="0" y="231115"/>
                  </a:lnTo>
                  <a:lnTo>
                    <a:pt x="0" y="25390"/>
                  </a:lnTo>
                  <a:close/>
                </a:path>
                <a:path w="478790" h="330200">
                  <a:moveTo>
                    <a:pt x="384027" y="0"/>
                  </a:moveTo>
                  <a:lnTo>
                    <a:pt x="423034" y="3960"/>
                  </a:lnTo>
                  <a:lnTo>
                    <a:pt x="464239" y="24528"/>
                  </a:lnTo>
                  <a:lnTo>
                    <a:pt x="478643" y="60437"/>
                  </a:lnTo>
                  <a:lnTo>
                    <a:pt x="478643" y="233828"/>
                  </a:lnTo>
                  <a:lnTo>
                    <a:pt x="471183" y="275033"/>
                  </a:lnTo>
                  <a:lnTo>
                    <a:pt x="432352" y="316203"/>
                  </a:lnTo>
                  <a:lnTo>
                    <a:pt x="389926" y="328627"/>
                  </a:lnTo>
                  <a:lnTo>
                    <a:pt x="363953" y="330180"/>
                  </a:lnTo>
                  <a:lnTo>
                    <a:pt x="350180" y="329929"/>
                  </a:lnTo>
                  <a:lnTo>
                    <a:pt x="304099" y="324036"/>
                  </a:lnTo>
                  <a:lnTo>
                    <a:pt x="280947" y="315532"/>
                  </a:lnTo>
                  <a:lnTo>
                    <a:pt x="280947" y="257373"/>
                  </a:lnTo>
                  <a:lnTo>
                    <a:pt x="287993" y="260439"/>
                  </a:lnTo>
                  <a:lnTo>
                    <a:pt x="296327" y="263450"/>
                  </a:lnTo>
                  <a:lnTo>
                    <a:pt x="339539" y="273703"/>
                  </a:lnTo>
                  <a:lnTo>
                    <a:pt x="361349" y="275168"/>
                  </a:lnTo>
                  <a:lnTo>
                    <a:pt x="374708" y="274443"/>
                  </a:lnTo>
                  <a:lnTo>
                    <a:pt x="410800" y="249697"/>
                  </a:lnTo>
                  <a:lnTo>
                    <a:pt x="413757" y="231115"/>
                  </a:lnTo>
                  <a:lnTo>
                    <a:pt x="413757" y="218203"/>
                  </a:lnTo>
                  <a:lnTo>
                    <a:pt x="401699" y="226748"/>
                  </a:lnTo>
                  <a:lnTo>
                    <a:pt x="388204" y="232851"/>
                  </a:lnTo>
                  <a:lnTo>
                    <a:pt x="373271" y="236513"/>
                  </a:lnTo>
                  <a:lnTo>
                    <a:pt x="356900" y="237734"/>
                  </a:lnTo>
                  <a:lnTo>
                    <a:pt x="334684" y="235048"/>
                  </a:lnTo>
                  <a:lnTo>
                    <a:pt x="298226" y="220075"/>
                  </a:lnTo>
                  <a:lnTo>
                    <a:pt x="264698" y="173390"/>
                  </a:lnTo>
                  <a:lnTo>
                    <a:pt x="258269" y="125757"/>
                  </a:lnTo>
                  <a:lnTo>
                    <a:pt x="260283" y="93307"/>
                  </a:lnTo>
                  <a:lnTo>
                    <a:pt x="276396" y="44317"/>
                  </a:lnTo>
                  <a:lnTo>
                    <a:pt x="308426" y="15624"/>
                  </a:lnTo>
                  <a:lnTo>
                    <a:pt x="355191" y="1736"/>
                  </a:lnTo>
                  <a:lnTo>
                    <a:pt x="384027" y="0"/>
                  </a:lnTo>
                  <a:close/>
                </a:path>
              </a:pathLst>
            </a:custGeom>
            <a:ln w="33337">
              <a:solidFill>
                <a:srgbClr val="BEBEBE"/>
              </a:solidFill>
            </a:ln>
          </p:spPr>
          <p:txBody>
            <a:bodyPr wrap="square" lIns="0" tIns="0" rIns="0" bIns="0" rtlCol="0"/>
            <a:lstStyle/>
            <a:p>
              <a:endParaRPr sz="1200"/>
            </a:p>
          </p:txBody>
        </p:sp>
        <p:pic>
          <p:nvPicPr>
            <p:cNvPr id="32" name="object 32"/>
            <p:cNvPicPr/>
            <p:nvPr/>
          </p:nvPicPr>
          <p:blipFill>
            <a:blip r:embed="rId7" cstate="print"/>
            <a:stretch>
              <a:fillRect/>
            </a:stretch>
          </p:blipFill>
          <p:spPr>
            <a:xfrm>
              <a:off x="9844567" y="8378245"/>
              <a:ext cx="123070" cy="169402"/>
            </a:xfrm>
            <a:prstGeom prst="rect">
              <a:avLst/>
            </a:prstGeom>
          </p:spPr>
        </p:pic>
        <p:sp>
          <p:nvSpPr>
            <p:cNvPr id="33" name="object 33"/>
            <p:cNvSpPr/>
            <p:nvPr/>
          </p:nvSpPr>
          <p:spPr>
            <a:xfrm>
              <a:off x="10059011" y="8341204"/>
              <a:ext cx="216535" cy="239395"/>
            </a:xfrm>
            <a:custGeom>
              <a:avLst/>
              <a:gdLst/>
              <a:ahLst/>
              <a:cxnLst/>
              <a:rect l="l" t="t" r="r" b="b"/>
              <a:pathLst>
                <a:path w="216534" h="239395">
                  <a:moveTo>
                    <a:pt x="111976" y="0"/>
                  </a:moveTo>
                  <a:lnTo>
                    <a:pt x="157983" y="8578"/>
                  </a:lnTo>
                  <a:lnTo>
                    <a:pt x="190643" y="34314"/>
                  </a:lnTo>
                  <a:lnTo>
                    <a:pt x="209957" y="77208"/>
                  </a:lnTo>
                  <a:lnTo>
                    <a:pt x="215924" y="137258"/>
                  </a:lnTo>
                  <a:lnTo>
                    <a:pt x="67490" y="137258"/>
                  </a:lnTo>
                  <a:lnTo>
                    <a:pt x="74583" y="157718"/>
                  </a:lnTo>
                  <a:lnTo>
                    <a:pt x="87400" y="172333"/>
                  </a:lnTo>
                  <a:lnTo>
                    <a:pt x="105941" y="181101"/>
                  </a:lnTo>
                  <a:lnTo>
                    <a:pt x="130205" y="184024"/>
                  </a:lnTo>
                  <a:lnTo>
                    <a:pt x="138357" y="183732"/>
                  </a:lnTo>
                  <a:lnTo>
                    <a:pt x="178653" y="173960"/>
                  </a:lnTo>
                  <a:lnTo>
                    <a:pt x="195960" y="167097"/>
                  </a:lnTo>
                  <a:lnTo>
                    <a:pt x="195960" y="223954"/>
                  </a:lnTo>
                  <a:lnTo>
                    <a:pt x="177175" y="230552"/>
                  </a:lnTo>
                  <a:lnTo>
                    <a:pt x="157278" y="235265"/>
                  </a:lnTo>
                  <a:lnTo>
                    <a:pt x="136268" y="238093"/>
                  </a:lnTo>
                  <a:lnTo>
                    <a:pt x="114147" y="239036"/>
                  </a:lnTo>
                  <a:lnTo>
                    <a:pt x="97579" y="238161"/>
                  </a:lnTo>
                  <a:lnTo>
                    <a:pt x="54143" y="225039"/>
                  </a:lnTo>
                  <a:lnTo>
                    <a:pt x="22040" y="197207"/>
                  </a:lnTo>
                  <a:lnTo>
                    <a:pt x="3553" y="156301"/>
                  </a:lnTo>
                  <a:lnTo>
                    <a:pt x="0" y="123044"/>
                  </a:lnTo>
                  <a:lnTo>
                    <a:pt x="1817" y="95396"/>
                  </a:lnTo>
                  <a:lnTo>
                    <a:pt x="16356" y="49986"/>
                  </a:lnTo>
                  <a:lnTo>
                    <a:pt x="45165" y="18127"/>
                  </a:lnTo>
                  <a:lnTo>
                    <a:pt x="86614" y="2014"/>
                  </a:lnTo>
                  <a:lnTo>
                    <a:pt x="111976" y="0"/>
                  </a:lnTo>
                  <a:close/>
                </a:path>
              </a:pathLst>
            </a:custGeom>
            <a:ln w="33337">
              <a:solidFill>
                <a:srgbClr val="BEBEBE"/>
              </a:solidFill>
            </a:ln>
          </p:spPr>
          <p:txBody>
            <a:bodyPr wrap="square" lIns="0" tIns="0" rIns="0" bIns="0" rtlCol="0"/>
            <a:lstStyle/>
            <a:p>
              <a:endParaRPr sz="1200"/>
            </a:p>
          </p:txBody>
        </p:sp>
        <p:pic>
          <p:nvPicPr>
            <p:cNvPr id="34" name="object 34"/>
            <p:cNvPicPr/>
            <p:nvPr/>
          </p:nvPicPr>
          <p:blipFill>
            <a:blip r:embed="rId3" cstate="print"/>
            <a:stretch>
              <a:fillRect/>
            </a:stretch>
          </p:blipFill>
          <p:spPr>
            <a:xfrm>
              <a:off x="10109398" y="8375207"/>
              <a:ext cx="116452" cy="77715"/>
            </a:xfrm>
            <a:prstGeom prst="rect">
              <a:avLst/>
            </a:prstGeom>
          </p:spPr>
        </p:pic>
        <p:sp>
          <p:nvSpPr>
            <p:cNvPr id="35" name="object 35"/>
            <p:cNvSpPr/>
            <p:nvPr/>
          </p:nvSpPr>
          <p:spPr>
            <a:xfrm>
              <a:off x="10324714" y="8259825"/>
              <a:ext cx="1109980" cy="363855"/>
            </a:xfrm>
            <a:custGeom>
              <a:avLst/>
              <a:gdLst/>
              <a:ahLst/>
              <a:cxnLst/>
              <a:rect l="l" t="t" r="r" b="b"/>
              <a:pathLst>
                <a:path w="1109979" h="363854">
                  <a:moveTo>
                    <a:pt x="32877" y="276470"/>
                  </a:moveTo>
                  <a:lnTo>
                    <a:pt x="87129" y="276470"/>
                  </a:lnTo>
                  <a:lnTo>
                    <a:pt x="46223" y="363600"/>
                  </a:lnTo>
                  <a:lnTo>
                    <a:pt x="0" y="363600"/>
                  </a:lnTo>
                  <a:lnTo>
                    <a:pt x="32877" y="276470"/>
                  </a:lnTo>
                  <a:close/>
                </a:path>
                <a:path w="1109979" h="363854">
                  <a:moveTo>
                    <a:pt x="602199" y="88865"/>
                  </a:moveTo>
                  <a:lnTo>
                    <a:pt x="527548" y="313796"/>
                  </a:lnTo>
                  <a:lnTo>
                    <a:pt x="467545" y="313796"/>
                  </a:lnTo>
                  <a:lnTo>
                    <a:pt x="428917" y="187605"/>
                  </a:lnTo>
                  <a:lnTo>
                    <a:pt x="392026" y="313796"/>
                  </a:lnTo>
                  <a:lnTo>
                    <a:pt x="332022" y="313796"/>
                  </a:lnTo>
                  <a:lnTo>
                    <a:pt x="256828" y="88865"/>
                  </a:lnTo>
                  <a:lnTo>
                    <a:pt x="328007" y="88865"/>
                  </a:lnTo>
                  <a:lnTo>
                    <a:pt x="367503" y="231983"/>
                  </a:lnTo>
                  <a:lnTo>
                    <a:pt x="404829" y="88865"/>
                  </a:lnTo>
                  <a:lnTo>
                    <a:pt x="453765" y="88865"/>
                  </a:lnTo>
                  <a:lnTo>
                    <a:pt x="492393" y="235564"/>
                  </a:lnTo>
                  <a:lnTo>
                    <a:pt x="532431" y="88865"/>
                  </a:lnTo>
                  <a:lnTo>
                    <a:pt x="602199" y="88865"/>
                  </a:lnTo>
                  <a:close/>
                </a:path>
                <a:path w="1109979" h="363854">
                  <a:moveTo>
                    <a:pt x="772781" y="82680"/>
                  </a:moveTo>
                  <a:lnTo>
                    <a:pt x="821710" y="93727"/>
                  </a:lnTo>
                  <a:lnTo>
                    <a:pt x="850009" y="128063"/>
                  </a:lnTo>
                  <a:lnTo>
                    <a:pt x="855462" y="166229"/>
                  </a:lnTo>
                  <a:lnTo>
                    <a:pt x="855462" y="313796"/>
                  </a:lnTo>
                  <a:lnTo>
                    <a:pt x="789274" y="313796"/>
                  </a:lnTo>
                  <a:lnTo>
                    <a:pt x="789274" y="180009"/>
                  </a:lnTo>
                  <a:lnTo>
                    <a:pt x="786609" y="161353"/>
                  </a:lnTo>
                  <a:lnTo>
                    <a:pt x="778613" y="148027"/>
                  </a:lnTo>
                  <a:lnTo>
                    <a:pt x="765288" y="140032"/>
                  </a:lnTo>
                  <a:lnTo>
                    <a:pt x="746632" y="137367"/>
                  </a:lnTo>
                  <a:lnTo>
                    <a:pt x="739832" y="137367"/>
                  </a:lnTo>
                  <a:lnTo>
                    <a:pt x="732851" y="138416"/>
                  </a:lnTo>
                  <a:lnTo>
                    <a:pt x="725690" y="140513"/>
                  </a:lnTo>
                  <a:lnTo>
                    <a:pt x="718601" y="142539"/>
                  </a:lnTo>
                  <a:lnTo>
                    <a:pt x="713140" y="145035"/>
                  </a:lnTo>
                  <a:lnTo>
                    <a:pt x="709306" y="148000"/>
                  </a:lnTo>
                  <a:lnTo>
                    <a:pt x="708438" y="313796"/>
                  </a:lnTo>
                  <a:lnTo>
                    <a:pt x="642575" y="313796"/>
                  </a:lnTo>
                  <a:lnTo>
                    <a:pt x="642575" y="0"/>
                  </a:lnTo>
                  <a:lnTo>
                    <a:pt x="709306" y="0"/>
                  </a:lnTo>
                  <a:lnTo>
                    <a:pt x="709306" y="99173"/>
                  </a:lnTo>
                  <a:lnTo>
                    <a:pt x="724747" y="91957"/>
                  </a:lnTo>
                  <a:lnTo>
                    <a:pt x="740474" y="86803"/>
                  </a:lnTo>
                  <a:lnTo>
                    <a:pt x="756485" y="83711"/>
                  </a:lnTo>
                  <a:lnTo>
                    <a:pt x="772781" y="82680"/>
                  </a:lnTo>
                  <a:close/>
                </a:path>
                <a:path w="1109979" h="363854">
                  <a:moveTo>
                    <a:pt x="1012409" y="82246"/>
                  </a:moveTo>
                  <a:lnTo>
                    <a:pt x="1063962" y="91890"/>
                  </a:lnTo>
                  <a:lnTo>
                    <a:pt x="1102170" y="123288"/>
                  </a:lnTo>
                  <a:lnTo>
                    <a:pt x="1109738" y="160912"/>
                  </a:lnTo>
                  <a:lnTo>
                    <a:pt x="1109196" y="267139"/>
                  </a:lnTo>
                  <a:lnTo>
                    <a:pt x="1081201" y="307828"/>
                  </a:lnTo>
                  <a:lnTo>
                    <a:pt x="1025640" y="319628"/>
                  </a:lnTo>
                  <a:lnTo>
                    <a:pt x="1000799" y="320415"/>
                  </a:lnTo>
                  <a:lnTo>
                    <a:pt x="957648" y="315613"/>
                  </a:lnTo>
                  <a:lnTo>
                    <a:pt x="926825" y="301209"/>
                  </a:lnTo>
                  <a:lnTo>
                    <a:pt x="908332" y="277203"/>
                  </a:lnTo>
                  <a:lnTo>
                    <a:pt x="902168" y="243593"/>
                  </a:lnTo>
                  <a:lnTo>
                    <a:pt x="903429" y="228260"/>
                  </a:lnTo>
                  <a:lnTo>
                    <a:pt x="922350" y="192921"/>
                  </a:lnTo>
                  <a:lnTo>
                    <a:pt x="963792" y="175832"/>
                  </a:lnTo>
                  <a:lnTo>
                    <a:pt x="1007248" y="177073"/>
                  </a:lnTo>
                  <a:lnTo>
                    <a:pt x="1043875" y="189775"/>
                  </a:lnTo>
                  <a:lnTo>
                    <a:pt x="1043875" y="175561"/>
                  </a:lnTo>
                  <a:lnTo>
                    <a:pt x="1040769" y="158661"/>
                  </a:lnTo>
                  <a:lnTo>
                    <a:pt x="1031451" y="146590"/>
                  </a:lnTo>
                  <a:lnTo>
                    <a:pt x="1015922" y="139347"/>
                  </a:lnTo>
                  <a:lnTo>
                    <a:pt x="994180" y="136933"/>
                  </a:lnTo>
                  <a:lnTo>
                    <a:pt x="984516" y="137367"/>
                  </a:lnTo>
                  <a:lnTo>
                    <a:pt x="945211" y="147478"/>
                  </a:lnTo>
                  <a:lnTo>
                    <a:pt x="922567" y="160478"/>
                  </a:lnTo>
                  <a:lnTo>
                    <a:pt x="922567" y="101777"/>
                  </a:lnTo>
                  <a:lnTo>
                    <a:pt x="959242" y="87997"/>
                  </a:lnTo>
                  <a:lnTo>
                    <a:pt x="998385" y="82606"/>
                  </a:lnTo>
                  <a:lnTo>
                    <a:pt x="1012409" y="82246"/>
                  </a:lnTo>
                  <a:close/>
                </a:path>
              </a:pathLst>
            </a:custGeom>
            <a:ln w="33337">
              <a:solidFill>
                <a:srgbClr val="BEBEBE"/>
              </a:solidFill>
            </a:ln>
          </p:spPr>
          <p:txBody>
            <a:bodyPr wrap="square" lIns="0" tIns="0" rIns="0" bIns="0" rtlCol="0"/>
            <a:lstStyle/>
            <a:p>
              <a:endParaRPr sz="1200"/>
            </a:p>
          </p:txBody>
        </p:sp>
        <p:pic>
          <p:nvPicPr>
            <p:cNvPr id="36" name="object 36"/>
            <p:cNvPicPr/>
            <p:nvPr/>
          </p:nvPicPr>
          <p:blipFill>
            <a:blip r:embed="rId10" cstate="print"/>
            <a:stretch>
              <a:fillRect/>
            </a:stretch>
          </p:blipFill>
          <p:spPr>
            <a:xfrm>
              <a:off x="11275967" y="8461360"/>
              <a:ext cx="109290" cy="88892"/>
            </a:xfrm>
            <a:prstGeom prst="rect">
              <a:avLst/>
            </a:prstGeom>
          </p:spPr>
        </p:pic>
        <p:sp>
          <p:nvSpPr>
            <p:cNvPr id="37" name="object 37"/>
            <p:cNvSpPr/>
            <p:nvPr/>
          </p:nvSpPr>
          <p:spPr>
            <a:xfrm>
              <a:off x="11474785" y="8286951"/>
              <a:ext cx="520065" cy="295910"/>
            </a:xfrm>
            <a:custGeom>
              <a:avLst/>
              <a:gdLst/>
              <a:ahLst/>
              <a:cxnLst/>
              <a:rect l="l" t="t" r="r" b="b"/>
              <a:pathLst>
                <a:path w="520065" h="295909">
                  <a:moveTo>
                    <a:pt x="110241" y="295567"/>
                  </a:moveTo>
                  <a:lnTo>
                    <a:pt x="63163" y="285313"/>
                  </a:lnTo>
                  <a:lnTo>
                    <a:pt x="37814" y="255122"/>
                  </a:lnTo>
                  <a:lnTo>
                    <a:pt x="32985" y="224930"/>
                  </a:lnTo>
                  <a:lnTo>
                    <a:pt x="32985" y="112411"/>
                  </a:lnTo>
                  <a:lnTo>
                    <a:pt x="0" y="112411"/>
                  </a:lnTo>
                  <a:lnTo>
                    <a:pt x="0" y="61739"/>
                  </a:lnTo>
                  <a:lnTo>
                    <a:pt x="32985" y="61739"/>
                  </a:lnTo>
                  <a:lnTo>
                    <a:pt x="32985" y="0"/>
                  </a:lnTo>
                  <a:lnTo>
                    <a:pt x="102211" y="0"/>
                  </a:lnTo>
                  <a:lnTo>
                    <a:pt x="102211" y="61739"/>
                  </a:lnTo>
                  <a:lnTo>
                    <a:pt x="151581" y="61739"/>
                  </a:lnTo>
                  <a:lnTo>
                    <a:pt x="151581" y="112411"/>
                  </a:lnTo>
                  <a:lnTo>
                    <a:pt x="102211" y="112411"/>
                  </a:lnTo>
                  <a:lnTo>
                    <a:pt x="102211" y="216467"/>
                  </a:lnTo>
                  <a:lnTo>
                    <a:pt x="102211" y="224135"/>
                  </a:lnTo>
                  <a:lnTo>
                    <a:pt x="103839" y="229849"/>
                  </a:lnTo>
                  <a:lnTo>
                    <a:pt x="107094" y="233611"/>
                  </a:lnTo>
                  <a:lnTo>
                    <a:pt x="110421" y="237300"/>
                  </a:lnTo>
                  <a:lnTo>
                    <a:pt x="115919" y="239145"/>
                  </a:lnTo>
                  <a:lnTo>
                    <a:pt x="123587" y="239145"/>
                  </a:lnTo>
                  <a:lnTo>
                    <a:pt x="128361" y="239145"/>
                  </a:lnTo>
                  <a:lnTo>
                    <a:pt x="151581" y="229813"/>
                  </a:lnTo>
                  <a:lnTo>
                    <a:pt x="151581" y="286236"/>
                  </a:lnTo>
                  <a:lnTo>
                    <a:pt x="142650" y="290318"/>
                  </a:lnTo>
                  <a:lnTo>
                    <a:pt x="132783" y="293234"/>
                  </a:lnTo>
                  <a:lnTo>
                    <a:pt x="121980" y="294984"/>
                  </a:lnTo>
                  <a:lnTo>
                    <a:pt x="110241" y="295567"/>
                  </a:lnTo>
                  <a:close/>
                </a:path>
                <a:path w="520065" h="295909">
                  <a:moveTo>
                    <a:pt x="422725" y="55120"/>
                  </a:moveTo>
                  <a:lnTo>
                    <a:pt x="474279" y="64763"/>
                  </a:lnTo>
                  <a:lnTo>
                    <a:pt x="512486" y="96162"/>
                  </a:lnTo>
                  <a:lnTo>
                    <a:pt x="520054" y="133786"/>
                  </a:lnTo>
                  <a:lnTo>
                    <a:pt x="519512" y="240013"/>
                  </a:lnTo>
                  <a:lnTo>
                    <a:pt x="491518" y="280702"/>
                  </a:lnTo>
                  <a:lnTo>
                    <a:pt x="435957" y="292502"/>
                  </a:lnTo>
                  <a:lnTo>
                    <a:pt x="411116" y="293289"/>
                  </a:lnTo>
                  <a:lnTo>
                    <a:pt x="367964" y="288487"/>
                  </a:lnTo>
                  <a:lnTo>
                    <a:pt x="337142" y="274083"/>
                  </a:lnTo>
                  <a:lnTo>
                    <a:pt x="318649" y="250076"/>
                  </a:lnTo>
                  <a:lnTo>
                    <a:pt x="312484" y="216467"/>
                  </a:lnTo>
                  <a:lnTo>
                    <a:pt x="313746" y="201134"/>
                  </a:lnTo>
                  <a:lnTo>
                    <a:pt x="332667" y="165795"/>
                  </a:lnTo>
                  <a:lnTo>
                    <a:pt x="374108" y="148706"/>
                  </a:lnTo>
                  <a:lnTo>
                    <a:pt x="417565" y="149947"/>
                  </a:lnTo>
                  <a:lnTo>
                    <a:pt x="454192" y="162649"/>
                  </a:lnTo>
                  <a:lnTo>
                    <a:pt x="454192" y="148434"/>
                  </a:lnTo>
                  <a:lnTo>
                    <a:pt x="451086" y="131535"/>
                  </a:lnTo>
                  <a:lnTo>
                    <a:pt x="441768" y="119464"/>
                  </a:lnTo>
                  <a:lnTo>
                    <a:pt x="426239" y="112221"/>
                  </a:lnTo>
                  <a:lnTo>
                    <a:pt x="404497" y="109807"/>
                  </a:lnTo>
                  <a:lnTo>
                    <a:pt x="394833" y="110241"/>
                  </a:lnTo>
                  <a:lnTo>
                    <a:pt x="355527" y="120352"/>
                  </a:lnTo>
                  <a:lnTo>
                    <a:pt x="332883" y="133352"/>
                  </a:lnTo>
                  <a:lnTo>
                    <a:pt x="332883" y="74651"/>
                  </a:lnTo>
                  <a:lnTo>
                    <a:pt x="369559" y="60871"/>
                  </a:lnTo>
                  <a:lnTo>
                    <a:pt x="408701" y="55479"/>
                  </a:lnTo>
                  <a:lnTo>
                    <a:pt x="422725" y="55120"/>
                  </a:lnTo>
                  <a:close/>
                </a:path>
              </a:pathLst>
            </a:custGeom>
            <a:ln w="33337">
              <a:solidFill>
                <a:srgbClr val="BEBEBE"/>
              </a:solidFill>
            </a:ln>
          </p:spPr>
          <p:txBody>
            <a:bodyPr wrap="square" lIns="0" tIns="0" rIns="0" bIns="0" rtlCol="0"/>
            <a:lstStyle/>
            <a:p>
              <a:endParaRPr sz="1200"/>
            </a:p>
          </p:txBody>
        </p:sp>
        <p:pic>
          <p:nvPicPr>
            <p:cNvPr id="38" name="object 38"/>
            <p:cNvPicPr/>
            <p:nvPr/>
          </p:nvPicPr>
          <p:blipFill>
            <a:blip r:embed="rId11" cstate="print"/>
            <a:stretch>
              <a:fillRect/>
            </a:stretch>
          </p:blipFill>
          <p:spPr>
            <a:xfrm>
              <a:off x="11836356" y="8461360"/>
              <a:ext cx="109290" cy="88892"/>
            </a:xfrm>
            <a:prstGeom prst="rect">
              <a:avLst/>
            </a:prstGeom>
          </p:spPr>
        </p:pic>
        <p:sp>
          <p:nvSpPr>
            <p:cNvPr id="39" name="object 39"/>
            <p:cNvSpPr/>
            <p:nvPr/>
          </p:nvSpPr>
          <p:spPr>
            <a:xfrm>
              <a:off x="12053402" y="8265576"/>
              <a:ext cx="221615" cy="314960"/>
            </a:xfrm>
            <a:custGeom>
              <a:avLst/>
              <a:gdLst/>
              <a:ahLst/>
              <a:cxnLst/>
              <a:rect l="l" t="t" r="r" b="b"/>
              <a:pathLst>
                <a:path w="221615" h="314959">
                  <a:moveTo>
                    <a:pt x="119572" y="76930"/>
                  </a:moveTo>
                  <a:lnTo>
                    <a:pt x="163137" y="84498"/>
                  </a:lnTo>
                  <a:lnTo>
                    <a:pt x="195092" y="107202"/>
                  </a:lnTo>
                  <a:lnTo>
                    <a:pt x="214785" y="144175"/>
                  </a:lnTo>
                  <a:lnTo>
                    <a:pt x="221350" y="194766"/>
                  </a:lnTo>
                  <a:lnTo>
                    <a:pt x="213802" y="247221"/>
                  </a:lnTo>
                  <a:lnTo>
                    <a:pt x="191592" y="284689"/>
                  </a:lnTo>
                  <a:lnTo>
                    <a:pt x="154721" y="307170"/>
                  </a:lnTo>
                  <a:lnTo>
                    <a:pt x="103188" y="314664"/>
                  </a:lnTo>
                  <a:lnTo>
                    <a:pt x="58043" y="311002"/>
                  </a:lnTo>
                  <a:lnTo>
                    <a:pt x="25797" y="300016"/>
                  </a:lnTo>
                  <a:lnTo>
                    <a:pt x="6449" y="281706"/>
                  </a:lnTo>
                  <a:lnTo>
                    <a:pt x="0" y="256071"/>
                  </a:lnTo>
                  <a:lnTo>
                    <a:pt x="0" y="0"/>
                  </a:lnTo>
                  <a:lnTo>
                    <a:pt x="64886" y="0"/>
                  </a:lnTo>
                  <a:lnTo>
                    <a:pt x="64886" y="91144"/>
                  </a:lnTo>
                  <a:lnTo>
                    <a:pt x="71111" y="87834"/>
                  </a:lnTo>
                  <a:lnTo>
                    <a:pt x="113388" y="77153"/>
                  </a:lnTo>
                  <a:lnTo>
                    <a:pt x="119572" y="76930"/>
                  </a:lnTo>
                  <a:close/>
                </a:path>
              </a:pathLst>
            </a:custGeom>
            <a:ln w="33337">
              <a:solidFill>
                <a:srgbClr val="BEBEBE"/>
              </a:solidFill>
            </a:ln>
          </p:spPr>
          <p:txBody>
            <a:bodyPr wrap="square" lIns="0" tIns="0" rIns="0" bIns="0" rtlCol="0"/>
            <a:lstStyle/>
            <a:p>
              <a:endParaRPr sz="1200"/>
            </a:p>
          </p:txBody>
        </p:sp>
        <p:pic>
          <p:nvPicPr>
            <p:cNvPr id="40" name="object 40"/>
            <p:cNvPicPr/>
            <p:nvPr/>
          </p:nvPicPr>
          <p:blipFill>
            <a:blip r:embed="rId8" cstate="print"/>
            <a:stretch>
              <a:fillRect/>
            </a:stretch>
          </p:blipFill>
          <p:spPr>
            <a:xfrm>
              <a:off x="12101620" y="8378787"/>
              <a:ext cx="123613" cy="163109"/>
            </a:xfrm>
            <a:prstGeom prst="rect">
              <a:avLst/>
            </a:prstGeom>
          </p:spPr>
        </p:pic>
        <p:sp>
          <p:nvSpPr>
            <p:cNvPr id="41" name="object 41"/>
            <p:cNvSpPr/>
            <p:nvPr/>
          </p:nvSpPr>
          <p:spPr>
            <a:xfrm>
              <a:off x="12308117" y="8341204"/>
              <a:ext cx="229235" cy="239395"/>
            </a:xfrm>
            <a:custGeom>
              <a:avLst/>
              <a:gdLst/>
              <a:ahLst/>
              <a:cxnLst/>
              <a:rect l="l" t="t" r="r" b="b"/>
              <a:pathLst>
                <a:path w="229234" h="239395">
                  <a:moveTo>
                    <a:pt x="113712" y="239036"/>
                  </a:moveTo>
                  <a:lnTo>
                    <a:pt x="63963" y="231495"/>
                  </a:lnTo>
                  <a:lnTo>
                    <a:pt x="28428" y="208872"/>
                  </a:lnTo>
                  <a:lnTo>
                    <a:pt x="7107" y="171302"/>
                  </a:lnTo>
                  <a:lnTo>
                    <a:pt x="0" y="119138"/>
                  </a:lnTo>
                  <a:lnTo>
                    <a:pt x="1763" y="90113"/>
                  </a:lnTo>
                  <a:lnTo>
                    <a:pt x="15868" y="44758"/>
                  </a:lnTo>
                  <a:lnTo>
                    <a:pt x="44133" y="15990"/>
                  </a:lnTo>
                  <a:lnTo>
                    <a:pt x="86884" y="1776"/>
                  </a:lnTo>
                  <a:lnTo>
                    <a:pt x="113712" y="0"/>
                  </a:lnTo>
                  <a:lnTo>
                    <a:pt x="140628" y="1817"/>
                  </a:lnTo>
                  <a:lnTo>
                    <a:pt x="183760" y="16357"/>
                  </a:lnTo>
                  <a:lnTo>
                    <a:pt x="212602" y="45612"/>
                  </a:lnTo>
                  <a:lnTo>
                    <a:pt x="227033" y="90642"/>
                  </a:lnTo>
                  <a:lnTo>
                    <a:pt x="228837" y="119138"/>
                  </a:lnTo>
                  <a:lnTo>
                    <a:pt x="226972" y="146691"/>
                  </a:lnTo>
                  <a:lnTo>
                    <a:pt x="212052" y="191341"/>
                  </a:lnTo>
                  <a:lnTo>
                    <a:pt x="182518" y="221824"/>
                  </a:lnTo>
                  <a:lnTo>
                    <a:pt x="139875" y="237124"/>
                  </a:lnTo>
                  <a:lnTo>
                    <a:pt x="113712" y="239036"/>
                  </a:lnTo>
                  <a:close/>
                </a:path>
              </a:pathLst>
            </a:custGeom>
            <a:ln w="33337">
              <a:solidFill>
                <a:srgbClr val="BEBEBE"/>
              </a:solidFill>
            </a:ln>
          </p:spPr>
          <p:txBody>
            <a:bodyPr wrap="square" lIns="0" tIns="0" rIns="0" bIns="0" rtlCol="0"/>
            <a:lstStyle/>
            <a:p>
              <a:endParaRPr sz="1200"/>
            </a:p>
          </p:txBody>
        </p:sp>
        <p:pic>
          <p:nvPicPr>
            <p:cNvPr id="42" name="object 42"/>
            <p:cNvPicPr/>
            <p:nvPr/>
          </p:nvPicPr>
          <p:blipFill>
            <a:blip r:embed="rId12" cstate="print"/>
            <a:stretch>
              <a:fillRect/>
            </a:stretch>
          </p:blipFill>
          <p:spPr>
            <a:xfrm>
              <a:off x="12356768" y="8376943"/>
              <a:ext cx="131100" cy="167124"/>
            </a:xfrm>
            <a:prstGeom prst="rect">
              <a:avLst/>
            </a:prstGeom>
          </p:spPr>
        </p:pic>
        <p:sp>
          <p:nvSpPr>
            <p:cNvPr id="43" name="object 43"/>
            <p:cNvSpPr/>
            <p:nvPr/>
          </p:nvSpPr>
          <p:spPr>
            <a:xfrm>
              <a:off x="12582681" y="8277186"/>
              <a:ext cx="981710" cy="305435"/>
            </a:xfrm>
            <a:custGeom>
              <a:avLst/>
              <a:gdLst/>
              <a:ahLst/>
              <a:cxnLst/>
              <a:rect l="l" t="t" r="r" b="b"/>
              <a:pathLst>
                <a:path w="981709" h="305434">
                  <a:moveTo>
                    <a:pt x="105792" y="303054"/>
                  </a:moveTo>
                  <a:lnTo>
                    <a:pt x="61766" y="297276"/>
                  </a:lnTo>
                  <a:lnTo>
                    <a:pt x="15869" y="266942"/>
                  </a:lnTo>
                  <a:lnTo>
                    <a:pt x="0" y="210608"/>
                  </a:lnTo>
                  <a:lnTo>
                    <a:pt x="0" y="71504"/>
                  </a:lnTo>
                  <a:lnTo>
                    <a:pt x="66297" y="71504"/>
                  </a:lnTo>
                  <a:lnTo>
                    <a:pt x="66297" y="205291"/>
                  </a:lnTo>
                  <a:lnTo>
                    <a:pt x="66893" y="215294"/>
                  </a:lnTo>
                  <a:lnTo>
                    <a:pt x="96516" y="246848"/>
                  </a:lnTo>
                  <a:lnTo>
                    <a:pt x="106227" y="247499"/>
                  </a:lnTo>
                  <a:lnTo>
                    <a:pt x="115985" y="246848"/>
                  </a:lnTo>
                  <a:lnTo>
                    <a:pt x="145668" y="215294"/>
                  </a:lnTo>
                  <a:lnTo>
                    <a:pt x="146265" y="205291"/>
                  </a:lnTo>
                  <a:lnTo>
                    <a:pt x="146265" y="71504"/>
                  </a:lnTo>
                  <a:lnTo>
                    <a:pt x="208438" y="71504"/>
                  </a:lnTo>
                  <a:lnTo>
                    <a:pt x="208438" y="210608"/>
                  </a:lnTo>
                  <a:lnTo>
                    <a:pt x="206756" y="232499"/>
                  </a:lnTo>
                  <a:lnTo>
                    <a:pt x="181529" y="280268"/>
                  </a:lnTo>
                  <a:lnTo>
                    <a:pt x="128877" y="301630"/>
                  </a:lnTo>
                  <a:lnTo>
                    <a:pt x="105792" y="303054"/>
                  </a:lnTo>
                  <a:close/>
                </a:path>
                <a:path w="981709" h="305434">
                  <a:moveTo>
                    <a:pt x="359096" y="305333"/>
                  </a:moveTo>
                  <a:lnTo>
                    <a:pt x="312018" y="295079"/>
                  </a:lnTo>
                  <a:lnTo>
                    <a:pt x="286669" y="264887"/>
                  </a:lnTo>
                  <a:lnTo>
                    <a:pt x="281840" y="234696"/>
                  </a:lnTo>
                  <a:lnTo>
                    <a:pt x="281840" y="122176"/>
                  </a:lnTo>
                  <a:lnTo>
                    <a:pt x="248855" y="122176"/>
                  </a:lnTo>
                  <a:lnTo>
                    <a:pt x="248855" y="71504"/>
                  </a:lnTo>
                  <a:lnTo>
                    <a:pt x="281840" y="71504"/>
                  </a:lnTo>
                  <a:lnTo>
                    <a:pt x="281840" y="9765"/>
                  </a:lnTo>
                  <a:lnTo>
                    <a:pt x="351066" y="9765"/>
                  </a:lnTo>
                  <a:lnTo>
                    <a:pt x="351066" y="71504"/>
                  </a:lnTo>
                  <a:lnTo>
                    <a:pt x="400437" y="71504"/>
                  </a:lnTo>
                  <a:lnTo>
                    <a:pt x="400437" y="122176"/>
                  </a:lnTo>
                  <a:lnTo>
                    <a:pt x="351066" y="122176"/>
                  </a:lnTo>
                  <a:lnTo>
                    <a:pt x="351066" y="226232"/>
                  </a:lnTo>
                  <a:lnTo>
                    <a:pt x="351066" y="233900"/>
                  </a:lnTo>
                  <a:lnTo>
                    <a:pt x="352694" y="239615"/>
                  </a:lnTo>
                  <a:lnTo>
                    <a:pt x="355949" y="243376"/>
                  </a:lnTo>
                  <a:lnTo>
                    <a:pt x="359276" y="247065"/>
                  </a:lnTo>
                  <a:lnTo>
                    <a:pt x="364774" y="248910"/>
                  </a:lnTo>
                  <a:lnTo>
                    <a:pt x="372442" y="248910"/>
                  </a:lnTo>
                  <a:lnTo>
                    <a:pt x="377216" y="248910"/>
                  </a:lnTo>
                  <a:lnTo>
                    <a:pt x="400437" y="239579"/>
                  </a:lnTo>
                  <a:lnTo>
                    <a:pt x="400437" y="296001"/>
                  </a:lnTo>
                  <a:lnTo>
                    <a:pt x="391505" y="300084"/>
                  </a:lnTo>
                  <a:lnTo>
                    <a:pt x="381638" y="303000"/>
                  </a:lnTo>
                  <a:lnTo>
                    <a:pt x="370835" y="304749"/>
                  </a:lnTo>
                  <a:lnTo>
                    <a:pt x="359096" y="305333"/>
                  </a:lnTo>
                  <a:close/>
                </a:path>
                <a:path w="981709" h="305434">
                  <a:moveTo>
                    <a:pt x="629265" y="302186"/>
                  </a:moveTo>
                  <a:lnTo>
                    <a:pt x="611924" y="301162"/>
                  </a:lnTo>
                  <a:lnTo>
                    <a:pt x="594515" y="298090"/>
                  </a:lnTo>
                  <a:lnTo>
                    <a:pt x="577039" y="292970"/>
                  </a:lnTo>
                  <a:lnTo>
                    <a:pt x="559496" y="285802"/>
                  </a:lnTo>
                  <a:lnTo>
                    <a:pt x="559496" y="219939"/>
                  </a:lnTo>
                  <a:lnTo>
                    <a:pt x="568000" y="225778"/>
                  </a:lnTo>
                  <a:lnTo>
                    <a:pt x="575717" y="230817"/>
                  </a:lnTo>
                  <a:lnTo>
                    <a:pt x="582647" y="235055"/>
                  </a:lnTo>
                  <a:lnTo>
                    <a:pt x="588791" y="238493"/>
                  </a:lnTo>
                  <a:lnTo>
                    <a:pt x="596532" y="242472"/>
                  </a:lnTo>
                  <a:lnTo>
                    <a:pt x="604272" y="244461"/>
                  </a:lnTo>
                  <a:lnTo>
                    <a:pt x="612012" y="244461"/>
                  </a:lnTo>
                  <a:lnTo>
                    <a:pt x="629908" y="241877"/>
                  </a:lnTo>
                  <a:lnTo>
                    <a:pt x="642691" y="234126"/>
                  </a:lnTo>
                  <a:lnTo>
                    <a:pt x="650361" y="221207"/>
                  </a:lnTo>
                  <a:lnTo>
                    <a:pt x="652918" y="203121"/>
                  </a:lnTo>
                  <a:lnTo>
                    <a:pt x="652918" y="0"/>
                  </a:lnTo>
                  <a:lnTo>
                    <a:pt x="724856" y="0"/>
                  </a:lnTo>
                  <a:lnTo>
                    <a:pt x="724856" y="206267"/>
                  </a:lnTo>
                  <a:lnTo>
                    <a:pt x="723134" y="230030"/>
                  </a:lnTo>
                  <a:lnTo>
                    <a:pt x="709354" y="266813"/>
                  </a:lnTo>
                  <a:lnTo>
                    <a:pt x="666508" y="296598"/>
                  </a:lnTo>
                  <a:lnTo>
                    <a:pt x="648693" y="300789"/>
                  </a:lnTo>
                  <a:lnTo>
                    <a:pt x="629265" y="302186"/>
                  </a:lnTo>
                  <a:close/>
                </a:path>
                <a:path w="981709" h="305434">
                  <a:moveTo>
                    <a:pt x="884004" y="64885"/>
                  </a:moveTo>
                  <a:lnTo>
                    <a:pt x="935558" y="74529"/>
                  </a:lnTo>
                  <a:lnTo>
                    <a:pt x="973764" y="105927"/>
                  </a:lnTo>
                  <a:lnTo>
                    <a:pt x="981333" y="143552"/>
                  </a:lnTo>
                  <a:lnTo>
                    <a:pt x="980791" y="249778"/>
                  </a:lnTo>
                  <a:lnTo>
                    <a:pt x="952796" y="290467"/>
                  </a:lnTo>
                  <a:lnTo>
                    <a:pt x="897235" y="302267"/>
                  </a:lnTo>
                  <a:lnTo>
                    <a:pt x="872394" y="303054"/>
                  </a:lnTo>
                  <a:lnTo>
                    <a:pt x="829243" y="298253"/>
                  </a:lnTo>
                  <a:lnTo>
                    <a:pt x="798421" y="283849"/>
                  </a:lnTo>
                  <a:lnTo>
                    <a:pt x="779927" y="259842"/>
                  </a:lnTo>
                  <a:lnTo>
                    <a:pt x="773763" y="226232"/>
                  </a:lnTo>
                  <a:lnTo>
                    <a:pt x="775024" y="210899"/>
                  </a:lnTo>
                  <a:lnTo>
                    <a:pt x="793945" y="175561"/>
                  </a:lnTo>
                  <a:lnTo>
                    <a:pt x="835386" y="158471"/>
                  </a:lnTo>
                  <a:lnTo>
                    <a:pt x="878843" y="159712"/>
                  </a:lnTo>
                  <a:lnTo>
                    <a:pt x="915470" y="172414"/>
                  </a:lnTo>
                  <a:lnTo>
                    <a:pt x="915470" y="158200"/>
                  </a:lnTo>
                  <a:lnTo>
                    <a:pt x="912364" y="141300"/>
                  </a:lnTo>
                  <a:lnTo>
                    <a:pt x="903046" y="129229"/>
                  </a:lnTo>
                  <a:lnTo>
                    <a:pt x="887517" y="121986"/>
                  </a:lnTo>
                  <a:lnTo>
                    <a:pt x="865776" y="119572"/>
                  </a:lnTo>
                  <a:lnTo>
                    <a:pt x="856112" y="120006"/>
                  </a:lnTo>
                  <a:lnTo>
                    <a:pt x="816805" y="130117"/>
                  </a:lnTo>
                  <a:lnTo>
                    <a:pt x="794161" y="143118"/>
                  </a:lnTo>
                  <a:lnTo>
                    <a:pt x="794161" y="84416"/>
                  </a:lnTo>
                  <a:lnTo>
                    <a:pt x="830837" y="70636"/>
                  </a:lnTo>
                  <a:lnTo>
                    <a:pt x="869979" y="65245"/>
                  </a:lnTo>
                  <a:lnTo>
                    <a:pt x="884004" y="64885"/>
                  </a:lnTo>
                  <a:close/>
                </a:path>
              </a:pathLst>
            </a:custGeom>
            <a:ln w="33337">
              <a:solidFill>
                <a:srgbClr val="BEBEBE"/>
              </a:solidFill>
            </a:ln>
          </p:spPr>
          <p:txBody>
            <a:bodyPr wrap="square" lIns="0" tIns="0" rIns="0" bIns="0" rtlCol="0"/>
            <a:lstStyle/>
            <a:p>
              <a:endParaRPr sz="1200"/>
            </a:p>
          </p:txBody>
        </p:sp>
        <p:pic>
          <p:nvPicPr>
            <p:cNvPr id="44" name="object 44"/>
            <p:cNvPicPr/>
            <p:nvPr/>
          </p:nvPicPr>
          <p:blipFill>
            <a:blip r:embed="rId11" cstate="print"/>
            <a:stretch>
              <a:fillRect/>
            </a:stretch>
          </p:blipFill>
          <p:spPr>
            <a:xfrm>
              <a:off x="13405529" y="8461360"/>
              <a:ext cx="109290" cy="88892"/>
            </a:xfrm>
            <a:prstGeom prst="rect">
              <a:avLst/>
            </a:prstGeom>
          </p:spPr>
        </p:pic>
        <p:sp>
          <p:nvSpPr>
            <p:cNvPr id="45" name="object 45"/>
            <p:cNvSpPr/>
            <p:nvPr/>
          </p:nvSpPr>
          <p:spPr>
            <a:xfrm>
              <a:off x="13604348" y="8342072"/>
              <a:ext cx="581660" cy="238760"/>
            </a:xfrm>
            <a:custGeom>
              <a:avLst/>
              <a:gdLst/>
              <a:ahLst/>
              <a:cxnLst/>
              <a:rect l="l" t="t" r="r" b="b"/>
              <a:pathLst>
                <a:path w="581659" h="238759">
                  <a:moveTo>
                    <a:pt x="345370" y="6618"/>
                  </a:moveTo>
                  <a:lnTo>
                    <a:pt x="270719" y="231549"/>
                  </a:lnTo>
                  <a:lnTo>
                    <a:pt x="210716" y="231549"/>
                  </a:lnTo>
                  <a:lnTo>
                    <a:pt x="172088" y="105358"/>
                  </a:lnTo>
                  <a:lnTo>
                    <a:pt x="135196" y="231549"/>
                  </a:lnTo>
                  <a:lnTo>
                    <a:pt x="75193" y="231549"/>
                  </a:lnTo>
                  <a:lnTo>
                    <a:pt x="0" y="6618"/>
                  </a:lnTo>
                  <a:lnTo>
                    <a:pt x="71179" y="6618"/>
                  </a:lnTo>
                  <a:lnTo>
                    <a:pt x="110674" y="149736"/>
                  </a:lnTo>
                  <a:lnTo>
                    <a:pt x="148000" y="6618"/>
                  </a:lnTo>
                  <a:lnTo>
                    <a:pt x="196935" y="6618"/>
                  </a:lnTo>
                  <a:lnTo>
                    <a:pt x="235563" y="153317"/>
                  </a:lnTo>
                  <a:lnTo>
                    <a:pt x="275601" y="6618"/>
                  </a:lnTo>
                  <a:lnTo>
                    <a:pt x="345370" y="6618"/>
                  </a:lnTo>
                  <a:close/>
                </a:path>
                <a:path w="581659" h="238759">
                  <a:moveTo>
                    <a:pt x="484051" y="0"/>
                  </a:moveTo>
                  <a:lnTo>
                    <a:pt x="535605" y="9643"/>
                  </a:lnTo>
                  <a:lnTo>
                    <a:pt x="573812" y="41042"/>
                  </a:lnTo>
                  <a:lnTo>
                    <a:pt x="581380" y="78666"/>
                  </a:lnTo>
                  <a:lnTo>
                    <a:pt x="580838" y="184892"/>
                  </a:lnTo>
                  <a:lnTo>
                    <a:pt x="552844" y="225581"/>
                  </a:lnTo>
                  <a:lnTo>
                    <a:pt x="497282" y="237381"/>
                  </a:lnTo>
                  <a:lnTo>
                    <a:pt x="472442" y="238168"/>
                  </a:lnTo>
                  <a:lnTo>
                    <a:pt x="429290" y="233367"/>
                  </a:lnTo>
                  <a:lnTo>
                    <a:pt x="398468" y="218963"/>
                  </a:lnTo>
                  <a:lnTo>
                    <a:pt x="379975" y="194956"/>
                  </a:lnTo>
                  <a:lnTo>
                    <a:pt x="373810" y="161346"/>
                  </a:lnTo>
                  <a:lnTo>
                    <a:pt x="375072" y="146013"/>
                  </a:lnTo>
                  <a:lnTo>
                    <a:pt x="393993" y="110675"/>
                  </a:lnTo>
                  <a:lnTo>
                    <a:pt x="435434" y="93585"/>
                  </a:lnTo>
                  <a:lnTo>
                    <a:pt x="478891" y="94826"/>
                  </a:lnTo>
                  <a:lnTo>
                    <a:pt x="515518" y="107528"/>
                  </a:lnTo>
                  <a:lnTo>
                    <a:pt x="515518" y="93314"/>
                  </a:lnTo>
                  <a:lnTo>
                    <a:pt x="512412" y="76414"/>
                  </a:lnTo>
                  <a:lnTo>
                    <a:pt x="503094" y="64343"/>
                  </a:lnTo>
                  <a:lnTo>
                    <a:pt x="487565" y="57100"/>
                  </a:lnTo>
                  <a:lnTo>
                    <a:pt x="465823" y="54686"/>
                  </a:lnTo>
                  <a:lnTo>
                    <a:pt x="456159" y="55120"/>
                  </a:lnTo>
                  <a:lnTo>
                    <a:pt x="416853" y="65231"/>
                  </a:lnTo>
                  <a:lnTo>
                    <a:pt x="394209" y="78232"/>
                  </a:lnTo>
                  <a:lnTo>
                    <a:pt x="394209" y="19530"/>
                  </a:lnTo>
                  <a:lnTo>
                    <a:pt x="430885" y="5750"/>
                  </a:lnTo>
                  <a:lnTo>
                    <a:pt x="470027" y="359"/>
                  </a:lnTo>
                  <a:lnTo>
                    <a:pt x="484051" y="0"/>
                  </a:lnTo>
                  <a:close/>
                </a:path>
              </a:pathLst>
            </a:custGeom>
            <a:ln w="33337">
              <a:solidFill>
                <a:srgbClr val="BEBEBE"/>
              </a:solidFill>
            </a:ln>
          </p:spPr>
          <p:txBody>
            <a:bodyPr wrap="square" lIns="0" tIns="0" rIns="0" bIns="0" rtlCol="0"/>
            <a:lstStyle/>
            <a:p>
              <a:endParaRPr sz="1200"/>
            </a:p>
          </p:txBody>
        </p:sp>
        <p:pic>
          <p:nvPicPr>
            <p:cNvPr id="46" name="object 46"/>
            <p:cNvPicPr/>
            <p:nvPr/>
          </p:nvPicPr>
          <p:blipFill>
            <a:blip r:embed="rId11" cstate="print"/>
            <a:stretch>
              <a:fillRect/>
            </a:stretch>
          </p:blipFill>
          <p:spPr>
            <a:xfrm>
              <a:off x="14027244" y="8461360"/>
              <a:ext cx="109290" cy="88892"/>
            </a:xfrm>
            <a:prstGeom prst="rect">
              <a:avLst/>
            </a:prstGeom>
          </p:spPr>
        </p:pic>
        <p:sp>
          <p:nvSpPr>
            <p:cNvPr id="47" name="object 47"/>
            <p:cNvSpPr/>
            <p:nvPr/>
          </p:nvSpPr>
          <p:spPr>
            <a:xfrm>
              <a:off x="14231921" y="8256244"/>
              <a:ext cx="224790" cy="324485"/>
            </a:xfrm>
            <a:custGeom>
              <a:avLst/>
              <a:gdLst/>
              <a:ahLst/>
              <a:cxnLst/>
              <a:rect l="l" t="t" r="r" b="b"/>
              <a:pathLst>
                <a:path w="224790" h="324484">
                  <a:moveTo>
                    <a:pt x="224388" y="0"/>
                  </a:moveTo>
                  <a:lnTo>
                    <a:pt x="224388" y="258675"/>
                  </a:lnTo>
                  <a:lnTo>
                    <a:pt x="223472" y="268753"/>
                  </a:lnTo>
                  <a:lnTo>
                    <a:pt x="201825" y="301148"/>
                  </a:lnTo>
                  <a:lnTo>
                    <a:pt x="158823" y="319784"/>
                  </a:lnTo>
                  <a:lnTo>
                    <a:pt x="120006" y="323995"/>
                  </a:lnTo>
                  <a:lnTo>
                    <a:pt x="92934" y="322307"/>
                  </a:lnTo>
                  <a:lnTo>
                    <a:pt x="48555" y="308798"/>
                  </a:lnTo>
                  <a:lnTo>
                    <a:pt x="17577" y="280939"/>
                  </a:lnTo>
                  <a:lnTo>
                    <a:pt x="1953" y="234011"/>
                  </a:lnTo>
                  <a:lnTo>
                    <a:pt x="0" y="203121"/>
                  </a:lnTo>
                  <a:lnTo>
                    <a:pt x="1702" y="176700"/>
                  </a:lnTo>
                  <a:lnTo>
                    <a:pt x="15319" y="133298"/>
                  </a:lnTo>
                  <a:lnTo>
                    <a:pt x="42506" y="102788"/>
                  </a:lnTo>
                  <a:lnTo>
                    <a:pt x="82653" y="87326"/>
                  </a:lnTo>
                  <a:lnTo>
                    <a:pt x="122562" y="86112"/>
                  </a:lnTo>
                  <a:lnTo>
                    <a:pt x="158634" y="96894"/>
                  </a:lnTo>
                  <a:lnTo>
                    <a:pt x="158634" y="0"/>
                  </a:lnTo>
                  <a:lnTo>
                    <a:pt x="224388" y="0"/>
                  </a:lnTo>
                  <a:close/>
                </a:path>
              </a:pathLst>
            </a:custGeom>
            <a:ln w="33337">
              <a:solidFill>
                <a:srgbClr val="BEBEBE"/>
              </a:solidFill>
            </a:ln>
          </p:spPr>
          <p:txBody>
            <a:bodyPr wrap="square" lIns="0" tIns="0" rIns="0" bIns="0" rtlCol="0"/>
            <a:lstStyle/>
            <a:p>
              <a:endParaRPr sz="1200"/>
            </a:p>
          </p:txBody>
        </p:sp>
        <p:pic>
          <p:nvPicPr>
            <p:cNvPr id="48" name="object 48"/>
            <p:cNvPicPr/>
            <p:nvPr/>
          </p:nvPicPr>
          <p:blipFill>
            <a:blip r:embed="rId13" cstate="print"/>
            <a:stretch>
              <a:fillRect/>
            </a:stretch>
          </p:blipFill>
          <p:spPr>
            <a:xfrm>
              <a:off x="14281874" y="8378245"/>
              <a:ext cx="125350" cy="163109"/>
            </a:xfrm>
            <a:prstGeom prst="rect">
              <a:avLst/>
            </a:prstGeom>
          </p:spPr>
        </p:pic>
        <p:sp>
          <p:nvSpPr>
            <p:cNvPr id="49" name="object 49"/>
            <p:cNvSpPr/>
            <p:nvPr/>
          </p:nvSpPr>
          <p:spPr>
            <a:xfrm>
              <a:off x="14514929" y="8259825"/>
              <a:ext cx="1858645" cy="320675"/>
            </a:xfrm>
            <a:custGeom>
              <a:avLst/>
              <a:gdLst/>
              <a:ahLst/>
              <a:cxnLst/>
              <a:rect l="l" t="t" r="r" b="b"/>
              <a:pathLst>
                <a:path w="1858644" h="320675">
                  <a:moveTo>
                    <a:pt x="130205" y="82680"/>
                  </a:moveTo>
                  <a:lnTo>
                    <a:pt x="179135" y="93727"/>
                  </a:lnTo>
                  <a:lnTo>
                    <a:pt x="207434" y="128063"/>
                  </a:lnTo>
                  <a:lnTo>
                    <a:pt x="212886" y="166229"/>
                  </a:lnTo>
                  <a:lnTo>
                    <a:pt x="212886" y="313796"/>
                  </a:lnTo>
                  <a:lnTo>
                    <a:pt x="146699" y="313796"/>
                  </a:lnTo>
                  <a:lnTo>
                    <a:pt x="146699" y="180009"/>
                  </a:lnTo>
                  <a:lnTo>
                    <a:pt x="144034" y="161353"/>
                  </a:lnTo>
                  <a:lnTo>
                    <a:pt x="136038" y="148027"/>
                  </a:lnTo>
                  <a:lnTo>
                    <a:pt x="122712" y="140032"/>
                  </a:lnTo>
                  <a:lnTo>
                    <a:pt x="104056" y="137367"/>
                  </a:lnTo>
                  <a:lnTo>
                    <a:pt x="97256" y="137367"/>
                  </a:lnTo>
                  <a:lnTo>
                    <a:pt x="90276" y="138416"/>
                  </a:lnTo>
                  <a:lnTo>
                    <a:pt x="83115" y="140513"/>
                  </a:lnTo>
                  <a:lnTo>
                    <a:pt x="76026" y="142539"/>
                  </a:lnTo>
                  <a:lnTo>
                    <a:pt x="70564" y="145035"/>
                  </a:lnTo>
                  <a:lnTo>
                    <a:pt x="66730" y="148000"/>
                  </a:lnTo>
                  <a:lnTo>
                    <a:pt x="65863" y="313796"/>
                  </a:lnTo>
                  <a:lnTo>
                    <a:pt x="0" y="313796"/>
                  </a:lnTo>
                  <a:lnTo>
                    <a:pt x="0" y="0"/>
                  </a:lnTo>
                  <a:lnTo>
                    <a:pt x="66730" y="0"/>
                  </a:lnTo>
                  <a:lnTo>
                    <a:pt x="66730" y="99173"/>
                  </a:lnTo>
                  <a:lnTo>
                    <a:pt x="82172" y="91957"/>
                  </a:lnTo>
                  <a:lnTo>
                    <a:pt x="97898" y="86803"/>
                  </a:lnTo>
                  <a:lnTo>
                    <a:pt x="113909" y="83711"/>
                  </a:lnTo>
                  <a:lnTo>
                    <a:pt x="130205" y="82680"/>
                  </a:lnTo>
                  <a:close/>
                </a:path>
                <a:path w="1858644" h="320675">
                  <a:moveTo>
                    <a:pt x="377321" y="320415"/>
                  </a:moveTo>
                  <a:lnTo>
                    <a:pt x="333295" y="314637"/>
                  </a:lnTo>
                  <a:lnTo>
                    <a:pt x="287398" y="284303"/>
                  </a:lnTo>
                  <a:lnTo>
                    <a:pt x="271528" y="227968"/>
                  </a:lnTo>
                  <a:lnTo>
                    <a:pt x="271528" y="88865"/>
                  </a:lnTo>
                  <a:lnTo>
                    <a:pt x="337825" y="88865"/>
                  </a:lnTo>
                  <a:lnTo>
                    <a:pt x="337825" y="222652"/>
                  </a:lnTo>
                  <a:lnTo>
                    <a:pt x="338422" y="232655"/>
                  </a:lnTo>
                  <a:lnTo>
                    <a:pt x="368044" y="264209"/>
                  </a:lnTo>
                  <a:lnTo>
                    <a:pt x="377755" y="264860"/>
                  </a:lnTo>
                  <a:lnTo>
                    <a:pt x="387514" y="264209"/>
                  </a:lnTo>
                  <a:lnTo>
                    <a:pt x="417197" y="232655"/>
                  </a:lnTo>
                  <a:lnTo>
                    <a:pt x="417794" y="222652"/>
                  </a:lnTo>
                  <a:lnTo>
                    <a:pt x="417794" y="88865"/>
                  </a:lnTo>
                  <a:lnTo>
                    <a:pt x="479967" y="88865"/>
                  </a:lnTo>
                  <a:lnTo>
                    <a:pt x="479967" y="227968"/>
                  </a:lnTo>
                  <a:lnTo>
                    <a:pt x="478285" y="249859"/>
                  </a:lnTo>
                  <a:lnTo>
                    <a:pt x="453058" y="297629"/>
                  </a:lnTo>
                  <a:lnTo>
                    <a:pt x="400406" y="318991"/>
                  </a:lnTo>
                  <a:lnTo>
                    <a:pt x="377321" y="320415"/>
                  </a:lnTo>
                  <a:close/>
                </a:path>
                <a:path w="1858644" h="320675">
                  <a:moveTo>
                    <a:pt x="663545" y="17360"/>
                  </a:moveTo>
                  <a:lnTo>
                    <a:pt x="735484" y="17360"/>
                  </a:lnTo>
                  <a:lnTo>
                    <a:pt x="735484" y="137367"/>
                  </a:lnTo>
                  <a:lnTo>
                    <a:pt x="844423" y="137367"/>
                  </a:lnTo>
                  <a:lnTo>
                    <a:pt x="844423" y="17360"/>
                  </a:lnTo>
                  <a:lnTo>
                    <a:pt x="915927" y="17360"/>
                  </a:lnTo>
                  <a:lnTo>
                    <a:pt x="915927" y="313796"/>
                  </a:lnTo>
                  <a:lnTo>
                    <a:pt x="844423" y="313796"/>
                  </a:lnTo>
                  <a:lnTo>
                    <a:pt x="844423" y="196068"/>
                  </a:lnTo>
                  <a:lnTo>
                    <a:pt x="735484" y="196068"/>
                  </a:lnTo>
                  <a:lnTo>
                    <a:pt x="735484" y="313796"/>
                  </a:lnTo>
                  <a:lnTo>
                    <a:pt x="663545" y="313796"/>
                  </a:lnTo>
                  <a:lnTo>
                    <a:pt x="663545" y="17360"/>
                  </a:lnTo>
                  <a:close/>
                </a:path>
                <a:path w="1858644" h="320675">
                  <a:moveTo>
                    <a:pt x="976790" y="7161"/>
                  </a:moveTo>
                  <a:lnTo>
                    <a:pt x="1045257" y="7161"/>
                  </a:lnTo>
                  <a:lnTo>
                    <a:pt x="1045257" y="58267"/>
                  </a:lnTo>
                  <a:lnTo>
                    <a:pt x="976790" y="58267"/>
                  </a:lnTo>
                  <a:lnTo>
                    <a:pt x="976790" y="7161"/>
                  </a:lnTo>
                  <a:close/>
                </a:path>
                <a:path w="1858644" h="320675">
                  <a:moveTo>
                    <a:pt x="978201" y="92012"/>
                  </a:moveTo>
                  <a:lnTo>
                    <a:pt x="1044389" y="92012"/>
                  </a:lnTo>
                  <a:lnTo>
                    <a:pt x="1044823" y="313796"/>
                  </a:lnTo>
                  <a:lnTo>
                    <a:pt x="978201" y="313796"/>
                  </a:lnTo>
                  <a:lnTo>
                    <a:pt x="978201" y="92012"/>
                  </a:lnTo>
                  <a:close/>
                </a:path>
                <a:path w="1858644" h="320675">
                  <a:moveTo>
                    <a:pt x="1103888" y="313796"/>
                  </a:moveTo>
                  <a:lnTo>
                    <a:pt x="1103888" y="4014"/>
                  </a:lnTo>
                  <a:lnTo>
                    <a:pt x="1169751" y="4014"/>
                  </a:lnTo>
                  <a:lnTo>
                    <a:pt x="1169751" y="313796"/>
                  </a:lnTo>
                  <a:lnTo>
                    <a:pt x="1103888" y="313796"/>
                  </a:lnTo>
                  <a:close/>
                </a:path>
                <a:path w="1858644" h="320675">
                  <a:moveTo>
                    <a:pt x="1228320" y="313796"/>
                  </a:moveTo>
                  <a:lnTo>
                    <a:pt x="1228320" y="4014"/>
                  </a:lnTo>
                  <a:lnTo>
                    <a:pt x="1294183" y="4014"/>
                  </a:lnTo>
                  <a:lnTo>
                    <a:pt x="1294183" y="313796"/>
                  </a:lnTo>
                  <a:lnTo>
                    <a:pt x="1228320" y="313796"/>
                  </a:lnTo>
                  <a:close/>
                </a:path>
                <a:path w="1858644" h="320675">
                  <a:moveTo>
                    <a:pt x="1419483" y="320415"/>
                  </a:moveTo>
                  <a:lnTo>
                    <a:pt x="1373850" y="313877"/>
                  </a:lnTo>
                  <a:lnTo>
                    <a:pt x="1346567" y="304030"/>
                  </a:lnTo>
                  <a:lnTo>
                    <a:pt x="1346567" y="245763"/>
                  </a:lnTo>
                  <a:lnTo>
                    <a:pt x="1364796" y="257631"/>
                  </a:lnTo>
                  <a:lnTo>
                    <a:pt x="1383459" y="266108"/>
                  </a:lnTo>
                  <a:lnTo>
                    <a:pt x="1402556" y="271194"/>
                  </a:lnTo>
                  <a:lnTo>
                    <a:pt x="1422087" y="272890"/>
                  </a:lnTo>
                  <a:lnTo>
                    <a:pt x="1432214" y="272890"/>
                  </a:lnTo>
                  <a:lnTo>
                    <a:pt x="1439557" y="271190"/>
                  </a:lnTo>
                  <a:lnTo>
                    <a:pt x="1444114" y="267790"/>
                  </a:lnTo>
                  <a:lnTo>
                    <a:pt x="1448742" y="264390"/>
                  </a:lnTo>
                  <a:lnTo>
                    <a:pt x="1451057" y="259724"/>
                  </a:lnTo>
                  <a:lnTo>
                    <a:pt x="1451057" y="253793"/>
                  </a:lnTo>
                  <a:lnTo>
                    <a:pt x="1451057" y="246993"/>
                  </a:lnTo>
                  <a:lnTo>
                    <a:pt x="1415712" y="230837"/>
                  </a:lnTo>
                  <a:lnTo>
                    <a:pt x="1404292" y="227968"/>
                  </a:lnTo>
                  <a:lnTo>
                    <a:pt x="1391997" y="224646"/>
                  </a:lnTo>
                  <a:lnTo>
                    <a:pt x="1354603" y="197763"/>
                  </a:lnTo>
                  <a:lnTo>
                    <a:pt x="1345265" y="160044"/>
                  </a:lnTo>
                  <a:lnTo>
                    <a:pt x="1346092" y="147505"/>
                  </a:lnTo>
                  <a:lnTo>
                    <a:pt x="1365603" y="109074"/>
                  </a:lnTo>
                  <a:lnTo>
                    <a:pt x="1402271" y="88811"/>
                  </a:lnTo>
                  <a:lnTo>
                    <a:pt x="1434130" y="84416"/>
                  </a:lnTo>
                  <a:lnTo>
                    <a:pt x="1446846" y="84708"/>
                  </a:lnTo>
                  <a:lnTo>
                    <a:pt x="1485732" y="91740"/>
                  </a:lnTo>
                  <a:lnTo>
                    <a:pt x="1510084" y="103622"/>
                  </a:lnTo>
                  <a:lnTo>
                    <a:pt x="1510084" y="155596"/>
                  </a:lnTo>
                  <a:lnTo>
                    <a:pt x="1499383" y="149804"/>
                  </a:lnTo>
                  <a:lnTo>
                    <a:pt x="1489957" y="144908"/>
                  </a:lnTo>
                  <a:lnTo>
                    <a:pt x="1446067" y="132484"/>
                  </a:lnTo>
                  <a:lnTo>
                    <a:pt x="1435143" y="132484"/>
                  </a:lnTo>
                  <a:lnTo>
                    <a:pt x="1427005" y="134184"/>
                  </a:lnTo>
                  <a:lnTo>
                    <a:pt x="1421653" y="137584"/>
                  </a:lnTo>
                  <a:lnTo>
                    <a:pt x="1416300" y="140984"/>
                  </a:lnTo>
                  <a:lnTo>
                    <a:pt x="1413624" y="145794"/>
                  </a:lnTo>
                  <a:lnTo>
                    <a:pt x="1413624" y="152015"/>
                  </a:lnTo>
                  <a:lnTo>
                    <a:pt x="1413624" y="159393"/>
                  </a:lnTo>
                  <a:lnTo>
                    <a:pt x="1451057" y="178707"/>
                  </a:lnTo>
                  <a:lnTo>
                    <a:pt x="1461549" y="181569"/>
                  </a:lnTo>
                  <a:lnTo>
                    <a:pt x="1470887" y="184404"/>
                  </a:lnTo>
                  <a:lnTo>
                    <a:pt x="1509217" y="209089"/>
                  </a:lnTo>
                  <a:lnTo>
                    <a:pt x="1519416" y="247174"/>
                  </a:lnTo>
                  <a:lnTo>
                    <a:pt x="1517286" y="264982"/>
                  </a:lnTo>
                  <a:lnTo>
                    <a:pt x="1490554" y="302945"/>
                  </a:lnTo>
                  <a:lnTo>
                    <a:pt x="1440078" y="319323"/>
                  </a:lnTo>
                  <a:lnTo>
                    <a:pt x="1419483" y="320415"/>
                  </a:lnTo>
                  <a:close/>
                </a:path>
                <a:path w="1858644" h="320675">
                  <a:moveTo>
                    <a:pt x="1740279" y="220916"/>
                  </a:moveTo>
                  <a:lnTo>
                    <a:pt x="1746246" y="183156"/>
                  </a:lnTo>
                  <a:lnTo>
                    <a:pt x="1769874" y="147946"/>
                  </a:lnTo>
                  <a:lnTo>
                    <a:pt x="1781620" y="136933"/>
                  </a:lnTo>
                  <a:lnTo>
                    <a:pt x="1787628" y="131372"/>
                  </a:lnTo>
                  <a:lnTo>
                    <a:pt x="1806033" y="106117"/>
                  </a:lnTo>
                  <a:lnTo>
                    <a:pt x="1806033" y="98739"/>
                  </a:lnTo>
                  <a:lnTo>
                    <a:pt x="1779341" y="64289"/>
                  </a:lnTo>
                  <a:lnTo>
                    <a:pt x="1760352" y="62281"/>
                  </a:lnTo>
                  <a:lnTo>
                    <a:pt x="1751672" y="62654"/>
                  </a:lnTo>
                  <a:lnTo>
                    <a:pt x="1709518" y="75058"/>
                  </a:lnTo>
                  <a:lnTo>
                    <a:pt x="1695900" y="83548"/>
                  </a:lnTo>
                  <a:lnTo>
                    <a:pt x="1695900" y="33311"/>
                  </a:lnTo>
                  <a:lnTo>
                    <a:pt x="1736203" y="17320"/>
                  </a:lnTo>
                  <a:lnTo>
                    <a:pt x="1767839" y="13780"/>
                  </a:lnTo>
                  <a:lnTo>
                    <a:pt x="1787818" y="15211"/>
                  </a:lnTo>
                  <a:lnTo>
                    <a:pt x="1834244" y="36674"/>
                  </a:lnTo>
                  <a:lnTo>
                    <a:pt x="1857031" y="80171"/>
                  </a:lnTo>
                  <a:lnTo>
                    <a:pt x="1858550" y="98739"/>
                  </a:lnTo>
                  <a:lnTo>
                    <a:pt x="1858258" y="106050"/>
                  </a:lnTo>
                  <a:lnTo>
                    <a:pt x="1842708" y="144094"/>
                  </a:lnTo>
                  <a:lnTo>
                    <a:pt x="1838439" y="149085"/>
                  </a:lnTo>
                  <a:lnTo>
                    <a:pt x="1832616" y="154981"/>
                  </a:lnTo>
                  <a:lnTo>
                    <a:pt x="1825238" y="161780"/>
                  </a:lnTo>
                  <a:lnTo>
                    <a:pt x="1817697" y="168806"/>
                  </a:lnTo>
                  <a:lnTo>
                    <a:pt x="1794830" y="203799"/>
                  </a:lnTo>
                  <a:lnTo>
                    <a:pt x="1792796" y="222652"/>
                  </a:lnTo>
                  <a:lnTo>
                    <a:pt x="1792796" y="231549"/>
                  </a:lnTo>
                  <a:lnTo>
                    <a:pt x="1740279" y="231549"/>
                  </a:lnTo>
                  <a:lnTo>
                    <a:pt x="1740279" y="220916"/>
                  </a:lnTo>
                  <a:close/>
                </a:path>
                <a:path w="1858644" h="320675">
                  <a:moveTo>
                    <a:pt x="1737241" y="263124"/>
                  </a:moveTo>
                  <a:lnTo>
                    <a:pt x="1795834" y="263124"/>
                  </a:lnTo>
                  <a:lnTo>
                    <a:pt x="1795834" y="313796"/>
                  </a:lnTo>
                  <a:lnTo>
                    <a:pt x="1737241" y="313796"/>
                  </a:lnTo>
                  <a:lnTo>
                    <a:pt x="1737241" y="263124"/>
                  </a:lnTo>
                  <a:close/>
                </a:path>
              </a:pathLst>
            </a:custGeom>
            <a:ln w="33337">
              <a:solidFill>
                <a:srgbClr val="BEBEBE"/>
              </a:solidFill>
            </a:ln>
          </p:spPr>
          <p:txBody>
            <a:bodyPr wrap="square" lIns="0" tIns="0" rIns="0" bIns="0" rtlCol="0"/>
            <a:lstStyle/>
            <a:p>
              <a:endParaRPr sz="1200"/>
            </a:p>
          </p:txBody>
        </p:sp>
      </p:grpSp>
      <p:sp>
        <p:nvSpPr>
          <p:cNvPr id="50" name="object 50"/>
          <p:cNvSpPr txBox="1">
            <a:spLocks noGrp="1"/>
          </p:cNvSpPr>
          <p:nvPr>
            <p:ph type="title"/>
          </p:nvPr>
        </p:nvSpPr>
        <p:spPr>
          <a:xfrm>
            <a:off x="1205874" y="255072"/>
            <a:ext cx="10796385" cy="653134"/>
          </a:xfrm>
          <a:prstGeom prst="rect">
            <a:avLst/>
          </a:prstGeom>
        </p:spPr>
        <p:txBody>
          <a:bodyPr vert="horz" wrap="square" lIns="0" tIns="220097" rIns="0" bIns="0" rtlCol="0" anchor="ctr">
            <a:spAutoFit/>
          </a:bodyPr>
          <a:lstStyle/>
          <a:p>
            <a:pPr marL="671863">
              <a:lnSpc>
                <a:spcPct val="100000"/>
              </a:lnSpc>
              <a:spcBef>
                <a:spcPts val="67"/>
              </a:spcBef>
            </a:pPr>
            <a:r>
              <a:rPr sz="2800" b="1" dirty="0">
                <a:latin typeface="+mn-lt"/>
                <a:cs typeface="Arial"/>
              </a:rPr>
              <a:t>CLIMATE</a:t>
            </a:r>
            <a:r>
              <a:rPr sz="2800" b="1" spc="-153" dirty="0">
                <a:latin typeface="+mn-lt"/>
                <a:cs typeface="Arial"/>
              </a:rPr>
              <a:t> </a:t>
            </a:r>
            <a:r>
              <a:rPr sz="2800" b="1" spc="-7" dirty="0">
                <a:latin typeface="+mn-lt"/>
                <a:cs typeface="Arial"/>
              </a:rPr>
              <a:t>VARIABILITIES,</a:t>
            </a:r>
            <a:r>
              <a:rPr sz="2800" b="1" spc="-153" dirty="0">
                <a:latin typeface="+mn-lt"/>
                <a:cs typeface="Arial"/>
              </a:rPr>
              <a:t> </a:t>
            </a:r>
            <a:r>
              <a:rPr sz="2800" b="1" spc="-30" dirty="0">
                <a:latin typeface="+mn-lt"/>
                <a:cs typeface="Arial"/>
              </a:rPr>
              <a:t>AGRICULTURAL</a:t>
            </a:r>
            <a:r>
              <a:rPr sz="2800" b="1" spc="-150" dirty="0">
                <a:latin typeface="+mn-lt"/>
                <a:cs typeface="Arial"/>
              </a:rPr>
              <a:t> </a:t>
            </a:r>
            <a:r>
              <a:rPr sz="2800" b="1" spc="40" dirty="0">
                <a:latin typeface="+mn-lt"/>
                <a:cs typeface="Arial"/>
              </a:rPr>
              <a:t>AND</a:t>
            </a:r>
            <a:r>
              <a:rPr sz="2800" b="1" spc="-153" dirty="0">
                <a:latin typeface="+mn-lt"/>
                <a:cs typeface="Arial"/>
              </a:rPr>
              <a:t> </a:t>
            </a:r>
            <a:r>
              <a:rPr sz="2800" b="1" dirty="0">
                <a:latin typeface="+mn-lt"/>
                <a:cs typeface="Arial"/>
              </a:rPr>
              <a:t>FOOD</a:t>
            </a:r>
            <a:r>
              <a:rPr sz="2800" b="1" spc="-150" dirty="0">
                <a:latin typeface="+mn-lt"/>
                <a:cs typeface="Arial"/>
              </a:rPr>
              <a:t> </a:t>
            </a:r>
            <a:r>
              <a:rPr sz="2800" b="1" spc="-50" dirty="0">
                <a:latin typeface="+mn-lt"/>
                <a:cs typeface="Arial"/>
              </a:rPr>
              <a:t>ISSUE</a:t>
            </a:r>
            <a:r>
              <a:rPr sz="2800" b="1" spc="-153" dirty="0">
                <a:latin typeface="+mn-lt"/>
                <a:cs typeface="Arial"/>
              </a:rPr>
              <a:t> </a:t>
            </a:r>
            <a:r>
              <a:rPr sz="2800" b="1" spc="100" dirty="0">
                <a:latin typeface="+mn-lt"/>
                <a:cs typeface="Arial"/>
              </a:rPr>
              <a:t>IN</a:t>
            </a:r>
            <a:r>
              <a:rPr sz="2800" b="1" spc="-150" dirty="0">
                <a:latin typeface="+mn-lt"/>
                <a:cs typeface="Arial"/>
              </a:rPr>
              <a:t> </a:t>
            </a:r>
            <a:r>
              <a:rPr sz="2800" b="1" spc="27" dirty="0">
                <a:latin typeface="+mn-lt"/>
                <a:cs typeface="Arial"/>
              </a:rPr>
              <a:t>JH</a:t>
            </a:r>
          </a:p>
        </p:txBody>
      </p:sp>
      <p:sp>
        <p:nvSpPr>
          <p:cNvPr id="51" name="object 51"/>
          <p:cNvSpPr txBox="1"/>
          <p:nvPr/>
        </p:nvSpPr>
        <p:spPr>
          <a:xfrm>
            <a:off x="1303681" y="2096030"/>
            <a:ext cx="1682750" cy="1592445"/>
          </a:xfrm>
          <a:prstGeom prst="rect">
            <a:avLst/>
          </a:prstGeom>
        </p:spPr>
        <p:txBody>
          <a:bodyPr vert="horz" wrap="square" lIns="0" tIns="8467" rIns="0" bIns="0" rtlCol="0">
            <a:spAutoFit/>
          </a:bodyPr>
          <a:lstStyle/>
          <a:p>
            <a:pPr marL="8044" marR="3387" algn="ctr">
              <a:lnSpc>
                <a:spcPct val="115799"/>
              </a:lnSpc>
              <a:spcBef>
                <a:spcPts val="67"/>
              </a:spcBef>
            </a:pPr>
            <a:r>
              <a:rPr sz="2267" b="1" spc="-7" dirty="0">
                <a:solidFill>
                  <a:srgbClr val="0C0A09"/>
                </a:solidFill>
                <a:latin typeface="Arial"/>
                <a:cs typeface="Arial"/>
              </a:rPr>
              <a:t>Strong </a:t>
            </a:r>
            <a:r>
              <a:rPr sz="2267" b="1" spc="-17" dirty="0">
                <a:solidFill>
                  <a:srgbClr val="0C0A09"/>
                </a:solidFill>
                <a:latin typeface="Arial"/>
                <a:cs typeface="Arial"/>
              </a:rPr>
              <a:t>dependence </a:t>
            </a:r>
            <a:r>
              <a:rPr sz="2267" b="1" dirty="0">
                <a:solidFill>
                  <a:srgbClr val="0C0A09"/>
                </a:solidFill>
                <a:latin typeface="Arial"/>
                <a:cs typeface="Arial"/>
              </a:rPr>
              <a:t>on</a:t>
            </a:r>
            <a:r>
              <a:rPr sz="2267" b="1" spc="-80" dirty="0">
                <a:solidFill>
                  <a:srgbClr val="0C0A09"/>
                </a:solidFill>
                <a:latin typeface="Arial"/>
                <a:cs typeface="Arial"/>
              </a:rPr>
              <a:t> </a:t>
            </a:r>
            <a:r>
              <a:rPr sz="2267" b="1" spc="43" dirty="0">
                <a:solidFill>
                  <a:srgbClr val="0C0A09"/>
                </a:solidFill>
                <a:latin typeface="Arial"/>
                <a:cs typeface="Arial"/>
              </a:rPr>
              <a:t>the </a:t>
            </a:r>
            <a:r>
              <a:rPr sz="2267" b="1" spc="-7" dirty="0">
                <a:solidFill>
                  <a:srgbClr val="0C0A09"/>
                </a:solidFill>
                <a:latin typeface="Arial"/>
                <a:cs typeface="Arial"/>
              </a:rPr>
              <a:t>monsoon</a:t>
            </a:r>
            <a:endParaRPr sz="2267">
              <a:latin typeface="Arial"/>
              <a:cs typeface="Arial"/>
            </a:endParaRPr>
          </a:p>
        </p:txBody>
      </p:sp>
      <p:sp>
        <p:nvSpPr>
          <p:cNvPr id="52" name="object 52"/>
          <p:cNvSpPr txBox="1"/>
          <p:nvPr/>
        </p:nvSpPr>
        <p:spPr>
          <a:xfrm>
            <a:off x="1307243" y="5410990"/>
            <a:ext cx="9636760" cy="367559"/>
          </a:xfrm>
          <a:prstGeom prst="rect">
            <a:avLst/>
          </a:prstGeom>
        </p:spPr>
        <p:txBody>
          <a:bodyPr vert="horz" wrap="square" lIns="0" tIns="8467" rIns="0" bIns="0" rtlCol="0">
            <a:spAutoFit/>
          </a:bodyPr>
          <a:lstStyle/>
          <a:p>
            <a:pPr marL="8467">
              <a:spcBef>
                <a:spcPts val="67"/>
              </a:spcBef>
            </a:pPr>
            <a:r>
              <a:rPr sz="2333" b="1" dirty="0">
                <a:latin typeface="Arial"/>
                <a:cs typeface="Arial"/>
              </a:rPr>
              <a:t>In</a:t>
            </a:r>
            <a:r>
              <a:rPr sz="2333" b="1" spc="-13" dirty="0">
                <a:latin typeface="Arial"/>
                <a:cs typeface="Arial"/>
              </a:rPr>
              <a:t> </a:t>
            </a:r>
            <a:r>
              <a:rPr sz="2333" b="1" spc="63" dirty="0">
                <a:latin typeface="Arial"/>
                <a:cs typeface="Arial"/>
              </a:rPr>
              <a:t>the</a:t>
            </a:r>
            <a:r>
              <a:rPr sz="2333" b="1" spc="-10" dirty="0">
                <a:latin typeface="Arial"/>
                <a:cs typeface="Arial"/>
              </a:rPr>
              <a:t> </a:t>
            </a:r>
            <a:r>
              <a:rPr sz="2333" b="1" spc="33" dirty="0">
                <a:latin typeface="Arial"/>
                <a:cs typeface="Arial"/>
              </a:rPr>
              <a:t>context</a:t>
            </a:r>
            <a:r>
              <a:rPr sz="2333" b="1" spc="-10" dirty="0">
                <a:latin typeface="Arial"/>
                <a:cs typeface="Arial"/>
              </a:rPr>
              <a:t> </a:t>
            </a:r>
            <a:r>
              <a:rPr sz="2333" b="1" spc="37" dirty="0">
                <a:latin typeface="Arial"/>
                <a:cs typeface="Arial"/>
              </a:rPr>
              <a:t>of</a:t>
            </a:r>
            <a:r>
              <a:rPr sz="2333" b="1" spc="-13" dirty="0">
                <a:latin typeface="Arial"/>
                <a:cs typeface="Arial"/>
              </a:rPr>
              <a:t> </a:t>
            </a:r>
            <a:r>
              <a:rPr sz="2333" b="1" dirty="0">
                <a:latin typeface="Arial"/>
                <a:cs typeface="Arial"/>
              </a:rPr>
              <a:t>global</a:t>
            </a:r>
            <a:r>
              <a:rPr sz="2333" b="1" spc="-10" dirty="0">
                <a:latin typeface="Arial"/>
                <a:cs typeface="Arial"/>
              </a:rPr>
              <a:t> </a:t>
            </a:r>
            <a:r>
              <a:rPr sz="2333" b="1" dirty="0">
                <a:latin typeface="Arial"/>
                <a:cs typeface="Arial"/>
              </a:rPr>
              <a:t>climate</a:t>
            </a:r>
            <a:r>
              <a:rPr sz="2333" b="1" spc="-10" dirty="0">
                <a:latin typeface="Arial"/>
                <a:cs typeface="Arial"/>
              </a:rPr>
              <a:t> </a:t>
            </a:r>
            <a:r>
              <a:rPr sz="2333" b="1" dirty="0">
                <a:latin typeface="Arial"/>
                <a:cs typeface="Arial"/>
              </a:rPr>
              <a:t>change,</a:t>
            </a:r>
            <a:r>
              <a:rPr sz="2333" b="1" spc="-13" dirty="0">
                <a:latin typeface="Arial"/>
                <a:cs typeface="Arial"/>
              </a:rPr>
              <a:t> </a:t>
            </a:r>
            <a:r>
              <a:rPr sz="2333" b="1" spc="76" dirty="0">
                <a:latin typeface="Arial"/>
                <a:cs typeface="Arial"/>
              </a:rPr>
              <a:t>what</a:t>
            </a:r>
            <a:r>
              <a:rPr sz="2333" b="1" spc="-10" dirty="0">
                <a:latin typeface="Arial"/>
                <a:cs typeface="Arial"/>
              </a:rPr>
              <a:t> </a:t>
            </a:r>
            <a:r>
              <a:rPr sz="2333" b="1" dirty="0">
                <a:latin typeface="Arial"/>
                <a:cs typeface="Arial"/>
              </a:rPr>
              <a:t>about</a:t>
            </a:r>
            <a:r>
              <a:rPr sz="2333" b="1" spc="-10" dirty="0">
                <a:latin typeface="Arial"/>
                <a:cs typeface="Arial"/>
              </a:rPr>
              <a:t> </a:t>
            </a:r>
            <a:r>
              <a:rPr sz="2333" b="1" dirty="0">
                <a:latin typeface="Arial"/>
                <a:cs typeface="Arial"/>
              </a:rPr>
              <a:t>Jawadhu</a:t>
            </a:r>
            <a:r>
              <a:rPr sz="2333" b="1" spc="-10" dirty="0">
                <a:latin typeface="Arial"/>
                <a:cs typeface="Arial"/>
              </a:rPr>
              <a:t> </a:t>
            </a:r>
            <a:r>
              <a:rPr sz="2333" b="1" spc="-17" dirty="0">
                <a:latin typeface="Arial"/>
                <a:cs typeface="Arial"/>
              </a:rPr>
              <a:t>Hills</a:t>
            </a:r>
            <a:r>
              <a:rPr sz="2333" b="1" spc="-13" dirty="0">
                <a:latin typeface="Arial"/>
                <a:cs typeface="Arial"/>
              </a:rPr>
              <a:t> </a:t>
            </a:r>
            <a:r>
              <a:rPr sz="2333" b="1" spc="-277" dirty="0">
                <a:latin typeface="Arial"/>
                <a:cs typeface="Arial"/>
              </a:rPr>
              <a:t>?</a:t>
            </a:r>
            <a:endParaRPr sz="2333">
              <a:latin typeface="Arial"/>
              <a:cs typeface="Arial"/>
            </a:endParaRPr>
          </a:p>
        </p:txBody>
      </p:sp>
      <p:sp>
        <p:nvSpPr>
          <p:cNvPr id="53" name="object 53"/>
          <p:cNvSpPr txBox="1"/>
          <p:nvPr/>
        </p:nvSpPr>
        <p:spPr>
          <a:xfrm>
            <a:off x="5060186" y="1524739"/>
            <a:ext cx="2337223" cy="1592445"/>
          </a:xfrm>
          <a:prstGeom prst="rect">
            <a:avLst/>
          </a:prstGeom>
        </p:spPr>
        <p:txBody>
          <a:bodyPr vert="horz" wrap="square" lIns="0" tIns="8467" rIns="0" bIns="0" rtlCol="0">
            <a:spAutoFit/>
          </a:bodyPr>
          <a:lstStyle/>
          <a:p>
            <a:pPr marL="8467" marR="3387" algn="ctr">
              <a:lnSpc>
                <a:spcPct val="115799"/>
              </a:lnSpc>
              <a:spcBef>
                <a:spcPts val="67"/>
              </a:spcBef>
            </a:pPr>
            <a:r>
              <a:rPr sz="2267" b="1" dirty="0">
                <a:latin typeface="Arial"/>
                <a:cs typeface="Arial"/>
              </a:rPr>
              <a:t>Temporal</a:t>
            </a:r>
            <a:r>
              <a:rPr sz="2267" b="1" spc="7" dirty="0">
                <a:latin typeface="Arial"/>
                <a:cs typeface="Arial"/>
              </a:rPr>
              <a:t> </a:t>
            </a:r>
            <a:r>
              <a:rPr sz="2267" b="1" spc="-17" dirty="0">
                <a:latin typeface="Arial"/>
                <a:cs typeface="Arial"/>
              </a:rPr>
              <a:t>and </a:t>
            </a:r>
            <a:r>
              <a:rPr sz="2267" b="1" spc="47" dirty="0">
                <a:latin typeface="Arial"/>
                <a:cs typeface="Arial"/>
              </a:rPr>
              <a:t>quantitative variability</a:t>
            </a:r>
            <a:r>
              <a:rPr sz="2267" b="1" spc="-7" dirty="0">
                <a:latin typeface="Arial"/>
                <a:cs typeface="Arial"/>
              </a:rPr>
              <a:t> </a:t>
            </a:r>
            <a:r>
              <a:rPr sz="2267" b="1" spc="37" dirty="0">
                <a:latin typeface="Arial"/>
                <a:cs typeface="Arial"/>
              </a:rPr>
              <a:t>of</a:t>
            </a:r>
            <a:r>
              <a:rPr sz="2267" b="1" spc="-3" dirty="0">
                <a:latin typeface="Arial"/>
                <a:cs typeface="Arial"/>
              </a:rPr>
              <a:t> </a:t>
            </a:r>
            <a:r>
              <a:rPr sz="2267" b="1" spc="43" dirty="0">
                <a:latin typeface="Arial"/>
                <a:cs typeface="Arial"/>
              </a:rPr>
              <a:t>the </a:t>
            </a:r>
            <a:r>
              <a:rPr sz="2267" b="1" spc="-7" dirty="0">
                <a:latin typeface="Arial"/>
                <a:cs typeface="Arial"/>
              </a:rPr>
              <a:t>monsoon</a:t>
            </a:r>
            <a:endParaRPr sz="2267">
              <a:latin typeface="Arial"/>
              <a:cs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4022"/>
            <a:ext cx="1028700" cy="778933"/>
          </a:xfrm>
          <a:custGeom>
            <a:avLst/>
            <a:gdLst/>
            <a:ahLst/>
            <a:cxnLst/>
            <a:rect l="l" t="t" r="r" b="b"/>
            <a:pathLst>
              <a:path w="1543050" h="1168400">
                <a:moveTo>
                  <a:pt x="1057275" y="1167778"/>
                </a:moveTo>
                <a:lnTo>
                  <a:pt x="0" y="1167778"/>
                </a:lnTo>
                <a:lnTo>
                  <a:pt x="0" y="0"/>
                </a:lnTo>
                <a:lnTo>
                  <a:pt x="1057277" y="0"/>
                </a:lnTo>
                <a:lnTo>
                  <a:pt x="1105287" y="2376"/>
                </a:lnTo>
                <a:lnTo>
                  <a:pt x="1152487" y="9420"/>
                </a:lnTo>
                <a:lnTo>
                  <a:pt x="1198555" y="20997"/>
                </a:lnTo>
                <a:lnTo>
                  <a:pt x="1243173" y="36977"/>
                </a:lnTo>
                <a:lnTo>
                  <a:pt x="1286021" y="57227"/>
                </a:lnTo>
                <a:lnTo>
                  <a:pt x="1326783" y="81615"/>
                </a:lnTo>
                <a:lnTo>
                  <a:pt x="1365138" y="110010"/>
                </a:lnTo>
                <a:lnTo>
                  <a:pt x="1400769" y="142280"/>
                </a:lnTo>
                <a:lnTo>
                  <a:pt x="1433039" y="177911"/>
                </a:lnTo>
                <a:lnTo>
                  <a:pt x="1461434" y="216266"/>
                </a:lnTo>
                <a:lnTo>
                  <a:pt x="1485822" y="257028"/>
                </a:lnTo>
                <a:lnTo>
                  <a:pt x="1506072" y="299876"/>
                </a:lnTo>
                <a:lnTo>
                  <a:pt x="1522052" y="344494"/>
                </a:lnTo>
                <a:lnTo>
                  <a:pt x="1533629" y="390562"/>
                </a:lnTo>
                <a:lnTo>
                  <a:pt x="1540672" y="437762"/>
                </a:lnTo>
                <a:lnTo>
                  <a:pt x="1543049" y="485773"/>
                </a:lnTo>
                <a:lnTo>
                  <a:pt x="1543049" y="682005"/>
                </a:lnTo>
                <a:lnTo>
                  <a:pt x="1540672" y="730016"/>
                </a:lnTo>
                <a:lnTo>
                  <a:pt x="1533629" y="777215"/>
                </a:lnTo>
                <a:lnTo>
                  <a:pt x="1522052" y="823283"/>
                </a:lnTo>
                <a:lnTo>
                  <a:pt x="1506072" y="867901"/>
                </a:lnTo>
                <a:lnTo>
                  <a:pt x="1485822" y="910750"/>
                </a:lnTo>
                <a:lnTo>
                  <a:pt x="1461434" y="951511"/>
                </a:lnTo>
                <a:lnTo>
                  <a:pt x="1433039" y="989866"/>
                </a:lnTo>
                <a:lnTo>
                  <a:pt x="1400769" y="1025498"/>
                </a:lnTo>
                <a:lnTo>
                  <a:pt x="1365138" y="1057767"/>
                </a:lnTo>
                <a:lnTo>
                  <a:pt x="1326783" y="1086162"/>
                </a:lnTo>
                <a:lnTo>
                  <a:pt x="1286021" y="1110550"/>
                </a:lnTo>
                <a:lnTo>
                  <a:pt x="1243173" y="1130800"/>
                </a:lnTo>
                <a:lnTo>
                  <a:pt x="1198555" y="1146780"/>
                </a:lnTo>
                <a:lnTo>
                  <a:pt x="1152487" y="1158357"/>
                </a:lnTo>
                <a:lnTo>
                  <a:pt x="1105287" y="1165401"/>
                </a:lnTo>
                <a:lnTo>
                  <a:pt x="1057275" y="1167778"/>
                </a:lnTo>
                <a:close/>
              </a:path>
            </a:pathLst>
          </a:custGeom>
          <a:solidFill>
            <a:srgbClr val="5C7E4E"/>
          </a:solidFill>
        </p:spPr>
        <p:txBody>
          <a:bodyPr wrap="square" lIns="0" tIns="0" rIns="0" bIns="0" rtlCol="0"/>
          <a:lstStyle/>
          <a:p>
            <a:endParaRPr sz="1200"/>
          </a:p>
        </p:txBody>
      </p:sp>
      <p:sp>
        <p:nvSpPr>
          <p:cNvPr id="3" name="object 3"/>
          <p:cNvSpPr/>
          <p:nvPr/>
        </p:nvSpPr>
        <p:spPr>
          <a:xfrm>
            <a:off x="800100" y="1024196"/>
            <a:ext cx="4445000" cy="2615353"/>
          </a:xfrm>
          <a:custGeom>
            <a:avLst/>
            <a:gdLst/>
            <a:ahLst/>
            <a:cxnLst/>
            <a:rect l="l" t="t" r="r" b="b"/>
            <a:pathLst>
              <a:path w="6667500" h="3923029">
                <a:moveTo>
                  <a:pt x="6181195" y="3922615"/>
                </a:moveTo>
                <a:lnTo>
                  <a:pt x="485771" y="3922615"/>
                </a:lnTo>
                <a:lnTo>
                  <a:pt x="437762" y="3920238"/>
                </a:lnTo>
                <a:lnTo>
                  <a:pt x="390562" y="3913195"/>
                </a:lnTo>
                <a:lnTo>
                  <a:pt x="344494" y="3901617"/>
                </a:lnTo>
                <a:lnTo>
                  <a:pt x="299876" y="3885638"/>
                </a:lnTo>
                <a:lnTo>
                  <a:pt x="257028" y="3865388"/>
                </a:lnTo>
                <a:lnTo>
                  <a:pt x="216266" y="3840999"/>
                </a:lnTo>
                <a:lnTo>
                  <a:pt x="177911" y="3812604"/>
                </a:lnTo>
                <a:lnTo>
                  <a:pt x="142280" y="3780335"/>
                </a:lnTo>
                <a:lnTo>
                  <a:pt x="110010" y="3744704"/>
                </a:lnTo>
                <a:lnTo>
                  <a:pt x="81615" y="3706348"/>
                </a:lnTo>
                <a:lnTo>
                  <a:pt x="57227" y="3665587"/>
                </a:lnTo>
                <a:lnTo>
                  <a:pt x="36977" y="3622738"/>
                </a:lnTo>
                <a:lnTo>
                  <a:pt x="20997" y="3578121"/>
                </a:lnTo>
                <a:lnTo>
                  <a:pt x="9420" y="3532053"/>
                </a:lnTo>
                <a:lnTo>
                  <a:pt x="2377" y="3484853"/>
                </a:lnTo>
                <a:lnTo>
                  <a:pt x="0" y="3436840"/>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6181191" y="0"/>
                </a:lnTo>
                <a:lnTo>
                  <a:pt x="6229204" y="2377"/>
                </a:lnTo>
                <a:lnTo>
                  <a:pt x="6276404" y="9420"/>
                </a:lnTo>
                <a:lnTo>
                  <a:pt x="6322472" y="20997"/>
                </a:lnTo>
                <a:lnTo>
                  <a:pt x="6367089" y="36977"/>
                </a:lnTo>
                <a:lnTo>
                  <a:pt x="6409938" y="57227"/>
                </a:lnTo>
                <a:lnTo>
                  <a:pt x="6450699" y="81615"/>
                </a:lnTo>
                <a:lnTo>
                  <a:pt x="6489055" y="110010"/>
                </a:lnTo>
                <a:lnTo>
                  <a:pt x="6524686" y="142280"/>
                </a:lnTo>
                <a:lnTo>
                  <a:pt x="6556955" y="177911"/>
                </a:lnTo>
                <a:lnTo>
                  <a:pt x="6585350" y="216266"/>
                </a:lnTo>
                <a:lnTo>
                  <a:pt x="6609739" y="257028"/>
                </a:lnTo>
                <a:lnTo>
                  <a:pt x="6629989" y="299876"/>
                </a:lnTo>
                <a:lnTo>
                  <a:pt x="6645968" y="344494"/>
                </a:lnTo>
                <a:lnTo>
                  <a:pt x="6657546" y="390562"/>
                </a:lnTo>
                <a:lnTo>
                  <a:pt x="6664589" y="437762"/>
                </a:lnTo>
                <a:lnTo>
                  <a:pt x="6666966" y="485774"/>
                </a:lnTo>
                <a:lnTo>
                  <a:pt x="6666966" y="3436840"/>
                </a:lnTo>
                <a:lnTo>
                  <a:pt x="6664589" y="3484853"/>
                </a:lnTo>
                <a:lnTo>
                  <a:pt x="6657546" y="3532053"/>
                </a:lnTo>
                <a:lnTo>
                  <a:pt x="6645968" y="3578121"/>
                </a:lnTo>
                <a:lnTo>
                  <a:pt x="6629989" y="3622738"/>
                </a:lnTo>
                <a:lnTo>
                  <a:pt x="6609739" y="3665587"/>
                </a:lnTo>
                <a:lnTo>
                  <a:pt x="6585350" y="3706348"/>
                </a:lnTo>
                <a:lnTo>
                  <a:pt x="6556955" y="3744704"/>
                </a:lnTo>
                <a:lnTo>
                  <a:pt x="6524686" y="3780335"/>
                </a:lnTo>
                <a:lnTo>
                  <a:pt x="6489055" y="3812604"/>
                </a:lnTo>
                <a:lnTo>
                  <a:pt x="6450699" y="3840999"/>
                </a:lnTo>
                <a:lnTo>
                  <a:pt x="6409938" y="3865388"/>
                </a:lnTo>
                <a:lnTo>
                  <a:pt x="6367089" y="3885638"/>
                </a:lnTo>
                <a:lnTo>
                  <a:pt x="6322472" y="3901617"/>
                </a:lnTo>
                <a:lnTo>
                  <a:pt x="6276404" y="3913195"/>
                </a:lnTo>
                <a:lnTo>
                  <a:pt x="6229204" y="3920238"/>
                </a:lnTo>
                <a:lnTo>
                  <a:pt x="6181195" y="3922615"/>
                </a:lnTo>
                <a:close/>
              </a:path>
            </a:pathLst>
          </a:custGeom>
          <a:solidFill>
            <a:srgbClr val="2058AA"/>
          </a:solidFill>
        </p:spPr>
        <p:txBody>
          <a:bodyPr wrap="square" lIns="0" tIns="0" rIns="0" bIns="0" rtlCol="0"/>
          <a:lstStyle/>
          <a:p>
            <a:endParaRPr sz="1200"/>
          </a:p>
        </p:txBody>
      </p:sp>
      <p:sp>
        <p:nvSpPr>
          <p:cNvPr id="4" name="object 4"/>
          <p:cNvSpPr/>
          <p:nvPr/>
        </p:nvSpPr>
        <p:spPr>
          <a:xfrm>
            <a:off x="7296910" y="1005441"/>
            <a:ext cx="4445000" cy="2633980"/>
          </a:xfrm>
          <a:custGeom>
            <a:avLst/>
            <a:gdLst/>
            <a:ahLst/>
            <a:cxnLst/>
            <a:rect l="l" t="t" r="r" b="b"/>
            <a:pathLst>
              <a:path w="6667500" h="3950970">
                <a:moveTo>
                  <a:pt x="6181198" y="3950748"/>
                </a:moveTo>
                <a:lnTo>
                  <a:pt x="485766" y="3950748"/>
                </a:lnTo>
                <a:lnTo>
                  <a:pt x="437760" y="3948371"/>
                </a:lnTo>
                <a:lnTo>
                  <a:pt x="390561" y="3941328"/>
                </a:lnTo>
                <a:lnTo>
                  <a:pt x="344493" y="3929751"/>
                </a:lnTo>
                <a:lnTo>
                  <a:pt x="299875" y="3913771"/>
                </a:lnTo>
                <a:lnTo>
                  <a:pt x="257026" y="3893521"/>
                </a:lnTo>
                <a:lnTo>
                  <a:pt x="216265" y="3869133"/>
                </a:lnTo>
                <a:lnTo>
                  <a:pt x="177909" y="3840738"/>
                </a:lnTo>
                <a:lnTo>
                  <a:pt x="142279" y="3808468"/>
                </a:lnTo>
                <a:lnTo>
                  <a:pt x="110009" y="3772837"/>
                </a:lnTo>
                <a:lnTo>
                  <a:pt x="81614" y="3734482"/>
                </a:lnTo>
                <a:lnTo>
                  <a:pt x="57226" y="3693720"/>
                </a:lnTo>
                <a:lnTo>
                  <a:pt x="36976" y="3650872"/>
                </a:lnTo>
                <a:lnTo>
                  <a:pt x="20996" y="3606254"/>
                </a:lnTo>
                <a:lnTo>
                  <a:pt x="9419" y="3560186"/>
                </a:lnTo>
                <a:lnTo>
                  <a:pt x="2375" y="3512987"/>
                </a:lnTo>
                <a:lnTo>
                  <a:pt x="0" y="3464999"/>
                </a:lnTo>
                <a:lnTo>
                  <a:pt x="0" y="485749"/>
                </a:lnTo>
                <a:lnTo>
                  <a:pt x="2375" y="437762"/>
                </a:lnTo>
                <a:lnTo>
                  <a:pt x="9419" y="390562"/>
                </a:lnTo>
                <a:lnTo>
                  <a:pt x="20996" y="344494"/>
                </a:lnTo>
                <a:lnTo>
                  <a:pt x="36976" y="299876"/>
                </a:lnTo>
                <a:lnTo>
                  <a:pt x="57226" y="257028"/>
                </a:lnTo>
                <a:lnTo>
                  <a:pt x="81614" y="216266"/>
                </a:lnTo>
                <a:lnTo>
                  <a:pt x="110009" y="177911"/>
                </a:lnTo>
                <a:lnTo>
                  <a:pt x="142279" y="142280"/>
                </a:lnTo>
                <a:lnTo>
                  <a:pt x="177909" y="110010"/>
                </a:lnTo>
                <a:lnTo>
                  <a:pt x="216265" y="81615"/>
                </a:lnTo>
                <a:lnTo>
                  <a:pt x="257026" y="57227"/>
                </a:lnTo>
                <a:lnTo>
                  <a:pt x="299875" y="36977"/>
                </a:lnTo>
                <a:lnTo>
                  <a:pt x="344493" y="20997"/>
                </a:lnTo>
                <a:lnTo>
                  <a:pt x="390561" y="9420"/>
                </a:lnTo>
                <a:lnTo>
                  <a:pt x="437760" y="2377"/>
                </a:lnTo>
                <a:lnTo>
                  <a:pt x="485773" y="0"/>
                </a:lnTo>
                <a:lnTo>
                  <a:pt x="6181191" y="0"/>
                </a:lnTo>
                <a:lnTo>
                  <a:pt x="6229204" y="2377"/>
                </a:lnTo>
                <a:lnTo>
                  <a:pt x="6276403" y="9420"/>
                </a:lnTo>
                <a:lnTo>
                  <a:pt x="6322471" y="20997"/>
                </a:lnTo>
                <a:lnTo>
                  <a:pt x="6367089" y="36977"/>
                </a:lnTo>
                <a:lnTo>
                  <a:pt x="6409938" y="57227"/>
                </a:lnTo>
                <a:lnTo>
                  <a:pt x="6450699" y="81615"/>
                </a:lnTo>
                <a:lnTo>
                  <a:pt x="6489054" y="110010"/>
                </a:lnTo>
                <a:lnTo>
                  <a:pt x="6524685" y="142280"/>
                </a:lnTo>
                <a:lnTo>
                  <a:pt x="6556954" y="177911"/>
                </a:lnTo>
                <a:lnTo>
                  <a:pt x="6585349" y="216266"/>
                </a:lnTo>
                <a:lnTo>
                  <a:pt x="6609738" y="257028"/>
                </a:lnTo>
                <a:lnTo>
                  <a:pt x="6629988" y="299876"/>
                </a:lnTo>
                <a:lnTo>
                  <a:pt x="6645968" y="344494"/>
                </a:lnTo>
                <a:lnTo>
                  <a:pt x="6657546" y="390562"/>
                </a:lnTo>
                <a:lnTo>
                  <a:pt x="6664589" y="437762"/>
                </a:lnTo>
                <a:lnTo>
                  <a:pt x="6666965" y="485749"/>
                </a:lnTo>
                <a:lnTo>
                  <a:pt x="6666965" y="3464999"/>
                </a:lnTo>
                <a:lnTo>
                  <a:pt x="6664589" y="3512987"/>
                </a:lnTo>
                <a:lnTo>
                  <a:pt x="6657546" y="3560186"/>
                </a:lnTo>
                <a:lnTo>
                  <a:pt x="6645968" y="3606254"/>
                </a:lnTo>
                <a:lnTo>
                  <a:pt x="6629988" y="3650872"/>
                </a:lnTo>
                <a:lnTo>
                  <a:pt x="6609738" y="3693720"/>
                </a:lnTo>
                <a:lnTo>
                  <a:pt x="6585349" y="3734482"/>
                </a:lnTo>
                <a:lnTo>
                  <a:pt x="6556954" y="3772837"/>
                </a:lnTo>
                <a:lnTo>
                  <a:pt x="6524685" y="3808468"/>
                </a:lnTo>
                <a:lnTo>
                  <a:pt x="6489054" y="3840738"/>
                </a:lnTo>
                <a:lnTo>
                  <a:pt x="6450699" y="3869133"/>
                </a:lnTo>
                <a:lnTo>
                  <a:pt x="6409938" y="3893521"/>
                </a:lnTo>
                <a:lnTo>
                  <a:pt x="6367089" y="3913771"/>
                </a:lnTo>
                <a:lnTo>
                  <a:pt x="6322471" y="3929751"/>
                </a:lnTo>
                <a:lnTo>
                  <a:pt x="6276403" y="3941328"/>
                </a:lnTo>
                <a:lnTo>
                  <a:pt x="6229204" y="3948371"/>
                </a:lnTo>
                <a:lnTo>
                  <a:pt x="6181198" y="3950748"/>
                </a:lnTo>
                <a:close/>
              </a:path>
            </a:pathLst>
          </a:custGeom>
          <a:solidFill>
            <a:srgbClr val="CB723F"/>
          </a:solidFill>
        </p:spPr>
        <p:txBody>
          <a:bodyPr wrap="square" lIns="0" tIns="0" rIns="0" bIns="0" rtlCol="0"/>
          <a:lstStyle/>
          <a:p>
            <a:endParaRPr sz="1200"/>
          </a:p>
        </p:txBody>
      </p:sp>
      <p:sp>
        <p:nvSpPr>
          <p:cNvPr id="5" name="object 5"/>
          <p:cNvSpPr/>
          <p:nvPr/>
        </p:nvSpPr>
        <p:spPr>
          <a:xfrm>
            <a:off x="5244685" y="2309664"/>
            <a:ext cx="2052320" cy="35137"/>
          </a:xfrm>
          <a:custGeom>
            <a:avLst/>
            <a:gdLst/>
            <a:ahLst/>
            <a:cxnLst/>
            <a:rect l="l" t="t" r="r" b="b"/>
            <a:pathLst>
              <a:path w="3078479" h="52704">
                <a:moveTo>
                  <a:pt x="38265" y="51993"/>
                </a:moveTo>
                <a:lnTo>
                  <a:pt x="38100" y="13893"/>
                </a:lnTo>
                <a:lnTo>
                  <a:pt x="0" y="14058"/>
                </a:lnTo>
                <a:lnTo>
                  <a:pt x="165" y="52158"/>
                </a:lnTo>
                <a:lnTo>
                  <a:pt x="38265" y="51993"/>
                </a:lnTo>
                <a:close/>
              </a:path>
              <a:path w="3078479" h="52704">
                <a:moveTo>
                  <a:pt x="114465" y="51638"/>
                </a:moveTo>
                <a:lnTo>
                  <a:pt x="114300" y="13538"/>
                </a:lnTo>
                <a:lnTo>
                  <a:pt x="76200" y="13716"/>
                </a:lnTo>
                <a:lnTo>
                  <a:pt x="76365" y="51816"/>
                </a:lnTo>
                <a:lnTo>
                  <a:pt x="114465" y="51638"/>
                </a:lnTo>
                <a:close/>
              </a:path>
              <a:path w="3078479" h="52704">
                <a:moveTo>
                  <a:pt x="190665" y="51295"/>
                </a:moveTo>
                <a:lnTo>
                  <a:pt x="190500" y="13195"/>
                </a:lnTo>
                <a:lnTo>
                  <a:pt x="152400" y="13373"/>
                </a:lnTo>
                <a:lnTo>
                  <a:pt x="152565" y="51473"/>
                </a:lnTo>
                <a:lnTo>
                  <a:pt x="190665" y="51295"/>
                </a:lnTo>
                <a:close/>
              </a:path>
              <a:path w="3078479" h="52704">
                <a:moveTo>
                  <a:pt x="266865" y="50939"/>
                </a:moveTo>
                <a:lnTo>
                  <a:pt x="266687" y="12839"/>
                </a:lnTo>
                <a:lnTo>
                  <a:pt x="228587" y="13017"/>
                </a:lnTo>
                <a:lnTo>
                  <a:pt x="228765" y="51117"/>
                </a:lnTo>
                <a:lnTo>
                  <a:pt x="266865" y="50939"/>
                </a:lnTo>
                <a:close/>
              </a:path>
              <a:path w="3078479" h="52704">
                <a:moveTo>
                  <a:pt x="343065" y="50596"/>
                </a:moveTo>
                <a:lnTo>
                  <a:pt x="342887" y="12496"/>
                </a:lnTo>
                <a:lnTo>
                  <a:pt x="304787" y="12674"/>
                </a:lnTo>
                <a:lnTo>
                  <a:pt x="304965" y="50774"/>
                </a:lnTo>
                <a:lnTo>
                  <a:pt x="343065" y="50596"/>
                </a:lnTo>
                <a:close/>
              </a:path>
              <a:path w="3078479" h="52704">
                <a:moveTo>
                  <a:pt x="419265" y="50253"/>
                </a:moveTo>
                <a:lnTo>
                  <a:pt x="419087" y="12153"/>
                </a:lnTo>
                <a:lnTo>
                  <a:pt x="380987" y="12319"/>
                </a:lnTo>
                <a:lnTo>
                  <a:pt x="381165" y="50419"/>
                </a:lnTo>
                <a:lnTo>
                  <a:pt x="419265" y="50253"/>
                </a:lnTo>
                <a:close/>
              </a:path>
              <a:path w="3078479" h="52704">
                <a:moveTo>
                  <a:pt x="495465" y="49898"/>
                </a:moveTo>
                <a:lnTo>
                  <a:pt x="495287" y="11798"/>
                </a:lnTo>
                <a:lnTo>
                  <a:pt x="457187" y="11976"/>
                </a:lnTo>
                <a:lnTo>
                  <a:pt x="457365" y="50076"/>
                </a:lnTo>
                <a:lnTo>
                  <a:pt x="495465" y="49898"/>
                </a:lnTo>
                <a:close/>
              </a:path>
              <a:path w="3078479" h="52704">
                <a:moveTo>
                  <a:pt x="571665" y="49555"/>
                </a:moveTo>
                <a:lnTo>
                  <a:pt x="571487" y="11455"/>
                </a:lnTo>
                <a:lnTo>
                  <a:pt x="533387" y="11620"/>
                </a:lnTo>
                <a:lnTo>
                  <a:pt x="533565" y="49720"/>
                </a:lnTo>
                <a:lnTo>
                  <a:pt x="571665" y="49555"/>
                </a:lnTo>
                <a:close/>
              </a:path>
              <a:path w="3078479" h="52704">
                <a:moveTo>
                  <a:pt x="647865" y="49199"/>
                </a:moveTo>
                <a:lnTo>
                  <a:pt x="647687" y="11099"/>
                </a:lnTo>
                <a:lnTo>
                  <a:pt x="609587" y="11277"/>
                </a:lnTo>
                <a:lnTo>
                  <a:pt x="609765" y="49377"/>
                </a:lnTo>
                <a:lnTo>
                  <a:pt x="647865" y="49199"/>
                </a:lnTo>
                <a:close/>
              </a:path>
              <a:path w="3078479" h="52704">
                <a:moveTo>
                  <a:pt x="724065" y="48856"/>
                </a:moveTo>
                <a:lnTo>
                  <a:pt x="723887" y="10756"/>
                </a:lnTo>
                <a:lnTo>
                  <a:pt x="685787" y="10934"/>
                </a:lnTo>
                <a:lnTo>
                  <a:pt x="685965" y="49034"/>
                </a:lnTo>
                <a:lnTo>
                  <a:pt x="724065" y="48856"/>
                </a:lnTo>
                <a:close/>
              </a:path>
              <a:path w="3078479" h="52704">
                <a:moveTo>
                  <a:pt x="800265" y="48501"/>
                </a:moveTo>
                <a:lnTo>
                  <a:pt x="800087" y="10401"/>
                </a:lnTo>
                <a:lnTo>
                  <a:pt x="761987" y="10579"/>
                </a:lnTo>
                <a:lnTo>
                  <a:pt x="762165" y="48679"/>
                </a:lnTo>
                <a:lnTo>
                  <a:pt x="800265" y="48501"/>
                </a:lnTo>
                <a:close/>
              </a:path>
              <a:path w="3078479" h="52704">
                <a:moveTo>
                  <a:pt x="876465" y="48158"/>
                </a:moveTo>
                <a:lnTo>
                  <a:pt x="876287" y="10058"/>
                </a:lnTo>
                <a:lnTo>
                  <a:pt x="838187" y="10236"/>
                </a:lnTo>
                <a:lnTo>
                  <a:pt x="838365" y="48336"/>
                </a:lnTo>
                <a:lnTo>
                  <a:pt x="876465" y="48158"/>
                </a:lnTo>
                <a:close/>
              </a:path>
              <a:path w="3078479" h="52704">
                <a:moveTo>
                  <a:pt x="952665" y="47815"/>
                </a:moveTo>
                <a:lnTo>
                  <a:pt x="952487" y="9715"/>
                </a:lnTo>
                <a:lnTo>
                  <a:pt x="914387" y="9880"/>
                </a:lnTo>
                <a:lnTo>
                  <a:pt x="914565" y="47980"/>
                </a:lnTo>
                <a:lnTo>
                  <a:pt x="952665" y="47815"/>
                </a:lnTo>
                <a:close/>
              </a:path>
              <a:path w="3078479" h="52704">
                <a:moveTo>
                  <a:pt x="1028865" y="47459"/>
                </a:moveTo>
                <a:lnTo>
                  <a:pt x="1028687" y="9359"/>
                </a:lnTo>
                <a:lnTo>
                  <a:pt x="990587" y="9537"/>
                </a:lnTo>
                <a:lnTo>
                  <a:pt x="990765" y="47637"/>
                </a:lnTo>
                <a:lnTo>
                  <a:pt x="1028865" y="47459"/>
                </a:lnTo>
                <a:close/>
              </a:path>
              <a:path w="3078479" h="52704">
                <a:moveTo>
                  <a:pt x="1105052" y="47117"/>
                </a:moveTo>
                <a:lnTo>
                  <a:pt x="1104887" y="9017"/>
                </a:lnTo>
                <a:lnTo>
                  <a:pt x="1066787" y="9194"/>
                </a:lnTo>
                <a:lnTo>
                  <a:pt x="1066952" y="47282"/>
                </a:lnTo>
                <a:lnTo>
                  <a:pt x="1105052" y="47117"/>
                </a:lnTo>
                <a:close/>
              </a:path>
              <a:path w="3078479" h="52704">
                <a:moveTo>
                  <a:pt x="1181252" y="46761"/>
                </a:moveTo>
                <a:lnTo>
                  <a:pt x="1181087" y="8661"/>
                </a:lnTo>
                <a:lnTo>
                  <a:pt x="1142987" y="8839"/>
                </a:lnTo>
                <a:lnTo>
                  <a:pt x="1143152" y="46939"/>
                </a:lnTo>
                <a:lnTo>
                  <a:pt x="1181252" y="46761"/>
                </a:lnTo>
                <a:close/>
              </a:path>
              <a:path w="3078479" h="52704">
                <a:moveTo>
                  <a:pt x="1257452" y="46418"/>
                </a:moveTo>
                <a:lnTo>
                  <a:pt x="1257287" y="8318"/>
                </a:lnTo>
                <a:lnTo>
                  <a:pt x="1219187" y="8496"/>
                </a:lnTo>
                <a:lnTo>
                  <a:pt x="1219352" y="46596"/>
                </a:lnTo>
                <a:lnTo>
                  <a:pt x="1257452" y="46418"/>
                </a:lnTo>
                <a:close/>
              </a:path>
              <a:path w="3078479" h="52704">
                <a:moveTo>
                  <a:pt x="1333652" y="46075"/>
                </a:moveTo>
                <a:lnTo>
                  <a:pt x="1333487" y="7975"/>
                </a:lnTo>
                <a:lnTo>
                  <a:pt x="1295387" y="8140"/>
                </a:lnTo>
                <a:lnTo>
                  <a:pt x="1295552" y="46240"/>
                </a:lnTo>
                <a:lnTo>
                  <a:pt x="1333652" y="46075"/>
                </a:lnTo>
                <a:close/>
              </a:path>
              <a:path w="3078479" h="52704">
                <a:moveTo>
                  <a:pt x="1409852" y="45720"/>
                </a:moveTo>
                <a:lnTo>
                  <a:pt x="1409674" y="7620"/>
                </a:lnTo>
                <a:lnTo>
                  <a:pt x="1371587" y="7797"/>
                </a:lnTo>
                <a:lnTo>
                  <a:pt x="1371752" y="45897"/>
                </a:lnTo>
                <a:lnTo>
                  <a:pt x="1409852" y="45720"/>
                </a:lnTo>
                <a:close/>
              </a:path>
              <a:path w="3078479" h="52704">
                <a:moveTo>
                  <a:pt x="1486052" y="45377"/>
                </a:moveTo>
                <a:lnTo>
                  <a:pt x="1485874" y="7277"/>
                </a:lnTo>
                <a:lnTo>
                  <a:pt x="1447774" y="7442"/>
                </a:lnTo>
                <a:lnTo>
                  <a:pt x="1447952" y="45542"/>
                </a:lnTo>
                <a:lnTo>
                  <a:pt x="1486052" y="45377"/>
                </a:lnTo>
                <a:close/>
              </a:path>
              <a:path w="3078479" h="52704">
                <a:moveTo>
                  <a:pt x="1562252" y="45021"/>
                </a:moveTo>
                <a:lnTo>
                  <a:pt x="1562074" y="6921"/>
                </a:lnTo>
                <a:lnTo>
                  <a:pt x="1523974" y="7099"/>
                </a:lnTo>
                <a:lnTo>
                  <a:pt x="1524152" y="45199"/>
                </a:lnTo>
                <a:lnTo>
                  <a:pt x="1562252" y="45021"/>
                </a:lnTo>
                <a:close/>
              </a:path>
              <a:path w="3078479" h="52704">
                <a:moveTo>
                  <a:pt x="1638452" y="44678"/>
                </a:moveTo>
                <a:lnTo>
                  <a:pt x="1638274" y="6578"/>
                </a:lnTo>
                <a:lnTo>
                  <a:pt x="1600174" y="6756"/>
                </a:lnTo>
                <a:lnTo>
                  <a:pt x="1600352" y="44856"/>
                </a:lnTo>
                <a:lnTo>
                  <a:pt x="1638452" y="44678"/>
                </a:lnTo>
                <a:close/>
              </a:path>
              <a:path w="3078479" h="52704">
                <a:moveTo>
                  <a:pt x="1714652" y="44323"/>
                </a:moveTo>
                <a:lnTo>
                  <a:pt x="1714474" y="6223"/>
                </a:lnTo>
                <a:lnTo>
                  <a:pt x="1676374" y="6400"/>
                </a:lnTo>
                <a:lnTo>
                  <a:pt x="1676552" y="44500"/>
                </a:lnTo>
                <a:lnTo>
                  <a:pt x="1714652" y="44323"/>
                </a:lnTo>
                <a:close/>
              </a:path>
              <a:path w="3078479" h="52704">
                <a:moveTo>
                  <a:pt x="1790852" y="43980"/>
                </a:moveTo>
                <a:lnTo>
                  <a:pt x="1790674" y="5880"/>
                </a:lnTo>
                <a:lnTo>
                  <a:pt x="1752574" y="6057"/>
                </a:lnTo>
                <a:lnTo>
                  <a:pt x="1752752" y="44157"/>
                </a:lnTo>
                <a:lnTo>
                  <a:pt x="1790852" y="43980"/>
                </a:lnTo>
                <a:close/>
              </a:path>
              <a:path w="3078479" h="52704">
                <a:moveTo>
                  <a:pt x="1867052" y="43637"/>
                </a:moveTo>
                <a:lnTo>
                  <a:pt x="1866874" y="5537"/>
                </a:lnTo>
                <a:lnTo>
                  <a:pt x="1828774" y="5702"/>
                </a:lnTo>
                <a:lnTo>
                  <a:pt x="1828952" y="43802"/>
                </a:lnTo>
                <a:lnTo>
                  <a:pt x="1867052" y="43637"/>
                </a:lnTo>
                <a:close/>
              </a:path>
              <a:path w="3078479" h="52704">
                <a:moveTo>
                  <a:pt x="1943252" y="43281"/>
                </a:moveTo>
                <a:lnTo>
                  <a:pt x="1943074" y="5181"/>
                </a:lnTo>
                <a:lnTo>
                  <a:pt x="1904974" y="5359"/>
                </a:lnTo>
                <a:lnTo>
                  <a:pt x="1905152" y="43459"/>
                </a:lnTo>
                <a:lnTo>
                  <a:pt x="1943252" y="43281"/>
                </a:lnTo>
                <a:close/>
              </a:path>
              <a:path w="3078479" h="52704">
                <a:moveTo>
                  <a:pt x="2019452" y="42938"/>
                </a:moveTo>
                <a:lnTo>
                  <a:pt x="2019274" y="4838"/>
                </a:lnTo>
                <a:lnTo>
                  <a:pt x="1981174" y="5016"/>
                </a:lnTo>
                <a:lnTo>
                  <a:pt x="1981352" y="43103"/>
                </a:lnTo>
                <a:lnTo>
                  <a:pt x="2019452" y="42938"/>
                </a:lnTo>
                <a:close/>
              </a:path>
              <a:path w="3078479" h="52704">
                <a:moveTo>
                  <a:pt x="2095652" y="42583"/>
                </a:moveTo>
                <a:lnTo>
                  <a:pt x="2095474" y="4483"/>
                </a:lnTo>
                <a:lnTo>
                  <a:pt x="2057374" y="4660"/>
                </a:lnTo>
                <a:lnTo>
                  <a:pt x="2057552" y="42760"/>
                </a:lnTo>
                <a:lnTo>
                  <a:pt x="2095652" y="42583"/>
                </a:lnTo>
                <a:close/>
              </a:path>
              <a:path w="3078479" h="52704">
                <a:moveTo>
                  <a:pt x="2171852" y="42240"/>
                </a:moveTo>
                <a:lnTo>
                  <a:pt x="2171674" y="4140"/>
                </a:lnTo>
                <a:lnTo>
                  <a:pt x="2133574" y="4318"/>
                </a:lnTo>
                <a:lnTo>
                  <a:pt x="2133752" y="42418"/>
                </a:lnTo>
                <a:lnTo>
                  <a:pt x="2171852" y="42240"/>
                </a:lnTo>
                <a:close/>
              </a:path>
              <a:path w="3078479" h="52704">
                <a:moveTo>
                  <a:pt x="2248052" y="41897"/>
                </a:moveTo>
                <a:lnTo>
                  <a:pt x="2247874" y="3797"/>
                </a:lnTo>
                <a:lnTo>
                  <a:pt x="2209774" y="3962"/>
                </a:lnTo>
                <a:lnTo>
                  <a:pt x="2209952" y="42062"/>
                </a:lnTo>
                <a:lnTo>
                  <a:pt x="2248052" y="41897"/>
                </a:lnTo>
                <a:close/>
              </a:path>
              <a:path w="3078479" h="52704">
                <a:moveTo>
                  <a:pt x="2324239" y="41541"/>
                </a:moveTo>
                <a:lnTo>
                  <a:pt x="2324074" y="3441"/>
                </a:lnTo>
                <a:lnTo>
                  <a:pt x="2285974" y="3619"/>
                </a:lnTo>
                <a:lnTo>
                  <a:pt x="2286139" y="41719"/>
                </a:lnTo>
                <a:lnTo>
                  <a:pt x="2324239" y="41541"/>
                </a:lnTo>
                <a:close/>
              </a:path>
              <a:path w="3078479" h="52704">
                <a:moveTo>
                  <a:pt x="2400439" y="41198"/>
                </a:moveTo>
                <a:lnTo>
                  <a:pt x="2400274" y="3098"/>
                </a:lnTo>
                <a:lnTo>
                  <a:pt x="2362174" y="3263"/>
                </a:lnTo>
                <a:lnTo>
                  <a:pt x="2362339" y="41363"/>
                </a:lnTo>
                <a:lnTo>
                  <a:pt x="2400439" y="41198"/>
                </a:lnTo>
                <a:close/>
              </a:path>
              <a:path w="3078479" h="52704">
                <a:moveTo>
                  <a:pt x="2476639" y="40843"/>
                </a:moveTo>
                <a:lnTo>
                  <a:pt x="2476474" y="2743"/>
                </a:lnTo>
                <a:lnTo>
                  <a:pt x="2438374" y="2921"/>
                </a:lnTo>
                <a:lnTo>
                  <a:pt x="2438539" y="41021"/>
                </a:lnTo>
                <a:lnTo>
                  <a:pt x="2476639" y="40843"/>
                </a:lnTo>
                <a:close/>
              </a:path>
              <a:path w="3078479" h="52704">
                <a:moveTo>
                  <a:pt x="2552839" y="40500"/>
                </a:moveTo>
                <a:lnTo>
                  <a:pt x="2552674" y="2400"/>
                </a:lnTo>
                <a:lnTo>
                  <a:pt x="2514574" y="2578"/>
                </a:lnTo>
                <a:lnTo>
                  <a:pt x="2514739" y="40678"/>
                </a:lnTo>
                <a:lnTo>
                  <a:pt x="2552839" y="40500"/>
                </a:lnTo>
                <a:close/>
              </a:path>
              <a:path w="3078479" h="52704">
                <a:moveTo>
                  <a:pt x="2629039" y="40144"/>
                </a:moveTo>
                <a:lnTo>
                  <a:pt x="2628862" y="2044"/>
                </a:lnTo>
                <a:lnTo>
                  <a:pt x="2590774" y="2222"/>
                </a:lnTo>
                <a:lnTo>
                  <a:pt x="2590939" y="40322"/>
                </a:lnTo>
                <a:lnTo>
                  <a:pt x="2629039" y="40144"/>
                </a:lnTo>
                <a:close/>
              </a:path>
              <a:path w="3078479" h="52704">
                <a:moveTo>
                  <a:pt x="2705239" y="39801"/>
                </a:moveTo>
                <a:lnTo>
                  <a:pt x="2705062" y="1701"/>
                </a:lnTo>
                <a:lnTo>
                  <a:pt x="2666962" y="1879"/>
                </a:lnTo>
                <a:lnTo>
                  <a:pt x="2667139" y="39979"/>
                </a:lnTo>
                <a:lnTo>
                  <a:pt x="2705239" y="39801"/>
                </a:lnTo>
                <a:close/>
              </a:path>
              <a:path w="3078479" h="52704">
                <a:moveTo>
                  <a:pt x="2781439" y="39458"/>
                </a:moveTo>
                <a:lnTo>
                  <a:pt x="2781262" y="1358"/>
                </a:lnTo>
                <a:lnTo>
                  <a:pt x="2743162" y="1524"/>
                </a:lnTo>
                <a:lnTo>
                  <a:pt x="2743339" y="39624"/>
                </a:lnTo>
                <a:lnTo>
                  <a:pt x="2781439" y="39458"/>
                </a:lnTo>
                <a:close/>
              </a:path>
              <a:path w="3078479" h="52704">
                <a:moveTo>
                  <a:pt x="2857639" y="39103"/>
                </a:moveTo>
                <a:lnTo>
                  <a:pt x="2857462" y="1003"/>
                </a:lnTo>
                <a:lnTo>
                  <a:pt x="2819362" y="1181"/>
                </a:lnTo>
                <a:lnTo>
                  <a:pt x="2819539" y="39281"/>
                </a:lnTo>
                <a:lnTo>
                  <a:pt x="2857639" y="39103"/>
                </a:lnTo>
                <a:close/>
              </a:path>
              <a:path w="3078479" h="52704">
                <a:moveTo>
                  <a:pt x="2933839" y="38760"/>
                </a:moveTo>
                <a:lnTo>
                  <a:pt x="2933662" y="660"/>
                </a:lnTo>
                <a:lnTo>
                  <a:pt x="2895562" y="825"/>
                </a:lnTo>
                <a:lnTo>
                  <a:pt x="2895739" y="38925"/>
                </a:lnTo>
                <a:lnTo>
                  <a:pt x="2933839" y="38760"/>
                </a:lnTo>
                <a:close/>
              </a:path>
              <a:path w="3078479" h="52704">
                <a:moveTo>
                  <a:pt x="3010039" y="38404"/>
                </a:moveTo>
                <a:lnTo>
                  <a:pt x="3009862" y="304"/>
                </a:lnTo>
                <a:lnTo>
                  <a:pt x="2971762" y="482"/>
                </a:lnTo>
                <a:lnTo>
                  <a:pt x="2971939" y="38582"/>
                </a:lnTo>
                <a:lnTo>
                  <a:pt x="3010039" y="38404"/>
                </a:lnTo>
                <a:close/>
              </a:path>
              <a:path w="3078479" h="52704">
                <a:moveTo>
                  <a:pt x="3078416" y="38100"/>
                </a:moveTo>
                <a:lnTo>
                  <a:pt x="3078238" y="0"/>
                </a:lnTo>
                <a:lnTo>
                  <a:pt x="3047962" y="139"/>
                </a:lnTo>
                <a:lnTo>
                  <a:pt x="3048139" y="38239"/>
                </a:lnTo>
                <a:lnTo>
                  <a:pt x="3078416" y="38100"/>
                </a:lnTo>
                <a:close/>
              </a:path>
            </a:pathLst>
          </a:custGeom>
          <a:solidFill>
            <a:srgbClr val="000000"/>
          </a:solidFill>
        </p:spPr>
        <p:txBody>
          <a:bodyPr wrap="square" lIns="0" tIns="0" rIns="0" bIns="0" rtlCol="0"/>
          <a:lstStyle/>
          <a:p>
            <a:endParaRPr sz="1200"/>
          </a:p>
        </p:txBody>
      </p:sp>
      <p:sp>
        <p:nvSpPr>
          <p:cNvPr id="6" name="object 6"/>
          <p:cNvSpPr/>
          <p:nvPr/>
        </p:nvSpPr>
        <p:spPr>
          <a:xfrm>
            <a:off x="79513" y="4564102"/>
            <a:ext cx="2057400" cy="778933"/>
          </a:xfrm>
          <a:custGeom>
            <a:avLst/>
            <a:gdLst/>
            <a:ahLst/>
            <a:cxnLst/>
            <a:rect l="l" t="t" r="r" b="b"/>
            <a:pathLst>
              <a:path w="3086100" h="1168400">
                <a:moveTo>
                  <a:pt x="2600326" y="1167778"/>
                </a:moveTo>
                <a:lnTo>
                  <a:pt x="485772" y="1167778"/>
                </a:lnTo>
                <a:lnTo>
                  <a:pt x="437761" y="1165401"/>
                </a:lnTo>
                <a:lnTo>
                  <a:pt x="390562" y="1158358"/>
                </a:lnTo>
                <a:lnTo>
                  <a:pt x="344494" y="1146780"/>
                </a:lnTo>
                <a:lnTo>
                  <a:pt x="299876" y="1130800"/>
                </a:lnTo>
                <a:lnTo>
                  <a:pt x="257027" y="1110550"/>
                </a:lnTo>
                <a:lnTo>
                  <a:pt x="216266" y="1086162"/>
                </a:lnTo>
                <a:lnTo>
                  <a:pt x="177910" y="1057767"/>
                </a:lnTo>
                <a:lnTo>
                  <a:pt x="142279" y="1025497"/>
                </a:lnTo>
                <a:lnTo>
                  <a:pt x="110010" y="989866"/>
                </a:lnTo>
                <a:lnTo>
                  <a:pt x="81615" y="951511"/>
                </a:lnTo>
                <a:lnTo>
                  <a:pt x="57227" y="910750"/>
                </a:lnTo>
                <a:lnTo>
                  <a:pt x="36977" y="867901"/>
                </a:lnTo>
                <a:lnTo>
                  <a:pt x="20997" y="823283"/>
                </a:lnTo>
                <a:lnTo>
                  <a:pt x="9419" y="777215"/>
                </a:lnTo>
                <a:lnTo>
                  <a:pt x="2376" y="730016"/>
                </a:lnTo>
                <a:lnTo>
                  <a:pt x="0" y="682010"/>
                </a:lnTo>
                <a:lnTo>
                  <a:pt x="0" y="485768"/>
                </a:lnTo>
                <a:lnTo>
                  <a:pt x="2376" y="437762"/>
                </a:lnTo>
                <a:lnTo>
                  <a:pt x="9419" y="390562"/>
                </a:lnTo>
                <a:lnTo>
                  <a:pt x="20997" y="344494"/>
                </a:lnTo>
                <a:lnTo>
                  <a:pt x="36977" y="299876"/>
                </a:lnTo>
                <a:lnTo>
                  <a:pt x="57227" y="257028"/>
                </a:lnTo>
                <a:lnTo>
                  <a:pt x="81615" y="216266"/>
                </a:lnTo>
                <a:lnTo>
                  <a:pt x="110010" y="177911"/>
                </a:lnTo>
                <a:lnTo>
                  <a:pt x="142279" y="142280"/>
                </a:lnTo>
                <a:lnTo>
                  <a:pt x="177910" y="110010"/>
                </a:lnTo>
                <a:lnTo>
                  <a:pt x="216266" y="81615"/>
                </a:lnTo>
                <a:lnTo>
                  <a:pt x="257027" y="57227"/>
                </a:lnTo>
                <a:lnTo>
                  <a:pt x="299876" y="36977"/>
                </a:lnTo>
                <a:lnTo>
                  <a:pt x="344494" y="20997"/>
                </a:lnTo>
                <a:lnTo>
                  <a:pt x="390562" y="9420"/>
                </a:lnTo>
                <a:lnTo>
                  <a:pt x="437761" y="2377"/>
                </a:lnTo>
                <a:lnTo>
                  <a:pt x="485774" y="0"/>
                </a:lnTo>
                <a:lnTo>
                  <a:pt x="2600324" y="0"/>
                </a:lnTo>
                <a:lnTo>
                  <a:pt x="2648337" y="2377"/>
                </a:lnTo>
                <a:lnTo>
                  <a:pt x="2695537" y="9420"/>
                </a:lnTo>
                <a:lnTo>
                  <a:pt x="2741605" y="20997"/>
                </a:lnTo>
                <a:lnTo>
                  <a:pt x="2786222" y="36977"/>
                </a:lnTo>
                <a:lnTo>
                  <a:pt x="2829071" y="57227"/>
                </a:lnTo>
                <a:lnTo>
                  <a:pt x="2869833" y="81615"/>
                </a:lnTo>
                <a:lnTo>
                  <a:pt x="2908188" y="110010"/>
                </a:lnTo>
                <a:lnTo>
                  <a:pt x="2943819" y="142280"/>
                </a:lnTo>
                <a:lnTo>
                  <a:pt x="2976089" y="177911"/>
                </a:lnTo>
                <a:lnTo>
                  <a:pt x="3004483" y="216266"/>
                </a:lnTo>
                <a:lnTo>
                  <a:pt x="3028872" y="257028"/>
                </a:lnTo>
                <a:lnTo>
                  <a:pt x="3049122" y="299876"/>
                </a:lnTo>
                <a:lnTo>
                  <a:pt x="3065102" y="344494"/>
                </a:lnTo>
                <a:lnTo>
                  <a:pt x="3076679" y="390562"/>
                </a:lnTo>
                <a:lnTo>
                  <a:pt x="3083722" y="437762"/>
                </a:lnTo>
                <a:lnTo>
                  <a:pt x="3086099" y="485768"/>
                </a:lnTo>
                <a:lnTo>
                  <a:pt x="3086099" y="682010"/>
                </a:lnTo>
                <a:lnTo>
                  <a:pt x="3083722" y="730016"/>
                </a:lnTo>
                <a:lnTo>
                  <a:pt x="3076679" y="777215"/>
                </a:lnTo>
                <a:lnTo>
                  <a:pt x="3065102" y="823283"/>
                </a:lnTo>
                <a:lnTo>
                  <a:pt x="3049122" y="867901"/>
                </a:lnTo>
                <a:lnTo>
                  <a:pt x="3028872" y="910750"/>
                </a:lnTo>
                <a:lnTo>
                  <a:pt x="3004483" y="951511"/>
                </a:lnTo>
                <a:lnTo>
                  <a:pt x="2976089" y="989866"/>
                </a:lnTo>
                <a:lnTo>
                  <a:pt x="2943819" y="1025497"/>
                </a:lnTo>
                <a:lnTo>
                  <a:pt x="2908188" y="1057767"/>
                </a:lnTo>
                <a:lnTo>
                  <a:pt x="2869833" y="1086162"/>
                </a:lnTo>
                <a:lnTo>
                  <a:pt x="2829071" y="1110550"/>
                </a:lnTo>
                <a:lnTo>
                  <a:pt x="2786222" y="1130800"/>
                </a:lnTo>
                <a:lnTo>
                  <a:pt x="2741605" y="1146780"/>
                </a:lnTo>
                <a:lnTo>
                  <a:pt x="2695537" y="1158358"/>
                </a:lnTo>
                <a:lnTo>
                  <a:pt x="2648337" y="1165401"/>
                </a:lnTo>
                <a:lnTo>
                  <a:pt x="2600326" y="1167778"/>
                </a:lnTo>
                <a:close/>
              </a:path>
            </a:pathLst>
          </a:custGeom>
          <a:solidFill>
            <a:srgbClr val="5C7E4E"/>
          </a:solidFill>
        </p:spPr>
        <p:txBody>
          <a:bodyPr wrap="square" lIns="0" tIns="0" rIns="0" bIns="0" rtlCol="0"/>
          <a:lstStyle/>
          <a:p>
            <a:endParaRPr sz="1200"/>
          </a:p>
        </p:txBody>
      </p:sp>
      <p:sp>
        <p:nvSpPr>
          <p:cNvPr id="7" name="object 7"/>
          <p:cNvSpPr txBox="1"/>
          <p:nvPr/>
        </p:nvSpPr>
        <p:spPr>
          <a:xfrm>
            <a:off x="195368" y="4703844"/>
            <a:ext cx="1825837" cy="367559"/>
          </a:xfrm>
          <a:prstGeom prst="rect">
            <a:avLst/>
          </a:prstGeom>
        </p:spPr>
        <p:txBody>
          <a:bodyPr vert="horz" wrap="square" lIns="0" tIns="8467" rIns="0" bIns="0" rtlCol="0">
            <a:spAutoFit/>
          </a:bodyPr>
          <a:lstStyle/>
          <a:p>
            <a:pPr marL="8467">
              <a:spcBef>
                <a:spcPts val="67"/>
              </a:spcBef>
            </a:pPr>
            <a:r>
              <a:rPr sz="2333" spc="-30" dirty="0">
                <a:latin typeface="Arial"/>
                <a:cs typeface="Arial"/>
              </a:rPr>
              <a:t>OBJECTIVES</a:t>
            </a:r>
            <a:endParaRPr sz="2333">
              <a:latin typeface="Arial"/>
              <a:cs typeface="Arial"/>
            </a:endParaRPr>
          </a:p>
        </p:txBody>
      </p:sp>
      <p:sp>
        <p:nvSpPr>
          <p:cNvPr id="8" name="object 8"/>
          <p:cNvSpPr txBox="1"/>
          <p:nvPr/>
        </p:nvSpPr>
        <p:spPr>
          <a:xfrm>
            <a:off x="7796619" y="1218667"/>
            <a:ext cx="3515360" cy="2148131"/>
          </a:xfrm>
          <a:prstGeom prst="rect">
            <a:avLst/>
          </a:prstGeom>
        </p:spPr>
        <p:txBody>
          <a:bodyPr vert="horz" wrap="square" lIns="0" tIns="8043" rIns="0" bIns="0" rtlCol="0">
            <a:spAutoFit/>
          </a:bodyPr>
          <a:lstStyle/>
          <a:p>
            <a:pPr marL="225648" marR="290845" algn="ctr">
              <a:lnSpc>
                <a:spcPct val="116700"/>
              </a:lnSpc>
              <a:spcBef>
                <a:spcPts val="63"/>
              </a:spcBef>
            </a:pPr>
            <a:r>
              <a:rPr sz="2000" b="1" dirty="0">
                <a:solidFill>
                  <a:srgbClr val="FFFFFF"/>
                </a:solidFill>
                <a:latin typeface="Arial"/>
                <a:cs typeface="Arial"/>
              </a:rPr>
              <a:t>Between</a:t>
            </a:r>
            <a:r>
              <a:rPr sz="2000" b="1" spc="70" dirty="0">
                <a:solidFill>
                  <a:srgbClr val="FFFFFF"/>
                </a:solidFill>
                <a:latin typeface="Arial"/>
                <a:cs typeface="Arial"/>
              </a:rPr>
              <a:t> </a:t>
            </a:r>
            <a:r>
              <a:rPr sz="2000" b="1" spc="30" dirty="0">
                <a:solidFill>
                  <a:srgbClr val="FFFFFF"/>
                </a:solidFill>
                <a:latin typeface="Arial"/>
                <a:cs typeface="Arial"/>
              </a:rPr>
              <a:t>adaptation</a:t>
            </a:r>
            <a:r>
              <a:rPr sz="2000" b="1" spc="73" dirty="0">
                <a:solidFill>
                  <a:srgbClr val="FFFFFF"/>
                </a:solidFill>
                <a:latin typeface="Arial"/>
                <a:cs typeface="Arial"/>
              </a:rPr>
              <a:t> </a:t>
            </a:r>
            <a:r>
              <a:rPr sz="2000" b="1" spc="-17" dirty="0">
                <a:solidFill>
                  <a:srgbClr val="FFFFFF"/>
                </a:solidFill>
                <a:latin typeface="Arial"/>
                <a:cs typeface="Arial"/>
              </a:rPr>
              <a:t>and </a:t>
            </a:r>
            <a:r>
              <a:rPr sz="2000" b="1" spc="40" dirty="0">
                <a:solidFill>
                  <a:srgbClr val="FFFFFF"/>
                </a:solidFill>
                <a:latin typeface="Arial"/>
                <a:cs typeface="Arial"/>
              </a:rPr>
              <a:t>mitigation,</a:t>
            </a:r>
            <a:r>
              <a:rPr sz="2000" b="1" spc="7" dirty="0">
                <a:solidFill>
                  <a:srgbClr val="FFFFFF"/>
                </a:solidFill>
                <a:latin typeface="Arial"/>
                <a:cs typeface="Arial"/>
              </a:rPr>
              <a:t> </a:t>
            </a:r>
            <a:r>
              <a:rPr sz="2000" b="1" spc="67" dirty="0">
                <a:solidFill>
                  <a:srgbClr val="FFFFFF"/>
                </a:solidFill>
                <a:latin typeface="Arial"/>
                <a:cs typeface="Arial"/>
              </a:rPr>
              <a:t>what</a:t>
            </a:r>
            <a:r>
              <a:rPr sz="2000" b="1" spc="10" dirty="0">
                <a:solidFill>
                  <a:srgbClr val="FFFFFF"/>
                </a:solidFill>
                <a:latin typeface="Arial"/>
                <a:cs typeface="Arial"/>
              </a:rPr>
              <a:t> </a:t>
            </a:r>
            <a:r>
              <a:rPr sz="2000" b="1" spc="33" dirty="0">
                <a:solidFill>
                  <a:srgbClr val="FFFFFF"/>
                </a:solidFill>
                <a:latin typeface="Arial"/>
                <a:cs typeface="Arial"/>
              </a:rPr>
              <a:t>are</a:t>
            </a:r>
            <a:r>
              <a:rPr sz="2000" b="1" spc="10" dirty="0">
                <a:solidFill>
                  <a:srgbClr val="FFFFFF"/>
                </a:solidFill>
                <a:latin typeface="Arial"/>
                <a:cs typeface="Arial"/>
              </a:rPr>
              <a:t> </a:t>
            </a:r>
            <a:r>
              <a:rPr sz="2000" b="1" spc="40" dirty="0">
                <a:solidFill>
                  <a:srgbClr val="FFFFFF"/>
                </a:solidFill>
                <a:latin typeface="Arial"/>
                <a:cs typeface="Arial"/>
              </a:rPr>
              <a:t>the </a:t>
            </a:r>
            <a:r>
              <a:rPr sz="2000" b="1" dirty="0">
                <a:solidFill>
                  <a:srgbClr val="FFFFFF"/>
                </a:solidFill>
                <a:latin typeface="Arial"/>
                <a:cs typeface="Arial"/>
              </a:rPr>
              <a:t>anticipation</a:t>
            </a:r>
            <a:r>
              <a:rPr sz="2000" b="1" spc="180" dirty="0">
                <a:solidFill>
                  <a:srgbClr val="FFFFFF"/>
                </a:solidFill>
                <a:latin typeface="Arial"/>
                <a:cs typeface="Arial"/>
              </a:rPr>
              <a:t> </a:t>
            </a:r>
            <a:r>
              <a:rPr sz="2000" b="1" spc="-7" dirty="0">
                <a:solidFill>
                  <a:srgbClr val="FFFFFF"/>
                </a:solidFill>
                <a:latin typeface="Arial"/>
                <a:cs typeface="Arial"/>
              </a:rPr>
              <a:t>strategies implemented</a:t>
            </a:r>
            <a:endParaRPr sz="2000">
              <a:latin typeface="Arial"/>
              <a:cs typeface="Arial"/>
            </a:endParaRPr>
          </a:p>
          <a:p>
            <a:pPr marL="8467" marR="3387" algn="ctr">
              <a:lnSpc>
                <a:spcPts val="2800"/>
              </a:lnSpc>
              <a:spcBef>
                <a:spcPts val="67"/>
              </a:spcBef>
            </a:pPr>
            <a:r>
              <a:rPr sz="2000" b="1" dirty="0">
                <a:solidFill>
                  <a:srgbClr val="FFFFFF"/>
                </a:solidFill>
                <a:latin typeface="Arial"/>
                <a:cs typeface="Arial"/>
              </a:rPr>
              <a:t>by</a:t>
            </a:r>
            <a:r>
              <a:rPr sz="2000" b="1" spc="70" dirty="0">
                <a:solidFill>
                  <a:srgbClr val="FFFFFF"/>
                </a:solidFill>
                <a:latin typeface="Arial"/>
                <a:cs typeface="Arial"/>
              </a:rPr>
              <a:t> </a:t>
            </a:r>
            <a:r>
              <a:rPr sz="2000" b="1" dirty="0">
                <a:solidFill>
                  <a:srgbClr val="FFFFFF"/>
                </a:solidFill>
                <a:latin typeface="Arial"/>
                <a:cs typeface="Arial"/>
              </a:rPr>
              <a:t>farmers</a:t>
            </a:r>
            <a:r>
              <a:rPr sz="2000" b="1" spc="70" dirty="0">
                <a:solidFill>
                  <a:srgbClr val="FFFFFF"/>
                </a:solidFill>
                <a:latin typeface="Arial"/>
                <a:cs typeface="Arial"/>
              </a:rPr>
              <a:t> </a:t>
            </a:r>
            <a:r>
              <a:rPr sz="2000" b="1" dirty="0">
                <a:solidFill>
                  <a:srgbClr val="FFFFFF"/>
                </a:solidFill>
                <a:latin typeface="Arial"/>
                <a:cs typeface="Arial"/>
              </a:rPr>
              <a:t>and</a:t>
            </a:r>
            <a:r>
              <a:rPr sz="2000" b="1" spc="70" dirty="0">
                <a:solidFill>
                  <a:srgbClr val="FFFFFF"/>
                </a:solidFill>
                <a:latin typeface="Arial"/>
                <a:cs typeface="Arial"/>
              </a:rPr>
              <a:t> </a:t>
            </a:r>
            <a:r>
              <a:rPr sz="2000" b="1" spc="-7" dirty="0">
                <a:solidFill>
                  <a:srgbClr val="FFFFFF"/>
                </a:solidFill>
                <a:latin typeface="Arial"/>
                <a:cs typeface="Arial"/>
              </a:rPr>
              <a:t>stakeholders </a:t>
            </a:r>
            <a:r>
              <a:rPr sz="2000" b="1" dirty="0">
                <a:solidFill>
                  <a:srgbClr val="FFFFFF"/>
                </a:solidFill>
                <a:latin typeface="Arial"/>
                <a:cs typeface="Arial"/>
              </a:rPr>
              <a:t>in</a:t>
            </a:r>
            <a:r>
              <a:rPr sz="2000" b="1" spc="-40" dirty="0">
                <a:solidFill>
                  <a:srgbClr val="FFFFFF"/>
                </a:solidFill>
                <a:latin typeface="Arial"/>
                <a:cs typeface="Arial"/>
              </a:rPr>
              <a:t> </a:t>
            </a:r>
            <a:r>
              <a:rPr sz="2000" b="1" spc="-67" dirty="0">
                <a:solidFill>
                  <a:srgbClr val="FFFFFF"/>
                </a:solidFill>
                <a:latin typeface="Arial"/>
                <a:cs typeface="Arial"/>
              </a:rPr>
              <a:t>JH</a:t>
            </a:r>
            <a:r>
              <a:rPr sz="2000" b="1" spc="-40" dirty="0">
                <a:solidFill>
                  <a:srgbClr val="FFFFFF"/>
                </a:solidFill>
                <a:latin typeface="Arial"/>
                <a:cs typeface="Arial"/>
              </a:rPr>
              <a:t> </a:t>
            </a:r>
            <a:r>
              <a:rPr sz="2000" b="1" spc="-243" dirty="0">
                <a:solidFill>
                  <a:srgbClr val="FFFFFF"/>
                </a:solidFill>
                <a:latin typeface="Arial"/>
                <a:cs typeface="Arial"/>
              </a:rPr>
              <a:t>?</a:t>
            </a:r>
            <a:endParaRPr sz="2000">
              <a:latin typeface="Arial"/>
              <a:cs typeface="Arial"/>
            </a:endParaRPr>
          </a:p>
        </p:txBody>
      </p:sp>
      <p:sp>
        <p:nvSpPr>
          <p:cNvPr id="9" name="object 9"/>
          <p:cNvSpPr txBox="1"/>
          <p:nvPr/>
        </p:nvSpPr>
        <p:spPr>
          <a:xfrm>
            <a:off x="1405620" y="1586669"/>
            <a:ext cx="3124623" cy="1056807"/>
          </a:xfrm>
          <a:prstGeom prst="rect">
            <a:avLst/>
          </a:prstGeom>
        </p:spPr>
        <p:txBody>
          <a:bodyPr vert="horz" wrap="square" lIns="0" tIns="8043" rIns="0" bIns="0" rtlCol="0">
            <a:spAutoFit/>
          </a:bodyPr>
          <a:lstStyle/>
          <a:p>
            <a:pPr marL="8467" marR="3387" indent="83824" algn="just">
              <a:lnSpc>
                <a:spcPct val="116700"/>
              </a:lnSpc>
              <a:spcBef>
                <a:spcPts val="63"/>
              </a:spcBef>
            </a:pPr>
            <a:r>
              <a:rPr sz="2000" b="1" spc="-27" dirty="0">
                <a:solidFill>
                  <a:srgbClr val="FFFFFF"/>
                </a:solidFill>
                <a:latin typeface="Arial"/>
                <a:cs typeface="Arial"/>
              </a:rPr>
              <a:t>Can</a:t>
            </a:r>
            <a:r>
              <a:rPr sz="2000" b="1" spc="-7" dirty="0">
                <a:solidFill>
                  <a:srgbClr val="FFFFFF"/>
                </a:solidFill>
                <a:latin typeface="Arial"/>
                <a:cs typeface="Arial"/>
              </a:rPr>
              <a:t> </a:t>
            </a:r>
            <a:r>
              <a:rPr sz="2000" b="1" spc="50" dirty="0">
                <a:solidFill>
                  <a:srgbClr val="FFFFFF"/>
                </a:solidFill>
                <a:latin typeface="Arial"/>
                <a:cs typeface="Arial"/>
              </a:rPr>
              <a:t>we</a:t>
            </a:r>
            <a:r>
              <a:rPr sz="2000" b="1" spc="-7" dirty="0">
                <a:solidFill>
                  <a:srgbClr val="FFFFFF"/>
                </a:solidFill>
                <a:latin typeface="Arial"/>
                <a:cs typeface="Arial"/>
              </a:rPr>
              <a:t> </a:t>
            </a:r>
            <a:r>
              <a:rPr sz="2000" b="1" spc="57" dirty="0">
                <a:solidFill>
                  <a:srgbClr val="FFFFFF"/>
                </a:solidFill>
                <a:latin typeface="Arial"/>
                <a:cs typeface="Arial"/>
              </a:rPr>
              <a:t>talk</a:t>
            </a:r>
            <a:r>
              <a:rPr sz="2000" b="1" spc="-7" dirty="0">
                <a:solidFill>
                  <a:srgbClr val="FFFFFF"/>
                </a:solidFill>
                <a:latin typeface="Arial"/>
                <a:cs typeface="Arial"/>
              </a:rPr>
              <a:t> </a:t>
            </a:r>
            <a:r>
              <a:rPr sz="2000" b="1" dirty="0">
                <a:solidFill>
                  <a:srgbClr val="FFFFFF"/>
                </a:solidFill>
                <a:latin typeface="Arial"/>
                <a:cs typeface="Arial"/>
              </a:rPr>
              <a:t>about</a:t>
            </a:r>
            <a:r>
              <a:rPr sz="2000" b="1" spc="-7" dirty="0">
                <a:solidFill>
                  <a:srgbClr val="FFFFFF"/>
                </a:solidFill>
                <a:latin typeface="Arial"/>
                <a:cs typeface="Arial"/>
              </a:rPr>
              <a:t> climat </a:t>
            </a:r>
            <a:r>
              <a:rPr sz="2000" b="1" dirty="0">
                <a:solidFill>
                  <a:srgbClr val="FFFFFF"/>
                </a:solidFill>
                <a:latin typeface="Arial"/>
                <a:cs typeface="Arial"/>
              </a:rPr>
              <a:t>change</a:t>
            </a:r>
            <a:r>
              <a:rPr sz="2000" b="1" spc="-67" dirty="0">
                <a:solidFill>
                  <a:srgbClr val="FFFFFF"/>
                </a:solidFill>
                <a:latin typeface="Arial"/>
                <a:cs typeface="Arial"/>
              </a:rPr>
              <a:t> </a:t>
            </a:r>
            <a:r>
              <a:rPr sz="2000" b="1" dirty="0">
                <a:solidFill>
                  <a:srgbClr val="FFFFFF"/>
                </a:solidFill>
                <a:latin typeface="Arial"/>
                <a:cs typeface="Arial"/>
              </a:rPr>
              <a:t>in</a:t>
            </a:r>
            <a:r>
              <a:rPr sz="2000" b="1" spc="-67" dirty="0">
                <a:solidFill>
                  <a:srgbClr val="FFFFFF"/>
                </a:solidFill>
                <a:latin typeface="Arial"/>
                <a:cs typeface="Arial"/>
              </a:rPr>
              <a:t> </a:t>
            </a:r>
            <a:r>
              <a:rPr sz="2000" b="1" dirty="0">
                <a:solidFill>
                  <a:srgbClr val="FFFFFF"/>
                </a:solidFill>
                <a:latin typeface="Arial"/>
                <a:cs typeface="Arial"/>
              </a:rPr>
              <a:t>JH</a:t>
            </a:r>
            <a:r>
              <a:rPr sz="2000" b="1" spc="427" dirty="0">
                <a:solidFill>
                  <a:srgbClr val="FFFFFF"/>
                </a:solidFill>
                <a:latin typeface="Arial"/>
                <a:cs typeface="Arial"/>
              </a:rPr>
              <a:t> </a:t>
            </a:r>
            <a:r>
              <a:rPr sz="2000" b="1" dirty="0">
                <a:solidFill>
                  <a:srgbClr val="FFFFFF"/>
                </a:solidFill>
                <a:latin typeface="Arial"/>
                <a:cs typeface="Arial"/>
              </a:rPr>
              <a:t>or</a:t>
            </a:r>
            <a:r>
              <a:rPr sz="2000" b="1" spc="-67" dirty="0">
                <a:solidFill>
                  <a:srgbClr val="FFFFFF"/>
                </a:solidFill>
                <a:latin typeface="Arial"/>
                <a:cs typeface="Arial"/>
              </a:rPr>
              <a:t> </a:t>
            </a:r>
            <a:r>
              <a:rPr sz="2000" b="1" spc="-13" dirty="0">
                <a:solidFill>
                  <a:srgbClr val="FFFFFF"/>
                </a:solidFill>
                <a:latin typeface="Arial"/>
                <a:cs typeface="Arial"/>
              </a:rPr>
              <a:t>is</a:t>
            </a:r>
            <a:r>
              <a:rPr sz="2000" b="1" spc="-63" dirty="0">
                <a:solidFill>
                  <a:srgbClr val="FFFFFF"/>
                </a:solidFill>
                <a:latin typeface="Arial"/>
                <a:cs typeface="Arial"/>
              </a:rPr>
              <a:t> </a:t>
            </a:r>
            <a:r>
              <a:rPr sz="2000" b="1" spc="83" dirty="0">
                <a:solidFill>
                  <a:srgbClr val="FFFFFF"/>
                </a:solidFill>
                <a:latin typeface="Arial"/>
                <a:cs typeface="Arial"/>
              </a:rPr>
              <a:t>it</a:t>
            </a:r>
            <a:r>
              <a:rPr sz="2000" b="1" spc="-67" dirty="0">
                <a:solidFill>
                  <a:srgbClr val="FFFFFF"/>
                </a:solidFill>
                <a:latin typeface="Arial"/>
                <a:cs typeface="Arial"/>
              </a:rPr>
              <a:t> </a:t>
            </a:r>
            <a:r>
              <a:rPr sz="2000" b="1" spc="-13" dirty="0">
                <a:solidFill>
                  <a:srgbClr val="FFFFFF"/>
                </a:solidFill>
                <a:latin typeface="Arial"/>
                <a:cs typeface="Arial"/>
              </a:rPr>
              <a:t>just </a:t>
            </a:r>
            <a:r>
              <a:rPr sz="2000" b="1" spc="-27" dirty="0">
                <a:solidFill>
                  <a:srgbClr val="FFFFFF"/>
                </a:solidFill>
                <a:latin typeface="Arial"/>
                <a:cs typeface="Arial"/>
              </a:rPr>
              <a:t>monsoon</a:t>
            </a:r>
            <a:r>
              <a:rPr sz="2000" b="1" spc="76" dirty="0">
                <a:solidFill>
                  <a:srgbClr val="FFFFFF"/>
                </a:solidFill>
                <a:latin typeface="Arial"/>
                <a:cs typeface="Arial"/>
              </a:rPr>
              <a:t> </a:t>
            </a:r>
            <a:r>
              <a:rPr sz="2000" b="1" dirty="0">
                <a:solidFill>
                  <a:srgbClr val="FFFFFF"/>
                </a:solidFill>
                <a:latin typeface="Arial"/>
                <a:cs typeface="Arial"/>
              </a:rPr>
              <a:t>varibiabilities</a:t>
            </a:r>
            <a:r>
              <a:rPr sz="2000" b="1" spc="80" dirty="0">
                <a:solidFill>
                  <a:srgbClr val="FFFFFF"/>
                </a:solidFill>
                <a:latin typeface="Arial"/>
                <a:cs typeface="Arial"/>
              </a:rPr>
              <a:t> </a:t>
            </a:r>
            <a:r>
              <a:rPr sz="2000" b="1" spc="-243" dirty="0">
                <a:solidFill>
                  <a:srgbClr val="FFFFFF"/>
                </a:solidFill>
                <a:latin typeface="Arial"/>
                <a:cs typeface="Arial"/>
              </a:rPr>
              <a:t>?</a:t>
            </a:r>
            <a:endParaRPr sz="2000">
              <a:latin typeface="Arial"/>
              <a:cs typeface="Arial"/>
            </a:endParaRPr>
          </a:p>
        </p:txBody>
      </p:sp>
      <p:sp>
        <p:nvSpPr>
          <p:cNvPr id="10" name="object 10"/>
          <p:cNvSpPr txBox="1">
            <a:spLocks noGrp="1"/>
          </p:cNvSpPr>
          <p:nvPr>
            <p:ph type="title"/>
          </p:nvPr>
        </p:nvSpPr>
        <p:spPr>
          <a:xfrm>
            <a:off x="924560" y="175909"/>
            <a:ext cx="7010400" cy="556909"/>
          </a:xfrm>
          <a:prstGeom prst="rect">
            <a:avLst/>
          </a:prstGeom>
        </p:spPr>
        <p:txBody>
          <a:bodyPr vert="horz" wrap="square" lIns="0" tIns="124803" rIns="0" bIns="0" rtlCol="0" anchor="ctr">
            <a:spAutoFit/>
          </a:bodyPr>
          <a:lstStyle/>
          <a:p>
            <a:pPr marL="1438982">
              <a:lnSpc>
                <a:spcPct val="100000"/>
              </a:lnSpc>
              <a:spcBef>
                <a:spcPts val="67"/>
              </a:spcBef>
            </a:pPr>
            <a:r>
              <a:rPr sz="2800" b="1" spc="-53" dirty="0">
                <a:latin typeface="+mn-lt"/>
                <a:cs typeface="Arial"/>
              </a:rPr>
              <a:t>PROBLEMS</a:t>
            </a:r>
          </a:p>
        </p:txBody>
      </p:sp>
      <p:pic>
        <p:nvPicPr>
          <p:cNvPr id="11" name="object 11"/>
          <p:cNvPicPr/>
          <p:nvPr/>
        </p:nvPicPr>
        <p:blipFill>
          <a:blip r:embed="rId2" cstate="print"/>
          <a:stretch>
            <a:fillRect/>
          </a:stretch>
        </p:blipFill>
        <p:spPr>
          <a:xfrm>
            <a:off x="2397263" y="3992880"/>
            <a:ext cx="88900" cy="88899"/>
          </a:xfrm>
          <a:prstGeom prst="rect">
            <a:avLst/>
          </a:prstGeom>
        </p:spPr>
      </p:pic>
      <p:pic>
        <p:nvPicPr>
          <p:cNvPr id="12" name="object 12"/>
          <p:cNvPicPr/>
          <p:nvPr/>
        </p:nvPicPr>
        <p:blipFill>
          <a:blip r:embed="rId2" cstate="print"/>
          <a:stretch>
            <a:fillRect/>
          </a:stretch>
        </p:blipFill>
        <p:spPr>
          <a:xfrm>
            <a:off x="2397263" y="4881880"/>
            <a:ext cx="88900" cy="88899"/>
          </a:xfrm>
          <a:prstGeom prst="rect">
            <a:avLst/>
          </a:prstGeom>
        </p:spPr>
      </p:pic>
      <p:pic>
        <p:nvPicPr>
          <p:cNvPr id="13" name="object 13"/>
          <p:cNvPicPr/>
          <p:nvPr/>
        </p:nvPicPr>
        <p:blipFill>
          <a:blip r:embed="rId2" cstate="print"/>
          <a:stretch>
            <a:fillRect/>
          </a:stretch>
        </p:blipFill>
        <p:spPr>
          <a:xfrm>
            <a:off x="2397263" y="5326380"/>
            <a:ext cx="88900" cy="88899"/>
          </a:xfrm>
          <a:prstGeom prst="rect">
            <a:avLst/>
          </a:prstGeom>
        </p:spPr>
      </p:pic>
      <p:pic>
        <p:nvPicPr>
          <p:cNvPr id="14" name="object 14"/>
          <p:cNvPicPr/>
          <p:nvPr/>
        </p:nvPicPr>
        <p:blipFill>
          <a:blip r:embed="rId2" cstate="print"/>
          <a:stretch>
            <a:fillRect/>
          </a:stretch>
        </p:blipFill>
        <p:spPr>
          <a:xfrm>
            <a:off x="2397263" y="5770880"/>
            <a:ext cx="88900" cy="88899"/>
          </a:xfrm>
          <a:prstGeom prst="rect">
            <a:avLst/>
          </a:prstGeom>
        </p:spPr>
      </p:pic>
      <p:sp>
        <p:nvSpPr>
          <p:cNvPr id="15" name="object 15"/>
          <p:cNvSpPr txBox="1"/>
          <p:nvPr/>
        </p:nvSpPr>
        <p:spPr>
          <a:xfrm>
            <a:off x="2717707" y="3722793"/>
            <a:ext cx="9284546" cy="2263526"/>
          </a:xfrm>
          <a:prstGeom prst="rect">
            <a:avLst/>
          </a:prstGeom>
        </p:spPr>
        <p:txBody>
          <a:bodyPr vert="horz" wrap="square" lIns="0" tIns="8467" rIns="0" bIns="0" rtlCol="0">
            <a:spAutoFit/>
          </a:bodyPr>
          <a:lstStyle/>
          <a:p>
            <a:pPr marL="1603243" marR="3387" indent="-1595200">
              <a:lnSpc>
                <a:spcPct val="132600"/>
              </a:lnSpc>
              <a:spcBef>
                <a:spcPts val="67"/>
              </a:spcBef>
            </a:pPr>
            <a:r>
              <a:rPr sz="2200" dirty="0">
                <a:latin typeface="Arial"/>
                <a:cs typeface="Arial"/>
              </a:rPr>
              <a:t>Define</a:t>
            </a:r>
            <a:r>
              <a:rPr sz="2200" spc="83" dirty="0">
                <a:latin typeface="Arial"/>
                <a:cs typeface="Arial"/>
              </a:rPr>
              <a:t> </a:t>
            </a:r>
            <a:r>
              <a:rPr sz="2200" spc="123" dirty="0">
                <a:latin typeface="Arial"/>
                <a:cs typeface="Arial"/>
              </a:rPr>
              <a:t>if</a:t>
            </a:r>
            <a:r>
              <a:rPr sz="2200" spc="87" dirty="0">
                <a:latin typeface="Arial"/>
                <a:cs typeface="Arial"/>
              </a:rPr>
              <a:t> </a:t>
            </a:r>
            <a:r>
              <a:rPr sz="2200" spc="63" dirty="0">
                <a:latin typeface="Arial"/>
                <a:cs typeface="Arial"/>
              </a:rPr>
              <a:t>the</a:t>
            </a:r>
            <a:r>
              <a:rPr sz="2200" spc="87" dirty="0">
                <a:latin typeface="Arial"/>
                <a:cs typeface="Arial"/>
              </a:rPr>
              <a:t> </a:t>
            </a:r>
            <a:r>
              <a:rPr sz="2200" spc="40" dirty="0">
                <a:latin typeface="Arial"/>
                <a:cs typeface="Arial"/>
              </a:rPr>
              <a:t>climate</a:t>
            </a:r>
            <a:r>
              <a:rPr sz="2200" spc="87" dirty="0">
                <a:latin typeface="Arial"/>
                <a:cs typeface="Arial"/>
              </a:rPr>
              <a:t> </a:t>
            </a:r>
            <a:r>
              <a:rPr sz="2200" dirty="0">
                <a:latin typeface="Arial"/>
                <a:cs typeface="Arial"/>
              </a:rPr>
              <a:t>disruptions</a:t>
            </a:r>
            <a:r>
              <a:rPr sz="2200" spc="87" dirty="0">
                <a:latin typeface="Arial"/>
                <a:cs typeface="Arial"/>
              </a:rPr>
              <a:t> </a:t>
            </a:r>
            <a:r>
              <a:rPr sz="2200" dirty="0">
                <a:latin typeface="Arial"/>
                <a:cs typeface="Arial"/>
              </a:rPr>
              <a:t>observed</a:t>
            </a:r>
            <a:r>
              <a:rPr sz="2200" spc="83" dirty="0">
                <a:latin typeface="Arial"/>
                <a:cs typeface="Arial"/>
              </a:rPr>
              <a:t> </a:t>
            </a:r>
            <a:r>
              <a:rPr sz="2200" spc="53" dirty="0">
                <a:latin typeface="Arial"/>
                <a:cs typeface="Arial"/>
              </a:rPr>
              <a:t>by</a:t>
            </a:r>
            <a:r>
              <a:rPr sz="2200" spc="87" dirty="0">
                <a:latin typeface="Arial"/>
                <a:cs typeface="Arial"/>
              </a:rPr>
              <a:t> </a:t>
            </a:r>
            <a:r>
              <a:rPr sz="2200" spc="63" dirty="0">
                <a:latin typeface="Arial"/>
                <a:cs typeface="Arial"/>
              </a:rPr>
              <a:t>the</a:t>
            </a:r>
            <a:r>
              <a:rPr sz="2200" spc="87" dirty="0">
                <a:latin typeface="Arial"/>
                <a:cs typeface="Arial"/>
              </a:rPr>
              <a:t> </a:t>
            </a:r>
            <a:r>
              <a:rPr sz="2200" spc="53" dirty="0">
                <a:latin typeface="Arial"/>
                <a:cs typeface="Arial"/>
              </a:rPr>
              <a:t>farmers</a:t>
            </a:r>
            <a:r>
              <a:rPr sz="2200" spc="87" dirty="0">
                <a:latin typeface="Arial"/>
                <a:cs typeface="Arial"/>
              </a:rPr>
              <a:t> </a:t>
            </a:r>
            <a:r>
              <a:rPr sz="2200" dirty="0">
                <a:latin typeface="Arial"/>
                <a:cs typeface="Arial"/>
              </a:rPr>
              <a:t>are</a:t>
            </a:r>
            <a:r>
              <a:rPr sz="2200" spc="83" dirty="0">
                <a:latin typeface="Arial"/>
                <a:cs typeface="Arial"/>
              </a:rPr>
              <a:t> </a:t>
            </a:r>
            <a:r>
              <a:rPr sz="2200" spc="63" dirty="0">
                <a:latin typeface="Arial"/>
                <a:cs typeface="Arial"/>
              </a:rPr>
              <a:t>the</a:t>
            </a:r>
            <a:r>
              <a:rPr sz="2200" spc="87" dirty="0">
                <a:latin typeface="Arial"/>
                <a:cs typeface="Arial"/>
              </a:rPr>
              <a:t> </a:t>
            </a:r>
            <a:r>
              <a:rPr sz="2200" spc="33" dirty="0">
                <a:latin typeface="Arial"/>
                <a:cs typeface="Arial"/>
              </a:rPr>
              <a:t>climate </a:t>
            </a:r>
            <a:r>
              <a:rPr sz="2200" dirty="0">
                <a:latin typeface="Arial"/>
                <a:cs typeface="Arial"/>
              </a:rPr>
              <a:t>change</a:t>
            </a:r>
            <a:r>
              <a:rPr sz="2200" spc="60" dirty="0">
                <a:latin typeface="Arial"/>
                <a:cs typeface="Arial"/>
              </a:rPr>
              <a:t> </a:t>
            </a:r>
            <a:r>
              <a:rPr sz="2200" spc="87" dirty="0">
                <a:latin typeface="Arial"/>
                <a:cs typeface="Arial"/>
              </a:rPr>
              <a:t>effect</a:t>
            </a:r>
            <a:r>
              <a:rPr sz="2200" spc="60" dirty="0">
                <a:latin typeface="Arial"/>
                <a:cs typeface="Arial"/>
              </a:rPr>
              <a:t> </a:t>
            </a:r>
            <a:r>
              <a:rPr sz="2200" spc="57" dirty="0">
                <a:latin typeface="Arial"/>
                <a:cs typeface="Arial"/>
              </a:rPr>
              <a:t>or</a:t>
            </a:r>
            <a:r>
              <a:rPr sz="2200" spc="60" dirty="0">
                <a:latin typeface="Arial"/>
                <a:cs typeface="Arial"/>
              </a:rPr>
              <a:t> </a:t>
            </a:r>
            <a:r>
              <a:rPr sz="2200" spc="63" dirty="0">
                <a:latin typeface="Arial"/>
                <a:cs typeface="Arial"/>
              </a:rPr>
              <a:t>the</a:t>
            </a:r>
            <a:r>
              <a:rPr sz="2200" spc="60" dirty="0">
                <a:latin typeface="Arial"/>
                <a:cs typeface="Arial"/>
              </a:rPr>
              <a:t> </a:t>
            </a:r>
            <a:r>
              <a:rPr sz="2200" dirty="0">
                <a:latin typeface="Arial"/>
                <a:cs typeface="Arial"/>
              </a:rPr>
              <a:t>monsoon</a:t>
            </a:r>
            <a:r>
              <a:rPr sz="2200" spc="60" dirty="0">
                <a:latin typeface="Arial"/>
                <a:cs typeface="Arial"/>
              </a:rPr>
              <a:t> </a:t>
            </a:r>
            <a:r>
              <a:rPr sz="2200" spc="57" dirty="0">
                <a:latin typeface="Arial"/>
                <a:cs typeface="Arial"/>
              </a:rPr>
              <a:t>variability</a:t>
            </a:r>
            <a:r>
              <a:rPr sz="2200" spc="63" dirty="0">
                <a:latin typeface="Arial"/>
                <a:cs typeface="Arial"/>
              </a:rPr>
              <a:t> </a:t>
            </a:r>
            <a:r>
              <a:rPr sz="2200" spc="-7" dirty="0">
                <a:latin typeface="Arial"/>
                <a:cs typeface="Arial"/>
              </a:rPr>
              <a:t>cause</a:t>
            </a:r>
            <a:endParaRPr sz="2200">
              <a:latin typeface="Arial"/>
              <a:cs typeface="Arial"/>
            </a:endParaRPr>
          </a:p>
          <a:p>
            <a:pPr marL="812417" marR="888621" indent="837819">
              <a:lnSpc>
                <a:spcPct val="132600"/>
              </a:lnSpc>
            </a:pPr>
            <a:r>
              <a:rPr sz="2200" dirty="0">
                <a:latin typeface="Arial"/>
                <a:cs typeface="Arial"/>
              </a:rPr>
              <a:t>Characterize</a:t>
            </a:r>
            <a:r>
              <a:rPr sz="2200" spc="100" dirty="0">
                <a:latin typeface="Arial"/>
                <a:cs typeface="Arial"/>
              </a:rPr>
              <a:t> </a:t>
            </a:r>
            <a:r>
              <a:rPr sz="2200" spc="40" dirty="0">
                <a:latin typeface="Arial"/>
                <a:cs typeface="Arial"/>
              </a:rPr>
              <a:t>this</a:t>
            </a:r>
            <a:r>
              <a:rPr sz="2200" spc="103" dirty="0">
                <a:latin typeface="Arial"/>
                <a:cs typeface="Arial"/>
              </a:rPr>
              <a:t> </a:t>
            </a:r>
            <a:r>
              <a:rPr sz="2200" dirty="0">
                <a:latin typeface="Arial"/>
                <a:cs typeface="Arial"/>
              </a:rPr>
              <a:t>disruptions</a:t>
            </a:r>
            <a:r>
              <a:rPr sz="2200" spc="100" dirty="0">
                <a:latin typeface="Arial"/>
                <a:cs typeface="Arial"/>
              </a:rPr>
              <a:t> </a:t>
            </a:r>
            <a:r>
              <a:rPr sz="2200" dirty="0">
                <a:latin typeface="Arial"/>
                <a:cs typeface="Arial"/>
              </a:rPr>
              <a:t>and</a:t>
            </a:r>
            <a:r>
              <a:rPr sz="2200" spc="103" dirty="0">
                <a:latin typeface="Arial"/>
                <a:cs typeface="Arial"/>
              </a:rPr>
              <a:t> </a:t>
            </a:r>
            <a:r>
              <a:rPr sz="2200" spc="63" dirty="0">
                <a:latin typeface="Arial"/>
                <a:cs typeface="Arial"/>
              </a:rPr>
              <a:t>their</a:t>
            </a:r>
            <a:r>
              <a:rPr sz="2200" spc="100" dirty="0">
                <a:latin typeface="Arial"/>
                <a:cs typeface="Arial"/>
              </a:rPr>
              <a:t> </a:t>
            </a:r>
            <a:r>
              <a:rPr sz="2200" spc="23" dirty="0">
                <a:latin typeface="Arial"/>
                <a:cs typeface="Arial"/>
              </a:rPr>
              <a:t>impacts </a:t>
            </a:r>
            <a:r>
              <a:rPr sz="2200" spc="57" dirty="0">
                <a:latin typeface="Arial"/>
                <a:cs typeface="Arial"/>
              </a:rPr>
              <a:t>Identify</a:t>
            </a:r>
            <a:r>
              <a:rPr sz="2200" spc="87" dirty="0">
                <a:latin typeface="Arial"/>
                <a:cs typeface="Arial"/>
              </a:rPr>
              <a:t> </a:t>
            </a:r>
            <a:r>
              <a:rPr sz="2200" spc="43" dirty="0">
                <a:latin typeface="Arial"/>
                <a:cs typeface="Arial"/>
              </a:rPr>
              <a:t>anticipation</a:t>
            </a:r>
            <a:r>
              <a:rPr sz="2200" spc="90" dirty="0">
                <a:latin typeface="Arial"/>
                <a:cs typeface="Arial"/>
              </a:rPr>
              <a:t> </a:t>
            </a:r>
            <a:r>
              <a:rPr sz="2200" dirty="0">
                <a:latin typeface="Arial"/>
                <a:cs typeface="Arial"/>
              </a:rPr>
              <a:t>strategies</a:t>
            </a:r>
            <a:r>
              <a:rPr sz="2200" spc="90" dirty="0">
                <a:latin typeface="Arial"/>
                <a:cs typeface="Arial"/>
              </a:rPr>
              <a:t> </a:t>
            </a:r>
            <a:r>
              <a:rPr sz="2200" dirty="0">
                <a:latin typeface="Arial"/>
                <a:cs typeface="Arial"/>
              </a:rPr>
              <a:t>in</a:t>
            </a:r>
            <a:r>
              <a:rPr sz="2200" spc="90" dirty="0">
                <a:latin typeface="Arial"/>
                <a:cs typeface="Arial"/>
              </a:rPr>
              <a:t> </a:t>
            </a:r>
            <a:r>
              <a:rPr sz="2200" spc="107" dirty="0">
                <a:latin typeface="Arial"/>
                <a:cs typeface="Arial"/>
              </a:rPr>
              <a:t>front</a:t>
            </a:r>
            <a:r>
              <a:rPr sz="2200" spc="90" dirty="0">
                <a:latin typeface="Arial"/>
                <a:cs typeface="Arial"/>
              </a:rPr>
              <a:t> </a:t>
            </a:r>
            <a:r>
              <a:rPr sz="2200" spc="40" dirty="0">
                <a:latin typeface="Arial"/>
                <a:cs typeface="Arial"/>
              </a:rPr>
              <a:t>climate</a:t>
            </a:r>
            <a:r>
              <a:rPr sz="2200" spc="90" dirty="0">
                <a:latin typeface="Arial"/>
                <a:cs typeface="Arial"/>
              </a:rPr>
              <a:t> </a:t>
            </a:r>
            <a:r>
              <a:rPr sz="2200" spc="-7" dirty="0">
                <a:latin typeface="Arial"/>
                <a:cs typeface="Arial"/>
              </a:rPr>
              <a:t>disturbances</a:t>
            </a:r>
            <a:endParaRPr sz="2200">
              <a:latin typeface="Arial"/>
              <a:cs typeface="Arial"/>
            </a:endParaRPr>
          </a:p>
          <a:p>
            <a:pPr marL="2810227">
              <a:spcBef>
                <a:spcPts val="857"/>
              </a:spcBef>
            </a:pPr>
            <a:r>
              <a:rPr sz="2200" spc="30" dirty="0">
                <a:latin typeface="Arial"/>
                <a:cs typeface="Arial"/>
              </a:rPr>
              <a:t>Highlighting</a:t>
            </a:r>
            <a:r>
              <a:rPr sz="2200" spc="67" dirty="0">
                <a:latin typeface="Arial"/>
                <a:cs typeface="Arial"/>
              </a:rPr>
              <a:t> </a:t>
            </a:r>
            <a:r>
              <a:rPr sz="2200" dirty="0">
                <a:latin typeface="Arial"/>
                <a:cs typeface="Arial"/>
              </a:rPr>
              <a:t>levers</a:t>
            </a:r>
            <a:r>
              <a:rPr sz="2200" spc="67" dirty="0">
                <a:latin typeface="Arial"/>
                <a:cs typeface="Arial"/>
              </a:rPr>
              <a:t> </a:t>
            </a:r>
            <a:r>
              <a:rPr sz="2200" spc="107" dirty="0">
                <a:latin typeface="Arial"/>
                <a:cs typeface="Arial"/>
              </a:rPr>
              <a:t>for</a:t>
            </a:r>
            <a:r>
              <a:rPr sz="2200" spc="67" dirty="0">
                <a:latin typeface="Arial"/>
                <a:cs typeface="Arial"/>
              </a:rPr>
              <a:t> </a:t>
            </a:r>
            <a:r>
              <a:rPr sz="2200" spc="30" dirty="0">
                <a:latin typeface="Arial"/>
                <a:cs typeface="Arial"/>
              </a:rPr>
              <a:t>action</a:t>
            </a:r>
            <a:endParaRPr sz="2200">
              <a:latin typeface="Arial"/>
              <a:cs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96541"/>
            <a:ext cx="1212426" cy="778933"/>
          </a:xfrm>
          <a:custGeom>
            <a:avLst/>
            <a:gdLst/>
            <a:ahLst/>
            <a:cxnLst/>
            <a:rect l="l" t="t" r="r" b="b"/>
            <a:pathLst>
              <a:path w="1818639" h="1168400">
                <a:moveTo>
                  <a:pt x="1332468" y="1167778"/>
                </a:moveTo>
                <a:lnTo>
                  <a:pt x="0" y="1167778"/>
                </a:lnTo>
                <a:lnTo>
                  <a:pt x="0" y="0"/>
                </a:lnTo>
                <a:lnTo>
                  <a:pt x="1332472" y="0"/>
                </a:lnTo>
                <a:lnTo>
                  <a:pt x="1380480" y="2376"/>
                </a:lnTo>
                <a:lnTo>
                  <a:pt x="1427680" y="9420"/>
                </a:lnTo>
                <a:lnTo>
                  <a:pt x="1473748" y="20997"/>
                </a:lnTo>
                <a:lnTo>
                  <a:pt x="1518366" y="36977"/>
                </a:lnTo>
                <a:lnTo>
                  <a:pt x="1561214" y="57227"/>
                </a:lnTo>
                <a:lnTo>
                  <a:pt x="1601976" y="81615"/>
                </a:lnTo>
                <a:lnTo>
                  <a:pt x="1640331" y="110010"/>
                </a:lnTo>
                <a:lnTo>
                  <a:pt x="1675963" y="142279"/>
                </a:lnTo>
                <a:lnTo>
                  <a:pt x="1708232" y="177911"/>
                </a:lnTo>
                <a:lnTo>
                  <a:pt x="1736627" y="216266"/>
                </a:lnTo>
                <a:lnTo>
                  <a:pt x="1761015" y="257027"/>
                </a:lnTo>
                <a:lnTo>
                  <a:pt x="1781265" y="299876"/>
                </a:lnTo>
                <a:lnTo>
                  <a:pt x="1797245" y="344494"/>
                </a:lnTo>
                <a:lnTo>
                  <a:pt x="1808822" y="390562"/>
                </a:lnTo>
                <a:lnTo>
                  <a:pt x="1815866" y="437761"/>
                </a:lnTo>
                <a:lnTo>
                  <a:pt x="1818242" y="485770"/>
                </a:lnTo>
                <a:lnTo>
                  <a:pt x="1818242" y="682007"/>
                </a:lnTo>
                <a:lnTo>
                  <a:pt x="1815866" y="730016"/>
                </a:lnTo>
                <a:lnTo>
                  <a:pt x="1808822" y="777215"/>
                </a:lnTo>
                <a:lnTo>
                  <a:pt x="1797245" y="823283"/>
                </a:lnTo>
                <a:lnTo>
                  <a:pt x="1781265" y="867901"/>
                </a:lnTo>
                <a:lnTo>
                  <a:pt x="1761015" y="910750"/>
                </a:lnTo>
                <a:lnTo>
                  <a:pt x="1736627" y="951511"/>
                </a:lnTo>
                <a:lnTo>
                  <a:pt x="1708232" y="989866"/>
                </a:lnTo>
                <a:lnTo>
                  <a:pt x="1675963" y="1025497"/>
                </a:lnTo>
                <a:lnTo>
                  <a:pt x="1640331" y="1057767"/>
                </a:lnTo>
                <a:lnTo>
                  <a:pt x="1601976" y="1086162"/>
                </a:lnTo>
                <a:lnTo>
                  <a:pt x="1561214" y="1110550"/>
                </a:lnTo>
                <a:lnTo>
                  <a:pt x="1518366" y="1130800"/>
                </a:lnTo>
                <a:lnTo>
                  <a:pt x="1473748" y="1146780"/>
                </a:lnTo>
                <a:lnTo>
                  <a:pt x="1427680" y="1158357"/>
                </a:lnTo>
                <a:lnTo>
                  <a:pt x="1380480" y="1165401"/>
                </a:lnTo>
                <a:lnTo>
                  <a:pt x="1332468" y="1167778"/>
                </a:lnTo>
                <a:close/>
              </a:path>
            </a:pathLst>
          </a:custGeom>
          <a:solidFill>
            <a:srgbClr val="5C7E4E"/>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4992533" y="2033256"/>
            <a:ext cx="7199466" cy="4824743"/>
          </a:xfrm>
          <a:prstGeom prst="rect">
            <a:avLst/>
          </a:prstGeom>
        </p:spPr>
      </p:pic>
      <p:sp>
        <p:nvSpPr>
          <p:cNvPr id="4" name="object 4"/>
          <p:cNvSpPr txBox="1">
            <a:spLocks noGrp="1"/>
          </p:cNvSpPr>
          <p:nvPr>
            <p:ph type="title"/>
          </p:nvPr>
        </p:nvSpPr>
        <p:spPr>
          <a:xfrm>
            <a:off x="1115752" y="160687"/>
            <a:ext cx="11170458" cy="771502"/>
          </a:xfrm>
          <a:prstGeom prst="rect">
            <a:avLst/>
          </a:prstGeom>
        </p:spPr>
        <p:txBody>
          <a:bodyPr vert="horz" wrap="square" lIns="0" tIns="337321" rIns="0" bIns="0" rtlCol="0" anchor="ctr">
            <a:spAutoFit/>
          </a:bodyPr>
          <a:lstStyle/>
          <a:p>
            <a:pPr marL="814111">
              <a:lnSpc>
                <a:spcPct val="100000"/>
              </a:lnSpc>
              <a:spcBef>
                <a:spcPts val="67"/>
              </a:spcBef>
            </a:pPr>
            <a:r>
              <a:rPr sz="2800" spc="76" dirty="0">
                <a:latin typeface="+mn-lt"/>
              </a:rPr>
              <a:t>A</a:t>
            </a:r>
            <a:r>
              <a:rPr sz="2800" spc="-150" dirty="0">
                <a:latin typeface="+mn-lt"/>
              </a:rPr>
              <a:t> </a:t>
            </a:r>
            <a:r>
              <a:rPr sz="2800" spc="53" dirty="0">
                <a:latin typeface="+mn-lt"/>
              </a:rPr>
              <a:t>WORK</a:t>
            </a:r>
            <a:r>
              <a:rPr sz="2800" spc="-147" dirty="0">
                <a:latin typeface="+mn-lt"/>
              </a:rPr>
              <a:t> </a:t>
            </a:r>
            <a:r>
              <a:rPr sz="2800" i="1" spc="107" dirty="0">
                <a:latin typeface="+mn-lt"/>
                <a:cs typeface="Arial"/>
              </a:rPr>
              <a:t>IN</a:t>
            </a:r>
            <a:r>
              <a:rPr sz="2800" i="1" spc="-147" dirty="0">
                <a:latin typeface="+mn-lt"/>
                <a:cs typeface="Arial"/>
              </a:rPr>
              <a:t> </a:t>
            </a:r>
            <a:r>
              <a:rPr sz="2800" i="1" dirty="0">
                <a:latin typeface="+mn-lt"/>
                <a:cs typeface="Arial"/>
              </a:rPr>
              <a:t>SITU</a:t>
            </a:r>
            <a:r>
              <a:rPr sz="2800" i="1" spc="-147" dirty="0">
                <a:latin typeface="+mn-lt"/>
                <a:cs typeface="Arial"/>
              </a:rPr>
              <a:t> </a:t>
            </a:r>
            <a:r>
              <a:rPr sz="2800" spc="73" dirty="0">
                <a:latin typeface="+mn-lt"/>
              </a:rPr>
              <a:t>IN</a:t>
            </a:r>
            <a:r>
              <a:rPr sz="2800" spc="-147" dirty="0">
                <a:latin typeface="+mn-lt"/>
              </a:rPr>
              <a:t> </a:t>
            </a:r>
            <a:r>
              <a:rPr sz="2800" dirty="0">
                <a:latin typeface="+mn-lt"/>
              </a:rPr>
              <a:t>THE</a:t>
            </a:r>
            <a:r>
              <a:rPr sz="2800" spc="-147" dirty="0">
                <a:latin typeface="+mn-lt"/>
              </a:rPr>
              <a:t> </a:t>
            </a:r>
            <a:r>
              <a:rPr sz="2800" dirty="0">
                <a:latin typeface="+mn-lt"/>
              </a:rPr>
              <a:t>FRAMEWORK</a:t>
            </a:r>
            <a:r>
              <a:rPr sz="2800" spc="-147" dirty="0">
                <a:latin typeface="+mn-lt"/>
              </a:rPr>
              <a:t> </a:t>
            </a:r>
            <a:r>
              <a:rPr sz="2800" spc="-50" dirty="0">
                <a:latin typeface="+mn-lt"/>
              </a:rPr>
              <a:t>OF</a:t>
            </a:r>
            <a:r>
              <a:rPr sz="2800" spc="-147" dirty="0">
                <a:latin typeface="+mn-lt"/>
              </a:rPr>
              <a:t> </a:t>
            </a:r>
            <a:r>
              <a:rPr sz="2800" spc="43" dirty="0">
                <a:latin typeface="+mn-lt"/>
              </a:rPr>
              <a:t>PATAMIL</a:t>
            </a:r>
          </a:p>
        </p:txBody>
      </p:sp>
      <p:sp>
        <p:nvSpPr>
          <p:cNvPr id="5" name="object 5"/>
          <p:cNvSpPr txBox="1"/>
          <p:nvPr/>
        </p:nvSpPr>
        <p:spPr>
          <a:xfrm>
            <a:off x="4984761" y="1133848"/>
            <a:ext cx="6988387" cy="911233"/>
          </a:xfrm>
          <a:prstGeom prst="rect">
            <a:avLst/>
          </a:prstGeom>
        </p:spPr>
        <p:txBody>
          <a:bodyPr vert="horz" wrap="square" lIns="0" tIns="8467" rIns="0" bIns="0" rtlCol="0">
            <a:spAutoFit/>
          </a:bodyPr>
          <a:lstStyle/>
          <a:p>
            <a:pPr marL="8467">
              <a:spcBef>
                <a:spcPts val="67"/>
              </a:spcBef>
            </a:pPr>
            <a:r>
              <a:rPr sz="2000" dirty="0">
                <a:latin typeface="Arial"/>
                <a:cs typeface="Arial"/>
              </a:rPr>
              <a:t>Projets</a:t>
            </a:r>
            <a:r>
              <a:rPr sz="2000" spc="73" dirty="0">
                <a:latin typeface="Arial"/>
                <a:cs typeface="Arial"/>
              </a:rPr>
              <a:t> </a:t>
            </a:r>
            <a:r>
              <a:rPr sz="2000" dirty="0">
                <a:latin typeface="Arial"/>
                <a:cs typeface="Arial"/>
              </a:rPr>
              <a:t>Alimentaires</a:t>
            </a:r>
            <a:r>
              <a:rPr sz="2000" spc="76" dirty="0">
                <a:latin typeface="Arial"/>
                <a:cs typeface="Arial"/>
              </a:rPr>
              <a:t> </a:t>
            </a:r>
            <a:r>
              <a:rPr sz="2000" spc="40" dirty="0">
                <a:latin typeface="Arial"/>
                <a:cs typeface="Arial"/>
              </a:rPr>
              <a:t>Territoriaux</a:t>
            </a:r>
            <a:r>
              <a:rPr sz="2000" spc="76" dirty="0">
                <a:latin typeface="Arial"/>
                <a:cs typeface="Arial"/>
              </a:rPr>
              <a:t> </a:t>
            </a:r>
            <a:r>
              <a:rPr sz="2000" spc="-53" dirty="0">
                <a:latin typeface="Arial"/>
                <a:cs typeface="Arial"/>
              </a:rPr>
              <a:t>TAMIL</a:t>
            </a:r>
            <a:r>
              <a:rPr sz="2000" spc="76" dirty="0">
                <a:latin typeface="Arial"/>
                <a:cs typeface="Arial"/>
              </a:rPr>
              <a:t> </a:t>
            </a:r>
            <a:r>
              <a:rPr sz="2000" dirty="0">
                <a:latin typeface="Arial"/>
                <a:cs typeface="Arial"/>
              </a:rPr>
              <a:t>Nadu</a:t>
            </a:r>
            <a:r>
              <a:rPr sz="2000" spc="73" dirty="0">
                <a:latin typeface="Arial"/>
                <a:cs typeface="Arial"/>
              </a:rPr>
              <a:t> </a:t>
            </a:r>
            <a:r>
              <a:rPr sz="2000" spc="-7" dirty="0">
                <a:latin typeface="Arial"/>
                <a:cs typeface="Arial"/>
              </a:rPr>
              <a:t>(PATAMIL)</a:t>
            </a:r>
            <a:endParaRPr sz="2000">
              <a:latin typeface="Arial"/>
              <a:cs typeface="Arial"/>
            </a:endParaRPr>
          </a:p>
          <a:p>
            <a:pPr>
              <a:lnSpc>
                <a:spcPct val="100000"/>
              </a:lnSpc>
            </a:pPr>
            <a:endParaRPr sz="2133">
              <a:latin typeface="Arial"/>
              <a:cs typeface="Arial"/>
            </a:endParaRPr>
          </a:p>
          <a:p>
            <a:pPr marL="1883928"/>
            <a:r>
              <a:rPr sz="1733" spc="40" dirty="0">
                <a:latin typeface="Arial"/>
                <a:cs typeface="Arial"/>
              </a:rPr>
              <a:t>Interview</a:t>
            </a:r>
            <a:r>
              <a:rPr sz="1733" spc="3" dirty="0">
                <a:latin typeface="Arial"/>
                <a:cs typeface="Arial"/>
              </a:rPr>
              <a:t> </a:t>
            </a:r>
            <a:r>
              <a:rPr sz="1733" spc="76" dirty="0">
                <a:latin typeface="Arial"/>
                <a:cs typeface="Arial"/>
              </a:rPr>
              <a:t>with</a:t>
            </a:r>
            <a:r>
              <a:rPr sz="1733" spc="7" dirty="0">
                <a:latin typeface="Arial"/>
                <a:cs typeface="Arial"/>
              </a:rPr>
              <a:t> </a:t>
            </a:r>
            <a:r>
              <a:rPr sz="1733" spc="57" dirty="0">
                <a:latin typeface="Arial"/>
                <a:cs typeface="Arial"/>
              </a:rPr>
              <a:t>farmer</a:t>
            </a:r>
            <a:r>
              <a:rPr sz="1733" spc="7" dirty="0">
                <a:latin typeface="Arial"/>
                <a:cs typeface="Arial"/>
              </a:rPr>
              <a:t> </a:t>
            </a:r>
            <a:r>
              <a:rPr sz="1733" dirty="0">
                <a:latin typeface="Arial"/>
                <a:cs typeface="Arial"/>
              </a:rPr>
              <a:t>B,</a:t>
            </a:r>
            <a:r>
              <a:rPr sz="1733" spc="7" dirty="0">
                <a:latin typeface="Arial"/>
                <a:cs typeface="Arial"/>
              </a:rPr>
              <a:t> </a:t>
            </a:r>
            <a:r>
              <a:rPr sz="1733" dirty="0">
                <a:latin typeface="Arial"/>
                <a:cs typeface="Arial"/>
              </a:rPr>
              <a:t>JH,</a:t>
            </a:r>
            <a:r>
              <a:rPr sz="1733" spc="7" dirty="0">
                <a:latin typeface="Arial"/>
                <a:cs typeface="Arial"/>
              </a:rPr>
              <a:t> </a:t>
            </a:r>
            <a:r>
              <a:rPr sz="1733" spc="43" dirty="0">
                <a:latin typeface="Arial"/>
                <a:cs typeface="Arial"/>
              </a:rPr>
              <a:t>may</a:t>
            </a:r>
            <a:r>
              <a:rPr sz="1733" spc="7" dirty="0">
                <a:latin typeface="Arial"/>
                <a:cs typeface="Arial"/>
              </a:rPr>
              <a:t> </a:t>
            </a:r>
            <a:r>
              <a:rPr sz="1733" spc="60" dirty="0">
                <a:latin typeface="Arial"/>
                <a:cs typeface="Arial"/>
              </a:rPr>
              <a:t>2023,</a:t>
            </a:r>
            <a:r>
              <a:rPr sz="1733" spc="7" dirty="0">
                <a:latin typeface="Arial"/>
                <a:cs typeface="Arial"/>
              </a:rPr>
              <a:t> </a:t>
            </a:r>
            <a:r>
              <a:rPr sz="1733" spc="40" dirty="0">
                <a:latin typeface="Arial"/>
                <a:cs typeface="Arial"/>
              </a:rPr>
              <a:t>by</a:t>
            </a:r>
            <a:r>
              <a:rPr sz="1733" spc="7" dirty="0">
                <a:latin typeface="Arial"/>
                <a:cs typeface="Arial"/>
              </a:rPr>
              <a:t> </a:t>
            </a:r>
            <a:r>
              <a:rPr sz="1733" dirty="0">
                <a:latin typeface="Arial"/>
                <a:cs typeface="Arial"/>
              </a:rPr>
              <a:t>N.</a:t>
            </a:r>
            <a:r>
              <a:rPr sz="1733" spc="3" dirty="0">
                <a:latin typeface="Arial"/>
                <a:cs typeface="Arial"/>
              </a:rPr>
              <a:t> </a:t>
            </a:r>
            <a:r>
              <a:rPr sz="1733" spc="-13" dirty="0">
                <a:latin typeface="Arial"/>
                <a:cs typeface="Arial"/>
              </a:rPr>
              <a:t>Atek</a:t>
            </a:r>
            <a:endParaRPr sz="1733">
              <a:latin typeface="Arial"/>
              <a:cs typeface="Arial"/>
            </a:endParaRPr>
          </a:p>
        </p:txBody>
      </p:sp>
      <p:pic>
        <p:nvPicPr>
          <p:cNvPr id="6" name="object 6"/>
          <p:cNvPicPr/>
          <p:nvPr/>
        </p:nvPicPr>
        <p:blipFill>
          <a:blip r:embed="rId3" cstate="print"/>
          <a:stretch>
            <a:fillRect/>
          </a:stretch>
        </p:blipFill>
        <p:spPr>
          <a:xfrm>
            <a:off x="1" y="1453402"/>
            <a:ext cx="5083899" cy="5111749"/>
          </a:xfrm>
          <a:prstGeom prst="rect">
            <a:avLst/>
          </a:prstGeom>
        </p:spPr>
      </p:pic>
      <p:sp>
        <p:nvSpPr>
          <p:cNvPr id="7" name="object 7"/>
          <p:cNvSpPr txBox="1"/>
          <p:nvPr/>
        </p:nvSpPr>
        <p:spPr>
          <a:xfrm>
            <a:off x="229887" y="2108828"/>
            <a:ext cx="1449070" cy="1262889"/>
          </a:xfrm>
          <a:prstGeom prst="rect">
            <a:avLst/>
          </a:prstGeom>
        </p:spPr>
        <p:txBody>
          <a:bodyPr vert="horz" wrap="square" lIns="0" tIns="8043" rIns="0" bIns="0" rtlCol="0">
            <a:spAutoFit/>
          </a:bodyPr>
          <a:lstStyle/>
          <a:p>
            <a:pPr marL="8467" marR="3387" indent="-423" algn="ctr">
              <a:lnSpc>
                <a:spcPct val="117900"/>
              </a:lnSpc>
              <a:spcBef>
                <a:spcPts val="63"/>
              </a:spcBef>
            </a:pPr>
            <a:r>
              <a:rPr sz="1767" spc="-7" dirty="0">
                <a:solidFill>
                  <a:srgbClr val="FFFFFF"/>
                </a:solidFill>
                <a:latin typeface="Arial"/>
                <a:cs typeface="Arial"/>
              </a:rPr>
              <a:t>Region </a:t>
            </a:r>
            <a:r>
              <a:rPr sz="1767" spc="40" dirty="0">
                <a:solidFill>
                  <a:srgbClr val="FFFFFF"/>
                </a:solidFill>
                <a:latin typeface="Arial"/>
                <a:cs typeface="Arial"/>
              </a:rPr>
              <a:t>Centre-</a:t>
            </a:r>
            <a:r>
              <a:rPr sz="1767" dirty="0">
                <a:solidFill>
                  <a:srgbClr val="FFFFFF"/>
                </a:solidFill>
                <a:latin typeface="Arial"/>
                <a:cs typeface="Arial"/>
              </a:rPr>
              <a:t>Val</a:t>
            </a:r>
            <a:r>
              <a:rPr sz="1767" spc="-10" dirty="0">
                <a:solidFill>
                  <a:srgbClr val="FFFFFF"/>
                </a:solidFill>
                <a:latin typeface="Arial"/>
                <a:cs typeface="Arial"/>
              </a:rPr>
              <a:t> </a:t>
            </a:r>
            <a:r>
              <a:rPr sz="1767" spc="-17" dirty="0">
                <a:solidFill>
                  <a:srgbClr val="FFFFFF"/>
                </a:solidFill>
                <a:latin typeface="Arial"/>
                <a:cs typeface="Arial"/>
              </a:rPr>
              <a:t>de </a:t>
            </a:r>
            <a:r>
              <a:rPr sz="1767" dirty="0">
                <a:solidFill>
                  <a:srgbClr val="FFFFFF"/>
                </a:solidFill>
                <a:latin typeface="Arial"/>
                <a:cs typeface="Arial"/>
              </a:rPr>
              <a:t>Loire</a:t>
            </a:r>
            <a:r>
              <a:rPr sz="1767" spc="100" dirty="0">
                <a:solidFill>
                  <a:srgbClr val="FFFFFF"/>
                </a:solidFill>
                <a:latin typeface="Arial"/>
                <a:cs typeface="Arial"/>
              </a:rPr>
              <a:t> </a:t>
            </a:r>
            <a:r>
              <a:rPr sz="1767" spc="-17" dirty="0">
                <a:solidFill>
                  <a:srgbClr val="FFFFFF"/>
                </a:solidFill>
                <a:latin typeface="Arial"/>
                <a:cs typeface="Arial"/>
              </a:rPr>
              <a:t>and </a:t>
            </a:r>
            <a:r>
              <a:rPr sz="1767" dirty="0">
                <a:solidFill>
                  <a:srgbClr val="FFFFFF"/>
                </a:solidFill>
                <a:latin typeface="Arial"/>
                <a:cs typeface="Arial"/>
              </a:rPr>
              <a:t>Tamil</a:t>
            </a:r>
            <a:r>
              <a:rPr sz="1767" spc="127" dirty="0">
                <a:solidFill>
                  <a:srgbClr val="FFFFFF"/>
                </a:solidFill>
                <a:latin typeface="Arial"/>
                <a:cs typeface="Arial"/>
              </a:rPr>
              <a:t> </a:t>
            </a:r>
            <a:r>
              <a:rPr sz="1767" spc="-13" dirty="0">
                <a:solidFill>
                  <a:srgbClr val="FFFFFF"/>
                </a:solidFill>
                <a:latin typeface="Arial"/>
                <a:cs typeface="Arial"/>
              </a:rPr>
              <a:t>Nadu</a:t>
            </a:r>
            <a:endParaRPr sz="1767">
              <a:latin typeface="Arial"/>
              <a:cs typeface="Arial"/>
            </a:endParaRPr>
          </a:p>
        </p:txBody>
      </p:sp>
      <p:sp>
        <p:nvSpPr>
          <p:cNvPr id="8" name="object 8"/>
          <p:cNvSpPr txBox="1"/>
          <p:nvPr/>
        </p:nvSpPr>
        <p:spPr>
          <a:xfrm>
            <a:off x="1996941" y="5010159"/>
            <a:ext cx="1873673" cy="973066"/>
          </a:xfrm>
          <a:prstGeom prst="rect">
            <a:avLst/>
          </a:prstGeom>
        </p:spPr>
        <p:txBody>
          <a:bodyPr vert="horz" wrap="square" lIns="0" tIns="8043" rIns="0" bIns="0" rtlCol="0">
            <a:spAutoFit/>
          </a:bodyPr>
          <a:lstStyle/>
          <a:p>
            <a:pPr marL="15664" marR="10584" algn="ctr">
              <a:lnSpc>
                <a:spcPct val="117900"/>
              </a:lnSpc>
              <a:spcBef>
                <a:spcPts val="63"/>
              </a:spcBef>
            </a:pPr>
            <a:r>
              <a:rPr sz="1767" spc="-27" dirty="0">
                <a:solidFill>
                  <a:srgbClr val="FFFFFF"/>
                </a:solidFill>
                <a:latin typeface="Arial"/>
                <a:cs typeface="Arial"/>
              </a:rPr>
              <a:t>DHAN</a:t>
            </a:r>
            <a:r>
              <a:rPr sz="1767" spc="-80" dirty="0">
                <a:solidFill>
                  <a:srgbClr val="FFFFFF"/>
                </a:solidFill>
                <a:latin typeface="Arial"/>
                <a:cs typeface="Arial"/>
              </a:rPr>
              <a:t> </a:t>
            </a:r>
            <a:r>
              <a:rPr sz="1767" spc="-7" dirty="0">
                <a:solidFill>
                  <a:srgbClr val="FFFFFF"/>
                </a:solidFill>
                <a:latin typeface="Arial"/>
                <a:cs typeface="Arial"/>
              </a:rPr>
              <a:t>Foundation </a:t>
            </a:r>
            <a:r>
              <a:rPr sz="1767" spc="-13" dirty="0">
                <a:solidFill>
                  <a:srgbClr val="FFFFFF"/>
                </a:solidFill>
                <a:latin typeface="Arial"/>
                <a:cs typeface="Arial"/>
              </a:rPr>
              <a:t>IFP*</a:t>
            </a:r>
            <a:endParaRPr sz="1767">
              <a:latin typeface="Arial"/>
              <a:cs typeface="Arial"/>
            </a:endParaRPr>
          </a:p>
          <a:p>
            <a:pPr algn="ctr">
              <a:spcBef>
                <a:spcPts val="380"/>
              </a:spcBef>
            </a:pPr>
            <a:r>
              <a:rPr sz="1767" dirty="0">
                <a:solidFill>
                  <a:srgbClr val="FFFFFF"/>
                </a:solidFill>
                <a:latin typeface="Arial"/>
                <a:cs typeface="Arial"/>
              </a:rPr>
              <a:t>Madras</a:t>
            </a:r>
            <a:r>
              <a:rPr sz="1767" spc="-23" dirty="0">
                <a:solidFill>
                  <a:srgbClr val="FFFFFF"/>
                </a:solidFill>
                <a:latin typeface="Arial"/>
                <a:cs typeface="Arial"/>
              </a:rPr>
              <a:t> </a:t>
            </a:r>
            <a:r>
              <a:rPr sz="1767" spc="30" dirty="0">
                <a:solidFill>
                  <a:srgbClr val="FFFFFF"/>
                </a:solidFill>
                <a:latin typeface="Arial"/>
                <a:cs typeface="Arial"/>
              </a:rPr>
              <a:t>University</a:t>
            </a:r>
            <a:endParaRPr sz="1767">
              <a:latin typeface="Arial"/>
              <a:cs typeface="Arial"/>
            </a:endParaRPr>
          </a:p>
        </p:txBody>
      </p:sp>
      <p:sp>
        <p:nvSpPr>
          <p:cNvPr id="9" name="object 9"/>
          <p:cNvSpPr txBox="1"/>
          <p:nvPr/>
        </p:nvSpPr>
        <p:spPr>
          <a:xfrm>
            <a:off x="3322943" y="2142500"/>
            <a:ext cx="1329267" cy="1262889"/>
          </a:xfrm>
          <a:prstGeom prst="rect">
            <a:avLst/>
          </a:prstGeom>
        </p:spPr>
        <p:txBody>
          <a:bodyPr vert="horz" wrap="square" lIns="0" tIns="8043" rIns="0" bIns="0" rtlCol="0">
            <a:spAutoFit/>
          </a:bodyPr>
          <a:lstStyle/>
          <a:p>
            <a:pPr marL="8467" marR="3387" indent="-423" algn="ctr">
              <a:lnSpc>
                <a:spcPct val="117900"/>
              </a:lnSpc>
              <a:spcBef>
                <a:spcPts val="63"/>
              </a:spcBef>
            </a:pPr>
            <a:r>
              <a:rPr sz="1767" spc="-7" dirty="0">
                <a:solidFill>
                  <a:srgbClr val="FFFFFF"/>
                </a:solidFill>
                <a:latin typeface="Arial"/>
                <a:cs typeface="Arial"/>
              </a:rPr>
              <a:t>Laboratories CEDETE, </a:t>
            </a:r>
            <a:r>
              <a:rPr sz="1767" spc="-130" dirty="0">
                <a:solidFill>
                  <a:srgbClr val="FFFFFF"/>
                </a:solidFill>
                <a:latin typeface="Arial"/>
                <a:cs typeface="Arial"/>
              </a:rPr>
              <a:t>CITERES</a:t>
            </a:r>
            <a:r>
              <a:rPr sz="1767" spc="23" dirty="0">
                <a:solidFill>
                  <a:srgbClr val="FFFFFF"/>
                </a:solidFill>
                <a:latin typeface="Arial"/>
                <a:cs typeface="Arial"/>
              </a:rPr>
              <a:t> </a:t>
            </a:r>
            <a:r>
              <a:rPr sz="1767" spc="-17" dirty="0">
                <a:solidFill>
                  <a:srgbClr val="FFFFFF"/>
                </a:solidFill>
                <a:latin typeface="Arial"/>
                <a:cs typeface="Arial"/>
              </a:rPr>
              <a:t>and </a:t>
            </a:r>
            <a:r>
              <a:rPr sz="1767" spc="-13" dirty="0">
                <a:solidFill>
                  <a:srgbClr val="FFFFFF"/>
                </a:solidFill>
                <a:latin typeface="Arial"/>
                <a:cs typeface="Arial"/>
              </a:rPr>
              <a:t>GéHCO</a:t>
            </a:r>
            <a:endParaRPr sz="1767">
              <a:latin typeface="Arial"/>
              <a:cs typeface="Arial"/>
            </a:endParaRPr>
          </a:p>
        </p:txBody>
      </p:sp>
      <p:sp>
        <p:nvSpPr>
          <p:cNvPr id="10" name="object 10"/>
          <p:cNvSpPr txBox="1"/>
          <p:nvPr/>
        </p:nvSpPr>
        <p:spPr>
          <a:xfrm>
            <a:off x="545180" y="6491584"/>
            <a:ext cx="3313007" cy="275226"/>
          </a:xfrm>
          <a:prstGeom prst="rect">
            <a:avLst/>
          </a:prstGeom>
        </p:spPr>
        <p:txBody>
          <a:bodyPr vert="horz" wrap="square" lIns="0" tIns="8467" rIns="0" bIns="0" rtlCol="0">
            <a:spAutoFit/>
          </a:bodyPr>
          <a:lstStyle/>
          <a:p>
            <a:pPr marL="8467">
              <a:spcBef>
                <a:spcPts val="67"/>
              </a:spcBef>
            </a:pPr>
            <a:r>
              <a:rPr sz="1733" spc="50" dirty="0">
                <a:latin typeface="Arial"/>
                <a:cs typeface="Arial"/>
              </a:rPr>
              <a:t>*French</a:t>
            </a:r>
            <a:r>
              <a:rPr sz="1733" spc="-23" dirty="0">
                <a:latin typeface="Arial"/>
                <a:cs typeface="Arial"/>
              </a:rPr>
              <a:t> </a:t>
            </a:r>
            <a:r>
              <a:rPr sz="1733" spc="60" dirty="0">
                <a:latin typeface="Arial"/>
                <a:cs typeface="Arial"/>
              </a:rPr>
              <a:t>Institute</a:t>
            </a:r>
            <a:r>
              <a:rPr sz="1733" spc="-20" dirty="0">
                <a:latin typeface="Arial"/>
                <a:cs typeface="Arial"/>
              </a:rPr>
              <a:t> </a:t>
            </a:r>
            <a:r>
              <a:rPr sz="1733" spc="87" dirty="0">
                <a:latin typeface="Arial"/>
                <a:cs typeface="Arial"/>
              </a:rPr>
              <a:t>of</a:t>
            </a:r>
            <a:r>
              <a:rPr sz="1733" spc="-20" dirty="0">
                <a:latin typeface="Arial"/>
                <a:cs typeface="Arial"/>
              </a:rPr>
              <a:t> </a:t>
            </a:r>
            <a:r>
              <a:rPr sz="1733" spc="37" dirty="0">
                <a:latin typeface="Arial"/>
                <a:cs typeface="Arial"/>
              </a:rPr>
              <a:t>Pondicherry</a:t>
            </a:r>
            <a:endParaRPr sz="1733">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2610" y="1514268"/>
            <a:ext cx="3906097" cy="3989070"/>
          </a:xfrm>
          <a:custGeom>
            <a:avLst/>
            <a:gdLst/>
            <a:ahLst/>
            <a:cxnLst/>
            <a:rect l="l" t="t" r="r" b="b"/>
            <a:pathLst>
              <a:path w="5859145" h="5983605">
                <a:moveTo>
                  <a:pt x="5858560" y="5983166"/>
                </a:moveTo>
                <a:lnTo>
                  <a:pt x="0" y="5983166"/>
                </a:lnTo>
                <a:lnTo>
                  <a:pt x="0" y="0"/>
                </a:lnTo>
                <a:lnTo>
                  <a:pt x="5858560" y="0"/>
                </a:lnTo>
                <a:lnTo>
                  <a:pt x="5858560" y="5983166"/>
                </a:lnTo>
                <a:close/>
              </a:path>
            </a:pathLst>
          </a:custGeom>
          <a:solidFill>
            <a:srgbClr val="2058AA"/>
          </a:solidFill>
        </p:spPr>
        <p:txBody>
          <a:bodyPr wrap="square" lIns="0" tIns="0" rIns="0" bIns="0" rtlCol="0"/>
          <a:lstStyle/>
          <a:p>
            <a:endParaRPr sz="1200"/>
          </a:p>
        </p:txBody>
      </p:sp>
      <p:sp>
        <p:nvSpPr>
          <p:cNvPr id="3" name="object 3"/>
          <p:cNvSpPr/>
          <p:nvPr/>
        </p:nvSpPr>
        <p:spPr>
          <a:xfrm>
            <a:off x="4464623" y="1514268"/>
            <a:ext cx="3533140" cy="3989070"/>
          </a:xfrm>
          <a:custGeom>
            <a:avLst/>
            <a:gdLst/>
            <a:ahLst/>
            <a:cxnLst/>
            <a:rect l="l" t="t" r="r" b="b"/>
            <a:pathLst>
              <a:path w="5299709" h="5983605">
                <a:moveTo>
                  <a:pt x="5299644" y="5983166"/>
                </a:moveTo>
                <a:lnTo>
                  <a:pt x="0" y="5983166"/>
                </a:lnTo>
                <a:lnTo>
                  <a:pt x="0" y="0"/>
                </a:lnTo>
                <a:lnTo>
                  <a:pt x="5299644" y="0"/>
                </a:lnTo>
                <a:lnTo>
                  <a:pt x="5299644" y="5983166"/>
                </a:lnTo>
                <a:close/>
              </a:path>
            </a:pathLst>
          </a:custGeom>
          <a:solidFill>
            <a:srgbClr val="CB723F"/>
          </a:solidFill>
        </p:spPr>
        <p:txBody>
          <a:bodyPr wrap="square" lIns="0" tIns="0" rIns="0" bIns="0" rtlCol="0"/>
          <a:lstStyle/>
          <a:p>
            <a:endParaRPr sz="1200"/>
          </a:p>
        </p:txBody>
      </p:sp>
      <p:sp>
        <p:nvSpPr>
          <p:cNvPr id="4" name="object 4"/>
          <p:cNvSpPr/>
          <p:nvPr/>
        </p:nvSpPr>
        <p:spPr>
          <a:xfrm>
            <a:off x="8236801" y="1514268"/>
            <a:ext cx="3533140" cy="3974677"/>
          </a:xfrm>
          <a:custGeom>
            <a:avLst/>
            <a:gdLst/>
            <a:ahLst/>
            <a:cxnLst/>
            <a:rect l="l" t="t" r="r" b="b"/>
            <a:pathLst>
              <a:path w="5299709" h="5962015">
                <a:moveTo>
                  <a:pt x="5299644" y="5961445"/>
                </a:moveTo>
                <a:lnTo>
                  <a:pt x="0" y="5961445"/>
                </a:lnTo>
                <a:lnTo>
                  <a:pt x="0" y="0"/>
                </a:lnTo>
                <a:lnTo>
                  <a:pt x="5299644" y="0"/>
                </a:lnTo>
                <a:lnTo>
                  <a:pt x="5299644" y="5961445"/>
                </a:lnTo>
                <a:close/>
              </a:path>
            </a:pathLst>
          </a:custGeom>
          <a:solidFill>
            <a:srgbClr val="91AF86"/>
          </a:solidFill>
        </p:spPr>
        <p:txBody>
          <a:bodyPr wrap="square" lIns="0" tIns="0" rIns="0" bIns="0" rtlCol="0"/>
          <a:lstStyle/>
          <a:p>
            <a:endParaRPr sz="1200"/>
          </a:p>
        </p:txBody>
      </p:sp>
      <p:sp>
        <p:nvSpPr>
          <p:cNvPr id="5" name="object 5"/>
          <p:cNvSpPr/>
          <p:nvPr/>
        </p:nvSpPr>
        <p:spPr>
          <a:xfrm>
            <a:off x="0" y="296540"/>
            <a:ext cx="1401657" cy="778933"/>
          </a:xfrm>
          <a:custGeom>
            <a:avLst/>
            <a:gdLst/>
            <a:ahLst/>
            <a:cxnLst/>
            <a:rect l="l" t="t" r="r" b="b"/>
            <a:pathLst>
              <a:path w="2102485" h="1168400">
                <a:moveTo>
                  <a:pt x="1616191" y="1167778"/>
                </a:moveTo>
                <a:lnTo>
                  <a:pt x="0" y="1167778"/>
                </a:lnTo>
                <a:lnTo>
                  <a:pt x="0" y="0"/>
                </a:lnTo>
                <a:lnTo>
                  <a:pt x="1616193" y="0"/>
                </a:lnTo>
                <a:lnTo>
                  <a:pt x="1664203" y="2376"/>
                </a:lnTo>
                <a:lnTo>
                  <a:pt x="1711403" y="9420"/>
                </a:lnTo>
                <a:lnTo>
                  <a:pt x="1757471" y="20997"/>
                </a:lnTo>
                <a:lnTo>
                  <a:pt x="1802088" y="36977"/>
                </a:lnTo>
                <a:lnTo>
                  <a:pt x="1844937" y="57227"/>
                </a:lnTo>
                <a:lnTo>
                  <a:pt x="1885699" y="81615"/>
                </a:lnTo>
                <a:lnTo>
                  <a:pt x="1924054" y="110010"/>
                </a:lnTo>
                <a:lnTo>
                  <a:pt x="1959685" y="142280"/>
                </a:lnTo>
                <a:lnTo>
                  <a:pt x="1991955" y="177911"/>
                </a:lnTo>
                <a:lnTo>
                  <a:pt x="2020350" y="216266"/>
                </a:lnTo>
                <a:lnTo>
                  <a:pt x="2044738" y="257028"/>
                </a:lnTo>
                <a:lnTo>
                  <a:pt x="2064988" y="299876"/>
                </a:lnTo>
                <a:lnTo>
                  <a:pt x="2080968" y="344494"/>
                </a:lnTo>
                <a:lnTo>
                  <a:pt x="2092545" y="390562"/>
                </a:lnTo>
                <a:lnTo>
                  <a:pt x="2099588" y="437761"/>
                </a:lnTo>
                <a:lnTo>
                  <a:pt x="2101965" y="485772"/>
                </a:lnTo>
                <a:lnTo>
                  <a:pt x="2101965" y="682006"/>
                </a:lnTo>
                <a:lnTo>
                  <a:pt x="2099588" y="730016"/>
                </a:lnTo>
                <a:lnTo>
                  <a:pt x="2092545" y="777215"/>
                </a:lnTo>
                <a:lnTo>
                  <a:pt x="2080968" y="823283"/>
                </a:lnTo>
                <a:lnTo>
                  <a:pt x="2064988" y="867901"/>
                </a:lnTo>
                <a:lnTo>
                  <a:pt x="2044738" y="910750"/>
                </a:lnTo>
                <a:lnTo>
                  <a:pt x="2020350" y="951511"/>
                </a:lnTo>
                <a:lnTo>
                  <a:pt x="1991955" y="989866"/>
                </a:lnTo>
                <a:lnTo>
                  <a:pt x="1959685" y="1025498"/>
                </a:lnTo>
                <a:lnTo>
                  <a:pt x="1924054" y="1057767"/>
                </a:lnTo>
                <a:lnTo>
                  <a:pt x="1885699" y="1086162"/>
                </a:lnTo>
                <a:lnTo>
                  <a:pt x="1844937" y="1110550"/>
                </a:lnTo>
                <a:lnTo>
                  <a:pt x="1802088" y="1130800"/>
                </a:lnTo>
                <a:lnTo>
                  <a:pt x="1757471" y="1146780"/>
                </a:lnTo>
                <a:lnTo>
                  <a:pt x="1711403" y="1158357"/>
                </a:lnTo>
                <a:lnTo>
                  <a:pt x="1664203" y="1165401"/>
                </a:lnTo>
                <a:lnTo>
                  <a:pt x="1616191" y="1167778"/>
                </a:lnTo>
                <a:close/>
              </a:path>
            </a:pathLst>
          </a:custGeom>
          <a:solidFill>
            <a:srgbClr val="5C7E4E"/>
          </a:solidFill>
        </p:spPr>
        <p:txBody>
          <a:bodyPr wrap="square" lIns="0" tIns="0" rIns="0" bIns="0" rtlCol="0"/>
          <a:lstStyle/>
          <a:p>
            <a:endParaRPr sz="1200"/>
          </a:p>
        </p:txBody>
      </p:sp>
      <p:pic>
        <p:nvPicPr>
          <p:cNvPr id="6" name="object 6"/>
          <p:cNvPicPr/>
          <p:nvPr/>
        </p:nvPicPr>
        <p:blipFill>
          <a:blip r:embed="rId2" cstate="print"/>
          <a:stretch>
            <a:fillRect/>
          </a:stretch>
        </p:blipFill>
        <p:spPr>
          <a:xfrm>
            <a:off x="401705" y="1528749"/>
            <a:ext cx="996501" cy="939800"/>
          </a:xfrm>
          <a:prstGeom prst="rect">
            <a:avLst/>
          </a:prstGeom>
        </p:spPr>
      </p:pic>
      <p:sp>
        <p:nvSpPr>
          <p:cNvPr id="7" name="object 7"/>
          <p:cNvSpPr/>
          <p:nvPr/>
        </p:nvSpPr>
        <p:spPr>
          <a:xfrm>
            <a:off x="4720908" y="1796703"/>
            <a:ext cx="202353" cy="30480"/>
          </a:xfrm>
          <a:custGeom>
            <a:avLst/>
            <a:gdLst/>
            <a:ahLst/>
            <a:cxnLst/>
            <a:rect l="l" t="t" r="r" b="b"/>
            <a:pathLst>
              <a:path w="303529" h="45719">
                <a:moveTo>
                  <a:pt x="280481" y="45297"/>
                </a:moveTo>
                <a:lnTo>
                  <a:pt x="22648" y="45297"/>
                </a:lnTo>
                <a:lnTo>
                  <a:pt x="13835" y="43517"/>
                </a:lnTo>
                <a:lnTo>
                  <a:pt x="6636" y="38663"/>
                </a:lnTo>
                <a:lnTo>
                  <a:pt x="1780" y="31464"/>
                </a:lnTo>
                <a:lnTo>
                  <a:pt x="0" y="22648"/>
                </a:lnTo>
                <a:lnTo>
                  <a:pt x="1780" y="13832"/>
                </a:lnTo>
                <a:lnTo>
                  <a:pt x="6636" y="6633"/>
                </a:lnTo>
                <a:lnTo>
                  <a:pt x="13835" y="1779"/>
                </a:lnTo>
                <a:lnTo>
                  <a:pt x="22648" y="0"/>
                </a:lnTo>
                <a:lnTo>
                  <a:pt x="280481" y="0"/>
                </a:lnTo>
                <a:lnTo>
                  <a:pt x="289294" y="1780"/>
                </a:lnTo>
                <a:lnTo>
                  <a:pt x="296493" y="6634"/>
                </a:lnTo>
                <a:lnTo>
                  <a:pt x="301349" y="13833"/>
                </a:lnTo>
                <a:lnTo>
                  <a:pt x="303129" y="22648"/>
                </a:lnTo>
                <a:lnTo>
                  <a:pt x="301349" y="31463"/>
                </a:lnTo>
                <a:lnTo>
                  <a:pt x="296493" y="38662"/>
                </a:lnTo>
                <a:lnTo>
                  <a:pt x="289294" y="43517"/>
                </a:lnTo>
                <a:lnTo>
                  <a:pt x="280481" y="45297"/>
                </a:lnTo>
                <a:close/>
              </a:path>
            </a:pathLst>
          </a:custGeom>
          <a:solidFill>
            <a:srgbClr val="FFFFFF"/>
          </a:solidFill>
        </p:spPr>
        <p:txBody>
          <a:bodyPr wrap="square" lIns="0" tIns="0" rIns="0" bIns="0" rtlCol="0"/>
          <a:lstStyle/>
          <a:p>
            <a:endParaRPr sz="1200"/>
          </a:p>
        </p:txBody>
      </p:sp>
      <p:grpSp>
        <p:nvGrpSpPr>
          <p:cNvPr id="8" name="object 8"/>
          <p:cNvGrpSpPr/>
          <p:nvPr/>
        </p:nvGrpSpPr>
        <p:grpSpPr>
          <a:xfrm>
            <a:off x="4469404" y="1522643"/>
            <a:ext cx="1038013" cy="939800"/>
            <a:chOff x="6704105" y="2283965"/>
            <a:chExt cx="1557020" cy="1409700"/>
          </a:xfrm>
        </p:grpSpPr>
        <p:sp>
          <p:nvSpPr>
            <p:cNvPr id="9" name="object 9"/>
            <p:cNvSpPr/>
            <p:nvPr/>
          </p:nvSpPr>
          <p:spPr>
            <a:xfrm>
              <a:off x="6704102" y="2283967"/>
              <a:ext cx="1557020" cy="1409700"/>
            </a:xfrm>
            <a:custGeom>
              <a:avLst/>
              <a:gdLst/>
              <a:ahLst/>
              <a:cxnLst/>
              <a:rect l="l" t="t" r="r" b="b"/>
              <a:pathLst>
                <a:path w="1557020" h="1409700">
                  <a:moveTo>
                    <a:pt x="881214" y="1040752"/>
                  </a:moveTo>
                  <a:lnTo>
                    <a:pt x="879424" y="1031938"/>
                  </a:lnTo>
                  <a:lnTo>
                    <a:pt x="874572" y="1024737"/>
                  </a:lnTo>
                  <a:lnTo>
                    <a:pt x="867371" y="1019886"/>
                  </a:lnTo>
                  <a:lnTo>
                    <a:pt x="858558" y="1018108"/>
                  </a:lnTo>
                  <a:lnTo>
                    <a:pt x="399897" y="1018108"/>
                  </a:lnTo>
                  <a:lnTo>
                    <a:pt x="391083" y="1019886"/>
                  </a:lnTo>
                  <a:lnTo>
                    <a:pt x="383895" y="1024737"/>
                  </a:lnTo>
                  <a:lnTo>
                    <a:pt x="379031" y="1031938"/>
                  </a:lnTo>
                  <a:lnTo>
                    <a:pt x="377253" y="1040752"/>
                  </a:lnTo>
                  <a:lnTo>
                    <a:pt x="379031" y="1049566"/>
                  </a:lnTo>
                  <a:lnTo>
                    <a:pt x="383895" y="1056767"/>
                  </a:lnTo>
                  <a:lnTo>
                    <a:pt x="391083" y="1061618"/>
                  </a:lnTo>
                  <a:lnTo>
                    <a:pt x="399897" y="1063409"/>
                  </a:lnTo>
                  <a:lnTo>
                    <a:pt x="858558" y="1063409"/>
                  </a:lnTo>
                  <a:lnTo>
                    <a:pt x="867371" y="1061618"/>
                  </a:lnTo>
                  <a:lnTo>
                    <a:pt x="874572" y="1056767"/>
                  </a:lnTo>
                  <a:lnTo>
                    <a:pt x="879424" y="1049566"/>
                  </a:lnTo>
                  <a:lnTo>
                    <a:pt x="881214" y="1040752"/>
                  </a:lnTo>
                  <a:close/>
                </a:path>
                <a:path w="1557020" h="1409700">
                  <a:moveTo>
                    <a:pt x="967498" y="1315529"/>
                  </a:moveTo>
                  <a:lnTo>
                    <a:pt x="965720" y="1306703"/>
                  </a:lnTo>
                  <a:lnTo>
                    <a:pt x="960869" y="1299502"/>
                  </a:lnTo>
                  <a:lnTo>
                    <a:pt x="953668" y="1294650"/>
                  </a:lnTo>
                  <a:lnTo>
                    <a:pt x="944854" y="1292872"/>
                  </a:lnTo>
                  <a:lnTo>
                    <a:pt x="936028" y="1294650"/>
                  </a:lnTo>
                  <a:lnTo>
                    <a:pt x="928827" y="1299502"/>
                  </a:lnTo>
                  <a:lnTo>
                    <a:pt x="923975" y="1306703"/>
                  </a:lnTo>
                  <a:lnTo>
                    <a:pt x="922197" y="1315529"/>
                  </a:lnTo>
                  <a:lnTo>
                    <a:pt x="922197" y="1323365"/>
                  </a:lnTo>
                  <a:lnTo>
                    <a:pt x="923975" y="1332179"/>
                  </a:lnTo>
                  <a:lnTo>
                    <a:pt x="928827" y="1339380"/>
                  </a:lnTo>
                  <a:lnTo>
                    <a:pt x="936028" y="1344231"/>
                  </a:lnTo>
                  <a:lnTo>
                    <a:pt x="944854" y="1346009"/>
                  </a:lnTo>
                  <a:lnTo>
                    <a:pt x="953668" y="1344231"/>
                  </a:lnTo>
                  <a:lnTo>
                    <a:pt x="960869" y="1339380"/>
                  </a:lnTo>
                  <a:lnTo>
                    <a:pt x="965720" y="1332179"/>
                  </a:lnTo>
                  <a:lnTo>
                    <a:pt x="967498" y="1323365"/>
                  </a:lnTo>
                  <a:lnTo>
                    <a:pt x="967498" y="1315529"/>
                  </a:lnTo>
                  <a:close/>
                </a:path>
                <a:path w="1557020" h="1409700">
                  <a:moveTo>
                    <a:pt x="967498" y="1173416"/>
                  </a:moveTo>
                  <a:lnTo>
                    <a:pt x="965720" y="1164602"/>
                  </a:lnTo>
                  <a:lnTo>
                    <a:pt x="960869" y="1157401"/>
                  </a:lnTo>
                  <a:lnTo>
                    <a:pt x="953668" y="1152550"/>
                  </a:lnTo>
                  <a:lnTo>
                    <a:pt x="944854" y="1150772"/>
                  </a:lnTo>
                  <a:lnTo>
                    <a:pt x="936028" y="1152550"/>
                  </a:lnTo>
                  <a:lnTo>
                    <a:pt x="928827" y="1157401"/>
                  </a:lnTo>
                  <a:lnTo>
                    <a:pt x="923975" y="1164602"/>
                  </a:lnTo>
                  <a:lnTo>
                    <a:pt x="922197" y="1173416"/>
                  </a:lnTo>
                  <a:lnTo>
                    <a:pt x="922197" y="1257554"/>
                  </a:lnTo>
                  <a:lnTo>
                    <a:pt x="923975" y="1266367"/>
                  </a:lnTo>
                  <a:lnTo>
                    <a:pt x="928827" y="1273568"/>
                  </a:lnTo>
                  <a:lnTo>
                    <a:pt x="936028" y="1278420"/>
                  </a:lnTo>
                  <a:lnTo>
                    <a:pt x="944854" y="1280198"/>
                  </a:lnTo>
                  <a:lnTo>
                    <a:pt x="953668" y="1278420"/>
                  </a:lnTo>
                  <a:lnTo>
                    <a:pt x="960869" y="1273568"/>
                  </a:lnTo>
                  <a:lnTo>
                    <a:pt x="965720" y="1266367"/>
                  </a:lnTo>
                  <a:lnTo>
                    <a:pt x="967498" y="1257554"/>
                  </a:lnTo>
                  <a:lnTo>
                    <a:pt x="967498" y="1173416"/>
                  </a:lnTo>
                  <a:close/>
                </a:path>
                <a:path w="1557020" h="1409700">
                  <a:moveTo>
                    <a:pt x="1556435" y="469900"/>
                  </a:moveTo>
                  <a:lnTo>
                    <a:pt x="1551101" y="444500"/>
                  </a:lnTo>
                  <a:lnTo>
                    <a:pt x="1536534" y="419100"/>
                  </a:lnTo>
                  <a:lnTo>
                    <a:pt x="1514944" y="406400"/>
                  </a:lnTo>
                  <a:lnTo>
                    <a:pt x="1511134" y="406400"/>
                  </a:lnTo>
                  <a:lnTo>
                    <a:pt x="1511134" y="469900"/>
                  </a:lnTo>
                  <a:lnTo>
                    <a:pt x="1511134" y="787400"/>
                  </a:lnTo>
                  <a:lnTo>
                    <a:pt x="1509356" y="787400"/>
                  </a:lnTo>
                  <a:lnTo>
                    <a:pt x="1504505" y="800100"/>
                  </a:lnTo>
                  <a:lnTo>
                    <a:pt x="1497317" y="800100"/>
                  </a:lnTo>
                  <a:lnTo>
                    <a:pt x="1488490" y="812800"/>
                  </a:lnTo>
                  <a:lnTo>
                    <a:pt x="1022832" y="812800"/>
                  </a:lnTo>
                  <a:lnTo>
                    <a:pt x="1014006" y="800100"/>
                  </a:lnTo>
                  <a:lnTo>
                    <a:pt x="1006805" y="800100"/>
                  </a:lnTo>
                  <a:lnTo>
                    <a:pt x="1001966" y="787400"/>
                  </a:lnTo>
                  <a:lnTo>
                    <a:pt x="1000188" y="787400"/>
                  </a:lnTo>
                  <a:lnTo>
                    <a:pt x="1000188" y="469900"/>
                  </a:lnTo>
                  <a:lnTo>
                    <a:pt x="1001966" y="469900"/>
                  </a:lnTo>
                  <a:lnTo>
                    <a:pt x="1006805" y="457200"/>
                  </a:lnTo>
                  <a:lnTo>
                    <a:pt x="1014006" y="457200"/>
                  </a:lnTo>
                  <a:lnTo>
                    <a:pt x="1022832" y="444500"/>
                  </a:lnTo>
                  <a:lnTo>
                    <a:pt x="1488490" y="444500"/>
                  </a:lnTo>
                  <a:lnTo>
                    <a:pt x="1497317" y="457200"/>
                  </a:lnTo>
                  <a:lnTo>
                    <a:pt x="1504505" y="457200"/>
                  </a:lnTo>
                  <a:lnTo>
                    <a:pt x="1509356" y="469900"/>
                  </a:lnTo>
                  <a:lnTo>
                    <a:pt x="1511134" y="469900"/>
                  </a:lnTo>
                  <a:lnTo>
                    <a:pt x="1511134" y="406400"/>
                  </a:lnTo>
                  <a:lnTo>
                    <a:pt x="1034402" y="406400"/>
                  </a:lnTo>
                  <a:lnTo>
                    <a:pt x="1032865" y="393700"/>
                  </a:lnTo>
                  <a:lnTo>
                    <a:pt x="1028382" y="381000"/>
                  </a:lnTo>
                  <a:lnTo>
                    <a:pt x="1021168" y="368300"/>
                  </a:lnTo>
                  <a:lnTo>
                    <a:pt x="1011389" y="355600"/>
                  </a:lnTo>
                  <a:lnTo>
                    <a:pt x="989114" y="335254"/>
                  </a:lnTo>
                  <a:lnTo>
                    <a:pt x="989114" y="393700"/>
                  </a:lnTo>
                  <a:lnTo>
                    <a:pt x="989114" y="419100"/>
                  </a:lnTo>
                  <a:lnTo>
                    <a:pt x="975169" y="419100"/>
                  </a:lnTo>
                  <a:lnTo>
                    <a:pt x="964361" y="444500"/>
                  </a:lnTo>
                  <a:lnTo>
                    <a:pt x="957364" y="457200"/>
                  </a:lnTo>
                  <a:lnTo>
                    <a:pt x="954887" y="469900"/>
                  </a:lnTo>
                  <a:lnTo>
                    <a:pt x="954887" y="787400"/>
                  </a:lnTo>
                  <a:lnTo>
                    <a:pt x="957364" y="800100"/>
                  </a:lnTo>
                  <a:lnTo>
                    <a:pt x="964361" y="812800"/>
                  </a:lnTo>
                  <a:lnTo>
                    <a:pt x="975169" y="838200"/>
                  </a:lnTo>
                  <a:lnTo>
                    <a:pt x="989114" y="838200"/>
                  </a:lnTo>
                  <a:lnTo>
                    <a:pt x="989114" y="1041400"/>
                  </a:lnTo>
                  <a:lnTo>
                    <a:pt x="984084" y="1041400"/>
                  </a:lnTo>
                  <a:lnTo>
                    <a:pt x="966914" y="1016000"/>
                  </a:lnTo>
                  <a:lnTo>
                    <a:pt x="922769" y="1016000"/>
                  </a:lnTo>
                  <a:lnTo>
                    <a:pt x="905598" y="1041400"/>
                  </a:lnTo>
                  <a:lnTo>
                    <a:pt x="852500" y="1130300"/>
                  </a:lnTo>
                  <a:lnTo>
                    <a:pt x="383895" y="1130300"/>
                  </a:lnTo>
                  <a:lnTo>
                    <a:pt x="379031" y="1143000"/>
                  </a:lnTo>
                  <a:lnTo>
                    <a:pt x="377253" y="1155700"/>
                  </a:lnTo>
                  <a:lnTo>
                    <a:pt x="379031" y="1155700"/>
                  </a:lnTo>
                  <a:lnTo>
                    <a:pt x="383895" y="1168400"/>
                  </a:lnTo>
                  <a:lnTo>
                    <a:pt x="826350" y="1168400"/>
                  </a:lnTo>
                  <a:lnTo>
                    <a:pt x="786079" y="1244600"/>
                  </a:lnTo>
                  <a:lnTo>
                    <a:pt x="321373" y="1244600"/>
                  </a:lnTo>
                  <a:lnTo>
                    <a:pt x="314172" y="1231900"/>
                  </a:lnTo>
                  <a:lnTo>
                    <a:pt x="309321" y="1231900"/>
                  </a:lnTo>
                  <a:lnTo>
                    <a:pt x="307543" y="1219200"/>
                  </a:lnTo>
                  <a:lnTo>
                    <a:pt x="307543" y="1054100"/>
                  </a:lnTo>
                  <a:lnTo>
                    <a:pt x="307543" y="965200"/>
                  </a:lnTo>
                  <a:lnTo>
                    <a:pt x="438746" y="711200"/>
                  </a:lnTo>
                  <a:lnTo>
                    <a:pt x="473316" y="736600"/>
                  </a:lnTo>
                  <a:lnTo>
                    <a:pt x="475526" y="736600"/>
                  </a:lnTo>
                  <a:lnTo>
                    <a:pt x="373875" y="927100"/>
                  </a:lnTo>
                  <a:lnTo>
                    <a:pt x="371424" y="939800"/>
                  </a:lnTo>
                  <a:lnTo>
                    <a:pt x="372452" y="952500"/>
                  </a:lnTo>
                  <a:lnTo>
                    <a:pt x="376631" y="952500"/>
                  </a:lnTo>
                  <a:lnTo>
                    <a:pt x="383667" y="965200"/>
                  </a:lnTo>
                  <a:lnTo>
                    <a:pt x="408546" y="965200"/>
                  </a:lnTo>
                  <a:lnTo>
                    <a:pt x="414147" y="952500"/>
                  </a:lnTo>
                  <a:lnTo>
                    <a:pt x="421106" y="939800"/>
                  </a:lnTo>
                  <a:lnTo>
                    <a:pt x="673747" y="939800"/>
                  </a:lnTo>
                  <a:lnTo>
                    <a:pt x="678599" y="927100"/>
                  </a:lnTo>
                  <a:lnTo>
                    <a:pt x="680377" y="914400"/>
                  </a:lnTo>
                  <a:lnTo>
                    <a:pt x="678599" y="914400"/>
                  </a:lnTo>
                  <a:lnTo>
                    <a:pt x="673747" y="901700"/>
                  </a:lnTo>
                  <a:lnTo>
                    <a:pt x="666546" y="901700"/>
                  </a:lnTo>
                  <a:lnTo>
                    <a:pt x="657733" y="889000"/>
                  </a:lnTo>
                  <a:lnTo>
                    <a:pt x="444385" y="889000"/>
                  </a:lnTo>
                  <a:lnTo>
                    <a:pt x="516001" y="762000"/>
                  </a:lnTo>
                  <a:lnTo>
                    <a:pt x="519468" y="749300"/>
                  </a:lnTo>
                  <a:lnTo>
                    <a:pt x="520890" y="736600"/>
                  </a:lnTo>
                  <a:lnTo>
                    <a:pt x="520369" y="723900"/>
                  </a:lnTo>
                  <a:lnTo>
                    <a:pt x="518020" y="723900"/>
                  </a:lnTo>
                  <a:lnTo>
                    <a:pt x="530707" y="711200"/>
                  </a:lnTo>
                  <a:lnTo>
                    <a:pt x="556082" y="685800"/>
                  </a:lnTo>
                  <a:lnTo>
                    <a:pt x="568769" y="673100"/>
                  </a:lnTo>
                  <a:lnTo>
                    <a:pt x="663194" y="749300"/>
                  </a:lnTo>
                  <a:lnTo>
                    <a:pt x="678484" y="762000"/>
                  </a:lnTo>
                  <a:lnTo>
                    <a:pt x="711631" y="762000"/>
                  </a:lnTo>
                  <a:lnTo>
                    <a:pt x="725703" y="749300"/>
                  </a:lnTo>
                  <a:lnTo>
                    <a:pt x="760539" y="711200"/>
                  </a:lnTo>
                  <a:lnTo>
                    <a:pt x="818603" y="647700"/>
                  </a:lnTo>
                  <a:lnTo>
                    <a:pt x="818603" y="685800"/>
                  </a:lnTo>
                  <a:lnTo>
                    <a:pt x="820381" y="698500"/>
                  </a:lnTo>
                  <a:lnTo>
                    <a:pt x="825246" y="698500"/>
                  </a:lnTo>
                  <a:lnTo>
                    <a:pt x="832446" y="711200"/>
                  </a:lnTo>
                  <a:lnTo>
                    <a:pt x="850074" y="711200"/>
                  </a:lnTo>
                  <a:lnTo>
                    <a:pt x="857262" y="698500"/>
                  </a:lnTo>
                  <a:lnTo>
                    <a:pt x="862126" y="698500"/>
                  </a:lnTo>
                  <a:lnTo>
                    <a:pt x="863904" y="685800"/>
                  </a:lnTo>
                  <a:lnTo>
                    <a:pt x="863904" y="647700"/>
                  </a:lnTo>
                  <a:lnTo>
                    <a:pt x="863904" y="584200"/>
                  </a:lnTo>
                  <a:lnTo>
                    <a:pt x="862126" y="584200"/>
                  </a:lnTo>
                  <a:lnTo>
                    <a:pt x="857262" y="571500"/>
                  </a:lnTo>
                  <a:lnTo>
                    <a:pt x="724776" y="571500"/>
                  </a:lnTo>
                  <a:lnTo>
                    <a:pt x="719912" y="584200"/>
                  </a:lnTo>
                  <a:lnTo>
                    <a:pt x="718134" y="584200"/>
                  </a:lnTo>
                  <a:lnTo>
                    <a:pt x="719912" y="596900"/>
                  </a:lnTo>
                  <a:lnTo>
                    <a:pt x="724776" y="609600"/>
                  </a:lnTo>
                  <a:lnTo>
                    <a:pt x="787984" y="609600"/>
                  </a:lnTo>
                  <a:lnTo>
                    <a:pt x="692277" y="711200"/>
                  </a:lnTo>
                  <a:lnTo>
                    <a:pt x="645071" y="673100"/>
                  </a:lnTo>
                  <a:lnTo>
                    <a:pt x="597877" y="635000"/>
                  </a:lnTo>
                  <a:lnTo>
                    <a:pt x="583514" y="635000"/>
                  </a:lnTo>
                  <a:lnTo>
                    <a:pt x="567677" y="622300"/>
                  </a:lnTo>
                  <a:lnTo>
                    <a:pt x="551992" y="635000"/>
                  </a:lnTo>
                  <a:lnTo>
                    <a:pt x="538035" y="635000"/>
                  </a:lnTo>
                  <a:lnTo>
                    <a:pt x="484479" y="685800"/>
                  </a:lnTo>
                  <a:lnTo>
                    <a:pt x="459447" y="673100"/>
                  </a:lnTo>
                  <a:lnTo>
                    <a:pt x="478078" y="635000"/>
                  </a:lnTo>
                  <a:lnTo>
                    <a:pt x="485432" y="609600"/>
                  </a:lnTo>
                  <a:lnTo>
                    <a:pt x="482358" y="584200"/>
                  </a:lnTo>
                  <a:lnTo>
                    <a:pt x="476084" y="571500"/>
                  </a:lnTo>
                  <a:lnTo>
                    <a:pt x="469811" y="558800"/>
                  </a:lnTo>
                  <a:lnTo>
                    <a:pt x="448729" y="546100"/>
                  </a:lnTo>
                  <a:lnTo>
                    <a:pt x="440258" y="542950"/>
                  </a:lnTo>
                  <a:lnTo>
                    <a:pt x="440258" y="609600"/>
                  </a:lnTo>
                  <a:lnTo>
                    <a:pt x="437819" y="622300"/>
                  </a:lnTo>
                  <a:lnTo>
                    <a:pt x="409930" y="673100"/>
                  </a:lnTo>
                  <a:lnTo>
                    <a:pt x="389953" y="660400"/>
                  </a:lnTo>
                  <a:lnTo>
                    <a:pt x="389191" y="660400"/>
                  </a:lnTo>
                  <a:lnTo>
                    <a:pt x="389191" y="711200"/>
                  </a:lnTo>
                  <a:lnTo>
                    <a:pt x="312801" y="863600"/>
                  </a:lnTo>
                  <a:lnTo>
                    <a:pt x="290461" y="863600"/>
                  </a:lnTo>
                  <a:lnTo>
                    <a:pt x="290461" y="901700"/>
                  </a:lnTo>
                  <a:lnTo>
                    <a:pt x="263715" y="952500"/>
                  </a:lnTo>
                  <a:lnTo>
                    <a:pt x="262242" y="952500"/>
                  </a:lnTo>
                  <a:lnTo>
                    <a:pt x="262242" y="965200"/>
                  </a:lnTo>
                  <a:lnTo>
                    <a:pt x="124675" y="1231900"/>
                  </a:lnTo>
                  <a:lnTo>
                    <a:pt x="122567" y="1231900"/>
                  </a:lnTo>
                  <a:lnTo>
                    <a:pt x="45250" y="1295400"/>
                  </a:lnTo>
                  <a:lnTo>
                    <a:pt x="49390" y="1193800"/>
                  </a:lnTo>
                  <a:lnTo>
                    <a:pt x="50393" y="1193800"/>
                  </a:lnTo>
                  <a:lnTo>
                    <a:pt x="215658" y="863600"/>
                  </a:lnTo>
                  <a:lnTo>
                    <a:pt x="223469" y="876300"/>
                  </a:lnTo>
                  <a:lnTo>
                    <a:pt x="231686" y="889000"/>
                  </a:lnTo>
                  <a:lnTo>
                    <a:pt x="249809" y="889000"/>
                  </a:lnTo>
                  <a:lnTo>
                    <a:pt x="259461" y="901700"/>
                  </a:lnTo>
                  <a:lnTo>
                    <a:pt x="290461" y="901700"/>
                  </a:lnTo>
                  <a:lnTo>
                    <a:pt x="290461" y="863600"/>
                  </a:lnTo>
                  <a:lnTo>
                    <a:pt x="286943" y="863600"/>
                  </a:lnTo>
                  <a:lnTo>
                    <a:pt x="277279" y="850900"/>
                  </a:lnTo>
                  <a:lnTo>
                    <a:pt x="261924" y="850900"/>
                  </a:lnTo>
                  <a:lnTo>
                    <a:pt x="254546" y="838200"/>
                  </a:lnTo>
                  <a:lnTo>
                    <a:pt x="246786" y="838200"/>
                  </a:lnTo>
                  <a:lnTo>
                    <a:pt x="238417" y="825500"/>
                  </a:lnTo>
                  <a:lnTo>
                    <a:pt x="314833" y="673100"/>
                  </a:lnTo>
                  <a:lnTo>
                    <a:pt x="333768" y="685800"/>
                  </a:lnTo>
                  <a:lnTo>
                    <a:pt x="351548" y="698500"/>
                  </a:lnTo>
                  <a:lnTo>
                    <a:pt x="369557" y="698500"/>
                  </a:lnTo>
                  <a:lnTo>
                    <a:pt x="389191" y="711200"/>
                  </a:lnTo>
                  <a:lnTo>
                    <a:pt x="389191" y="660400"/>
                  </a:lnTo>
                  <a:lnTo>
                    <a:pt x="371983" y="660400"/>
                  </a:lnTo>
                  <a:lnTo>
                    <a:pt x="354406" y="647700"/>
                  </a:lnTo>
                  <a:lnTo>
                    <a:pt x="335584" y="635000"/>
                  </a:lnTo>
                  <a:lnTo>
                    <a:pt x="363512" y="584200"/>
                  </a:lnTo>
                  <a:lnTo>
                    <a:pt x="369125" y="571500"/>
                  </a:lnTo>
                  <a:lnTo>
                    <a:pt x="394017" y="571500"/>
                  </a:lnTo>
                  <a:lnTo>
                    <a:pt x="428040" y="584200"/>
                  </a:lnTo>
                  <a:lnTo>
                    <a:pt x="435063" y="596900"/>
                  </a:lnTo>
                  <a:lnTo>
                    <a:pt x="439242" y="596900"/>
                  </a:lnTo>
                  <a:lnTo>
                    <a:pt x="440258" y="609600"/>
                  </a:lnTo>
                  <a:lnTo>
                    <a:pt x="440258" y="542950"/>
                  </a:lnTo>
                  <a:lnTo>
                    <a:pt x="414705" y="533400"/>
                  </a:lnTo>
                  <a:lnTo>
                    <a:pt x="388747" y="520700"/>
                  </a:lnTo>
                  <a:lnTo>
                    <a:pt x="362877" y="520700"/>
                  </a:lnTo>
                  <a:lnTo>
                    <a:pt x="340055" y="533400"/>
                  </a:lnTo>
                  <a:lnTo>
                    <a:pt x="323215" y="558800"/>
                  </a:lnTo>
                  <a:lnTo>
                    <a:pt x="307530" y="584200"/>
                  </a:lnTo>
                  <a:lnTo>
                    <a:pt x="307543" y="292100"/>
                  </a:lnTo>
                  <a:lnTo>
                    <a:pt x="309321" y="292100"/>
                  </a:lnTo>
                  <a:lnTo>
                    <a:pt x="314172" y="279400"/>
                  </a:lnTo>
                  <a:lnTo>
                    <a:pt x="853262" y="279400"/>
                  </a:lnTo>
                  <a:lnTo>
                    <a:pt x="844499" y="293001"/>
                  </a:lnTo>
                  <a:lnTo>
                    <a:pt x="844499" y="381000"/>
                  </a:lnTo>
                  <a:lnTo>
                    <a:pt x="844397" y="406400"/>
                  </a:lnTo>
                  <a:lnTo>
                    <a:pt x="838022" y="419100"/>
                  </a:lnTo>
                  <a:lnTo>
                    <a:pt x="826287" y="431800"/>
                  </a:lnTo>
                  <a:lnTo>
                    <a:pt x="780719" y="431800"/>
                  </a:lnTo>
                  <a:lnTo>
                    <a:pt x="769315" y="419100"/>
                  </a:lnTo>
                  <a:lnTo>
                    <a:pt x="763485" y="406400"/>
                  </a:lnTo>
                  <a:lnTo>
                    <a:pt x="763587" y="381000"/>
                  </a:lnTo>
                  <a:lnTo>
                    <a:pt x="769962" y="368300"/>
                  </a:lnTo>
                  <a:lnTo>
                    <a:pt x="781685" y="355600"/>
                  </a:lnTo>
                  <a:lnTo>
                    <a:pt x="827265" y="355600"/>
                  </a:lnTo>
                  <a:lnTo>
                    <a:pt x="838669" y="368300"/>
                  </a:lnTo>
                  <a:lnTo>
                    <a:pt x="844499" y="381000"/>
                  </a:lnTo>
                  <a:lnTo>
                    <a:pt x="844499" y="293001"/>
                  </a:lnTo>
                  <a:lnTo>
                    <a:pt x="828713" y="317500"/>
                  </a:lnTo>
                  <a:lnTo>
                    <a:pt x="801941" y="304800"/>
                  </a:lnTo>
                  <a:lnTo>
                    <a:pt x="775639" y="317500"/>
                  </a:lnTo>
                  <a:lnTo>
                    <a:pt x="751840" y="330200"/>
                  </a:lnTo>
                  <a:lnTo>
                    <a:pt x="732574" y="342900"/>
                  </a:lnTo>
                  <a:lnTo>
                    <a:pt x="719175" y="381000"/>
                  </a:lnTo>
                  <a:lnTo>
                    <a:pt x="718959" y="406400"/>
                  </a:lnTo>
                  <a:lnTo>
                    <a:pt x="731202" y="444500"/>
                  </a:lnTo>
                  <a:lnTo>
                    <a:pt x="755167" y="469900"/>
                  </a:lnTo>
                  <a:lnTo>
                    <a:pt x="786815" y="482600"/>
                  </a:lnTo>
                  <a:lnTo>
                    <a:pt x="819975" y="482600"/>
                  </a:lnTo>
                  <a:lnTo>
                    <a:pt x="850798" y="469900"/>
                  </a:lnTo>
                  <a:lnTo>
                    <a:pt x="875411" y="444500"/>
                  </a:lnTo>
                  <a:lnTo>
                    <a:pt x="881570" y="431800"/>
                  </a:lnTo>
                  <a:lnTo>
                    <a:pt x="887742" y="419100"/>
                  </a:lnTo>
                  <a:lnTo>
                    <a:pt x="890168" y="393700"/>
                  </a:lnTo>
                  <a:lnTo>
                    <a:pt x="883208" y="355600"/>
                  </a:lnTo>
                  <a:lnTo>
                    <a:pt x="867333" y="330200"/>
                  </a:lnTo>
                  <a:lnTo>
                    <a:pt x="877824" y="317500"/>
                  </a:lnTo>
                  <a:lnTo>
                    <a:pt x="888326" y="304800"/>
                  </a:lnTo>
                  <a:lnTo>
                    <a:pt x="986320" y="393700"/>
                  </a:lnTo>
                  <a:lnTo>
                    <a:pt x="989114" y="393700"/>
                  </a:lnTo>
                  <a:lnTo>
                    <a:pt x="989114" y="335254"/>
                  </a:lnTo>
                  <a:lnTo>
                    <a:pt x="955789" y="304800"/>
                  </a:lnTo>
                  <a:lnTo>
                    <a:pt x="927989" y="279400"/>
                  </a:lnTo>
                  <a:lnTo>
                    <a:pt x="914082" y="266700"/>
                  </a:lnTo>
                  <a:lnTo>
                    <a:pt x="932561" y="241300"/>
                  </a:lnTo>
                  <a:lnTo>
                    <a:pt x="987996" y="165100"/>
                  </a:lnTo>
                  <a:lnTo>
                    <a:pt x="1044625" y="165100"/>
                  </a:lnTo>
                  <a:lnTo>
                    <a:pt x="1070381" y="152400"/>
                  </a:lnTo>
                  <a:lnTo>
                    <a:pt x="1091145" y="127000"/>
                  </a:lnTo>
                  <a:lnTo>
                    <a:pt x="1097826" y="114300"/>
                  </a:lnTo>
                  <a:lnTo>
                    <a:pt x="1104519" y="101600"/>
                  </a:lnTo>
                  <a:lnTo>
                    <a:pt x="1104734" y="63500"/>
                  </a:lnTo>
                  <a:lnTo>
                    <a:pt x="1092479" y="38100"/>
                  </a:lnTo>
                  <a:lnTo>
                    <a:pt x="1068514" y="12700"/>
                  </a:lnTo>
                  <a:lnTo>
                    <a:pt x="1060221" y="9372"/>
                  </a:lnTo>
                  <a:lnTo>
                    <a:pt x="1060221" y="76200"/>
                  </a:lnTo>
                  <a:lnTo>
                    <a:pt x="1060119" y="88900"/>
                  </a:lnTo>
                  <a:lnTo>
                    <a:pt x="1053744" y="101600"/>
                  </a:lnTo>
                  <a:lnTo>
                    <a:pt x="1042009" y="114300"/>
                  </a:lnTo>
                  <a:lnTo>
                    <a:pt x="996442" y="114300"/>
                  </a:lnTo>
                  <a:lnTo>
                    <a:pt x="985024" y="101600"/>
                  </a:lnTo>
                  <a:lnTo>
                    <a:pt x="979195" y="88900"/>
                  </a:lnTo>
                  <a:lnTo>
                    <a:pt x="979284" y="76200"/>
                  </a:lnTo>
                  <a:lnTo>
                    <a:pt x="985659" y="50800"/>
                  </a:lnTo>
                  <a:lnTo>
                    <a:pt x="997394" y="38100"/>
                  </a:lnTo>
                  <a:lnTo>
                    <a:pt x="1027887" y="38100"/>
                  </a:lnTo>
                  <a:lnTo>
                    <a:pt x="1042962" y="50800"/>
                  </a:lnTo>
                  <a:lnTo>
                    <a:pt x="1054392" y="50800"/>
                  </a:lnTo>
                  <a:lnTo>
                    <a:pt x="1060221" y="76200"/>
                  </a:lnTo>
                  <a:lnTo>
                    <a:pt x="1060221" y="9372"/>
                  </a:lnTo>
                  <a:lnTo>
                    <a:pt x="1036878" y="0"/>
                  </a:lnTo>
                  <a:lnTo>
                    <a:pt x="972883" y="0"/>
                  </a:lnTo>
                  <a:lnTo>
                    <a:pt x="948270" y="25400"/>
                  </a:lnTo>
                  <a:lnTo>
                    <a:pt x="936472" y="50800"/>
                  </a:lnTo>
                  <a:lnTo>
                    <a:pt x="933424" y="76200"/>
                  </a:lnTo>
                  <a:lnTo>
                    <a:pt x="938682" y="114300"/>
                  </a:lnTo>
                  <a:lnTo>
                    <a:pt x="951814" y="127000"/>
                  </a:lnTo>
                  <a:lnTo>
                    <a:pt x="939825" y="152400"/>
                  </a:lnTo>
                  <a:lnTo>
                    <a:pt x="914260" y="133692"/>
                  </a:lnTo>
                  <a:lnTo>
                    <a:pt x="914260" y="190500"/>
                  </a:lnTo>
                  <a:lnTo>
                    <a:pt x="879005" y="241300"/>
                  </a:lnTo>
                  <a:lnTo>
                    <a:pt x="871093" y="228600"/>
                  </a:lnTo>
                  <a:lnTo>
                    <a:pt x="786307" y="228600"/>
                  </a:lnTo>
                  <a:lnTo>
                    <a:pt x="790409" y="215900"/>
                  </a:lnTo>
                  <a:lnTo>
                    <a:pt x="793991" y="215900"/>
                  </a:lnTo>
                  <a:lnTo>
                    <a:pt x="800023" y="203200"/>
                  </a:lnTo>
                  <a:lnTo>
                    <a:pt x="806056" y="190500"/>
                  </a:lnTo>
                  <a:lnTo>
                    <a:pt x="808786" y="165100"/>
                  </a:lnTo>
                  <a:lnTo>
                    <a:pt x="802665" y="139700"/>
                  </a:lnTo>
                  <a:lnTo>
                    <a:pt x="795426" y="127000"/>
                  </a:lnTo>
                  <a:lnTo>
                    <a:pt x="788174" y="114300"/>
                  </a:lnTo>
                  <a:lnTo>
                    <a:pt x="792772" y="101600"/>
                  </a:lnTo>
                  <a:lnTo>
                    <a:pt x="914260" y="190500"/>
                  </a:lnTo>
                  <a:lnTo>
                    <a:pt x="914260" y="133692"/>
                  </a:lnTo>
                  <a:lnTo>
                    <a:pt x="870407" y="101600"/>
                  </a:lnTo>
                  <a:lnTo>
                    <a:pt x="853046" y="88900"/>
                  </a:lnTo>
                  <a:lnTo>
                    <a:pt x="818337" y="63500"/>
                  </a:lnTo>
                  <a:lnTo>
                    <a:pt x="768273" y="63500"/>
                  </a:lnTo>
                  <a:lnTo>
                    <a:pt x="763079" y="68618"/>
                  </a:lnTo>
                  <a:lnTo>
                    <a:pt x="763079" y="152400"/>
                  </a:lnTo>
                  <a:lnTo>
                    <a:pt x="762977" y="177800"/>
                  </a:lnTo>
                  <a:lnTo>
                    <a:pt x="756602" y="190500"/>
                  </a:lnTo>
                  <a:lnTo>
                    <a:pt x="744867" y="203200"/>
                  </a:lnTo>
                  <a:lnTo>
                    <a:pt x="699300" y="203200"/>
                  </a:lnTo>
                  <a:lnTo>
                    <a:pt x="687895" y="190500"/>
                  </a:lnTo>
                  <a:lnTo>
                    <a:pt x="682066" y="177800"/>
                  </a:lnTo>
                  <a:lnTo>
                    <a:pt x="682167" y="152400"/>
                  </a:lnTo>
                  <a:lnTo>
                    <a:pt x="688543" y="139700"/>
                  </a:lnTo>
                  <a:lnTo>
                    <a:pt x="700252" y="127000"/>
                  </a:lnTo>
                  <a:lnTo>
                    <a:pt x="745858" y="127000"/>
                  </a:lnTo>
                  <a:lnTo>
                    <a:pt x="757262" y="139700"/>
                  </a:lnTo>
                  <a:lnTo>
                    <a:pt x="763079" y="152400"/>
                  </a:lnTo>
                  <a:lnTo>
                    <a:pt x="763079" y="68618"/>
                  </a:lnTo>
                  <a:lnTo>
                    <a:pt x="755370" y="76200"/>
                  </a:lnTo>
                  <a:lnTo>
                    <a:pt x="750773" y="88900"/>
                  </a:lnTo>
                  <a:lnTo>
                    <a:pt x="723201" y="76200"/>
                  </a:lnTo>
                  <a:lnTo>
                    <a:pt x="671144" y="101600"/>
                  </a:lnTo>
                  <a:lnTo>
                    <a:pt x="638479" y="139700"/>
                  </a:lnTo>
                  <a:lnTo>
                    <a:pt x="636727" y="177800"/>
                  </a:lnTo>
                  <a:lnTo>
                    <a:pt x="645299" y="203200"/>
                  </a:lnTo>
                  <a:lnTo>
                    <a:pt x="663600" y="228600"/>
                  </a:lnTo>
                  <a:lnTo>
                    <a:pt x="303745" y="228600"/>
                  </a:lnTo>
                  <a:lnTo>
                    <a:pt x="282143" y="254000"/>
                  </a:lnTo>
                  <a:lnTo>
                    <a:pt x="267589" y="266700"/>
                  </a:lnTo>
                  <a:lnTo>
                    <a:pt x="262242" y="292100"/>
                  </a:lnTo>
                  <a:lnTo>
                    <a:pt x="262242" y="673100"/>
                  </a:lnTo>
                  <a:lnTo>
                    <a:pt x="264020" y="673100"/>
                  </a:lnTo>
                  <a:lnTo>
                    <a:pt x="11595" y="1168400"/>
                  </a:lnTo>
                  <a:lnTo>
                    <a:pt x="8597" y="1168400"/>
                  </a:lnTo>
                  <a:lnTo>
                    <a:pt x="6350" y="1181100"/>
                  </a:lnTo>
                  <a:lnTo>
                    <a:pt x="4851" y="1181100"/>
                  </a:lnTo>
                  <a:lnTo>
                    <a:pt x="4140" y="1193800"/>
                  </a:lnTo>
                  <a:lnTo>
                    <a:pt x="0" y="1282700"/>
                  </a:lnTo>
                  <a:lnTo>
                    <a:pt x="6438" y="1320800"/>
                  </a:lnTo>
                  <a:lnTo>
                    <a:pt x="24549" y="1333500"/>
                  </a:lnTo>
                  <a:lnTo>
                    <a:pt x="48679" y="1333500"/>
                  </a:lnTo>
                  <a:lnTo>
                    <a:pt x="73202" y="1320800"/>
                  </a:lnTo>
                  <a:lnTo>
                    <a:pt x="110566" y="1295400"/>
                  </a:lnTo>
                  <a:lnTo>
                    <a:pt x="147942" y="1270000"/>
                  </a:lnTo>
                  <a:lnTo>
                    <a:pt x="153466" y="1257300"/>
                  </a:lnTo>
                  <a:lnTo>
                    <a:pt x="162763" y="1257300"/>
                  </a:lnTo>
                  <a:lnTo>
                    <a:pt x="166458" y="1244600"/>
                  </a:lnTo>
                  <a:lnTo>
                    <a:pt x="262242" y="1054100"/>
                  </a:lnTo>
                  <a:lnTo>
                    <a:pt x="262242" y="1219200"/>
                  </a:lnTo>
                  <a:lnTo>
                    <a:pt x="267589" y="1244600"/>
                  </a:lnTo>
                  <a:lnTo>
                    <a:pt x="282143" y="1270000"/>
                  </a:lnTo>
                  <a:lnTo>
                    <a:pt x="303745" y="1282700"/>
                  </a:lnTo>
                  <a:lnTo>
                    <a:pt x="759929" y="1282700"/>
                  </a:lnTo>
                  <a:lnTo>
                    <a:pt x="726313" y="1346200"/>
                  </a:lnTo>
                  <a:lnTo>
                    <a:pt x="720178" y="1371600"/>
                  </a:lnTo>
                  <a:lnTo>
                    <a:pt x="726313" y="1397000"/>
                  </a:lnTo>
                  <a:lnTo>
                    <a:pt x="742251" y="1409700"/>
                  </a:lnTo>
                  <a:lnTo>
                    <a:pt x="1147432" y="1409700"/>
                  </a:lnTo>
                  <a:lnTo>
                    <a:pt x="1163370" y="1397000"/>
                  </a:lnTo>
                  <a:lnTo>
                    <a:pt x="1169504" y="1371600"/>
                  </a:lnTo>
                  <a:lnTo>
                    <a:pt x="1163370" y="1346200"/>
                  </a:lnTo>
                  <a:lnTo>
                    <a:pt x="1124140" y="1276667"/>
                  </a:lnTo>
                  <a:lnTo>
                    <a:pt x="1124140" y="1371600"/>
                  </a:lnTo>
                  <a:lnTo>
                    <a:pt x="765543" y="1371600"/>
                  </a:lnTo>
                  <a:lnTo>
                    <a:pt x="837272" y="1244600"/>
                  </a:lnTo>
                  <a:lnTo>
                    <a:pt x="944854" y="1054100"/>
                  </a:lnTo>
                  <a:lnTo>
                    <a:pt x="1124140" y="1371600"/>
                  </a:lnTo>
                  <a:lnTo>
                    <a:pt x="1124140" y="1276667"/>
                  </a:lnTo>
                  <a:lnTo>
                    <a:pt x="1034402" y="1117600"/>
                  </a:lnTo>
                  <a:lnTo>
                    <a:pt x="1034402" y="1054100"/>
                  </a:lnTo>
                  <a:lnTo>
                    <a:pt x="1034402" y="1041400"/>
                  </a:lnTo>
                  <a:lnTo>
                    <a:pt x="1034402" y="850900"/>
                  </a:lnTo>
                  <a:lnTo>
                    <a:pt x="1514944" y="850900"/>
                  </a:lnTo>
                  <a:lnTo>
                    <a:pt x="1536534" y="838200"/>
                  </a:lnTo>
                  <a:lnTo>
                    <a:pt x="1551101" y="812800"/>
                  </a:lnTo>
                  <a:lnTo>
                    <a:pt x="1556435" y="787400"/>
                  </a:lnTo>
                  <a:lnTo>
                    <a:pt x="1556435" y="469900"/>
                  </a:lnTo>
                  <a:close/>
                </a:path>
              </a:pathLst>
            </a:custGeom>
            <a:solidFill>
              <a:srgbClr val="FFFFFF"/>
            </a:solidFill>
          </p:spPr>
          <p:txBody>
            <a:bodyPr wrap="square" lIns="0" tIns="0" rIns="0" bIns="0" rtlCol="0"/>
            <a:lstStyle/>
            <a:p>
              <a:endParaRPr sz="1200"/>
            </a:p>
          </p:txBody>
        </p:sp>
        <p:pic>
          <p:nvPicPr>
            <p:cNvPr id="10" name="object 10"/>
            <p:cNvPicPr/>
            <p:nvPr/>
          </p:nvPicPr>
          <p:blipFill>
            <a:blip r:embed="rId3" cstate="print"/>
            <a:stretch>
              <a:fillRect/>
            </a:stretch>
          </p:blipFill>
          <p:spPr>
            <a:xfrm>
              <a:off x="7771846" y="2795484"/>
              <a:ext cx="154149" cy="104709"/>
            </a:xfrm>
            <a:prstGeom prst="rect">
              <a:avLst/>
            </a:prstGeom>
          </p:spPr>
        </p:pic>
        <p:pic>
          <p:nvPicPr>
            <p:cNvPr id="11" name="object 11"/>
            <p:cNvPicPr/>
            <p:nvPr/>
          </p:nvPicPr>
          <p:blipFill>
            <a:blip r:embed="rId4" cstate="print"/>
            <a:stretch>
              <a:fillRect/>
            </a:stretch>
          </p:blipFill>
          <p:spPr>
            <a:xfrm>
              <a:off x="7769771" y="2940988"/>
              <a:ext cx="154158" cy="104710"/>
            </a:xfrm>
            <a:prstGeom prst="rect">
              <a:avLst/>
            </a:prstGeom>
          </p:spPr>
        </p:pic>
        <p:sp>
          <p:nvSpPr>
            <p:cNvPr id="12" name="object 12"/>
            <p:cNvSpPr/>
            <p:nvPr/>
          </p:nvSpPr>
          <p:spPr>
            <a:xfrm>
              <a:off x="7960868" y="2829038"/>
              <a:ext cx="206375" cy="184150"/>
            </a:xfrm>
            <a:custGeom>
              <a:avLst/>
              <a:gdLst/>
              <a:ahLst/>
              <a:cxnLst/>
              <a:rect l="l" t="t" r="r" b="b"/>
              <a:pathLst>
                <a:path w="206375" h="184150">
                  <a:moveTo>
                    <a:pt x="206159" y="161099"/>
                  </a:moveTo>
                  <a:lnTo>
                    <a:pt x="204381" y="152273"/>
                  </a:lnTo>
                  <a:lnTo>
                    <a:pt x="199529" y="145084"/>
                  </a:lnTo>
                  <a:lnTo>
                    <a:pt x="192328" y="140220"/>
                  </a:lnTo>
                  <a:lnTo>
                    <a:pt x="183502" y="138442"/>
                  </a:lnTo>
                  <a:lnTo>
                    <a:pt x="22656" y="138442"/>
                  </a:lnTo>
                  <a:lnTo>
                    <a:pt x="13843" y="140220"/>
                  </a:lnTo>
                  <a:lnTo>
                    <a:pt x="6642" y="145084"/>
                  </a:lnTo>
                  <a:lnTo>
                    <a:pt x="1790" y="152273"/>
                  </a:lnTo>
                  <a:lnTo>
                    <a:pt x="0" y="161099"/>
                  </a:lnTo>
                  <a:lnTo>
                    <a:pt x="1790" y="169913"/>
                  </a:lnTo>
                  <a:lnTo>
                    <a:pt x="6642" y="177114"/>
                  </a:lnTo>
                  <a:lnTo>
                    <a:pt x="13843" y="181965"/>
                  </a:lnTo>
                  <a:lnTo>
                    <a:pt x="22656" y="183743"/>
                  </a:lnTo>
                  <a:lnTo>
                    <a:pt x="183502" y="183743"/>
                  </a:lnTo>
                  <a:lnTo>
                    <a:pt x="192328" y="181965"/>
                  </a:lnTo>
                  <a:lnTo>
                    <a:pt x="199529" y="177114"/>
                  </a:lnTo>
                  <a:lnTo>
                    <a:pt x="204381" y="169913"/>
                  </a:lnTo>
                  <a:lnTo>
                    <a:pt x="206159" y="161099"/>
                  </a:lnTo>
                  <a:close/>
                </a:path>
                <a:path w="206375" h="184150">
                  <a:moveTo>
                    <a:pt x="206159" y="22644"/>
                  </a:moveTo>
                  <a:lnTo>
                    <a:pt x="204381" y="13830"/>
                  </a:lnTo>
                  <a:lnTo>
                    <a:pt x="199529" y="6629"/>
                  </a:lnTo>
                  <a:lnTo>
                    <a:pt x="192328" y="1778"/>
                  </a:lnTo>
                  <a:lnTo>
                    <a:pt x="183502" y="0"/>
                  </a:lnTo>
                  <a:lnTo>
                    <a:pt x="22656" y="0"/>
                  </a:lnTo>
                  <a:lnTo>
                    <a:pt x="13843" y="1778"/>
                  </a:lnTo>
                  <a:lnTo>
                    <a:pt x="6642" y="6629"/>
                  </a:lnTo>
                  <a:lnTo>
                    <a:pt x="1790" y="13830"/>
                  </a:lnTo>
                  <a:lnTo>
                    <a:pt x="0" y="22644"/>
                  </a:lnTo>
                  <a:lnTo>
                    <a:pt x="1790" y="31457"/>
                  </a:lnTo>
                  <a:lnTo>
                    <a:pt x="6642" y="38658"/>
                  </a:lnTo>
                  <a:lnTo>
                    <a:pt x="13843" y="43510"/>
                  </a:lnTo>
                  <a:lnTo>
                    <a:pt x="22656" y="45288"/>
                  </a:lnTo>
                  <a:lnTo>
                    <a:pt x="183502" y="45288"/>
                  </a:lnTo>
                  <a:lnTo>
                    <a:pt x="192328" y="43510"/>
                  </a:lnTo>
                  <a:lnTo>
                    <a:pt x="199529" y="38658"/>
                  </a:lnTo>
                  <a:lnTo>
                    <a:pt x="204381" y="31457"/>
                  </a:lnTo>
                  <a:lnTo>
                    <a:pt x="206159" y="22644"/>
                  </a:lnTo>
                  <a:close/>
                </a:path>
              </a:pathLst>
            </a:custGeom>
            <a:solidFill>
              <a:srgbClr val="FFFFFF"/>
            </a:solidFill>
          </p:spPr>
          <p:txBody>
            <a:bodyPr wrap="square" lIns="0" tIns="0" rIns="0" bIns="0" rtlCol="0"/>
            <a:lstStyle/>
            <a:p>
              <a:endParaRPr sz="1200"/>
            </a:p>
          </p:txBody>
        </p:sp>
      </p:grpSp>
      <p:pic>
        <p:nvPicPr>
          <p:cNvPr id="13" name="object 13"/>
          <p:cNvPicPr/>
          <p:nvPr/>
        </p:nvPicPr>
        <p:blipFill>
          <a:blip r:embed="rId5" cstate="print"/>
          <a:stretch>
            <a:fillRect/>
          </a:stretch>
        </p:blipFill>
        <p:spPr>
          <a:xfrm>
            <a:off x="8181902" y="1528749"/>
            <a:ext cx="933416" cy="1363133"/>
          </a:xfrm>
          <a:prstGeom prst="rect">
            <a:avLst/>
          </a:prstGeom>
        </p:spPr>
      </p:pic>
      <p:sp>
        <p:nvSpPr>
          <p:cNvPr id="14" name="object 14"/>
          <p:cNvSpPr/>
          <p:nvPr/>
        </p:nvSpPr>
        <p:spPr>
          <a:xfrm>
            <a:off x="887868" y="6241643"/>
            <a:ext cx="2117" cy="847"/>
          </a:xfrm>
          <a:custGeom>
            <a:avLst/>
            <a:gdLst/>
            <a:ahLst/>
            <a:cxnLst/>
            <a:rect l="l" t="t" r="r" b="b"/>
            <a:pathLst>
              <a:path w="3175" h="1270">
                <a:moveTo>
                  <a:pt x="0" y="654"/>
                </a:moveTo>
                <a:lnTo>
                  <a:pt x="654" y="0"/>
                </a:lnTo>
                <a:lnTo>
                  <a:pt x="2617" y="0"/>
                </a:lnTo>
                <a:lnTo>
                  <a:pt x="0" y="654"/>
                </a:lnTo>
                <a:close/>
              </a:path>
            </a:pathLst>
          </a:custGeom>
          <a:solidFill>
            <a:srgbClr val="5C7E4E"/>
          </a:solidFill>
        </p:spPr>
        <p:txBody>
          <a:bodyPr wrap="square" lIns="0" tIns="0" rIns="0" bIns="0" rtlCol="0"/>
          <a:lstStyle/>
          <a:p>
            <a:endParaRPr sz="1200"/>
          </a:p>
        </p:txBody>
      </p:sp>
      <p:sp>
        <p:nvSpPr>
          <p:cNvPr id="15" name="object 15"/>
          <p:cNvSpPr/>
          <p:nvPr/>
        </p:nvSpPr>
        <p:spPr>
          <a:xfrm>
            <a:off x="1682799" y="6259095"/>
            <a:ext cx="2963" cy="2540"/>
          </a:xfrm>
          <a:custGeom>
            <a:avLst/>
            <a:gdLst/>
            <a:ahLst/>
            <a:cxnLst/>
            <a:rect l="l" t="t" r="r" b="b"/>
            <a:pathLst>
              <a:path w="4444" h="3809">
                <a:moveTo>
                  <a:pt x="1308" y="3272"/>
                </a:moveTo>
                <a:lnTo>
                  <a:pt x="0" y="3272"/>
                </a:lnTo>
                <a:lnTo>
                  <a:pt x="3926" y="0"/>
                </a:lnTo>
                <a:lnTo>
                  <a:pt x="1963" y="1963"/>
                </a:lnTo>
                <a:lnTo>
                  <a:pt x="1308" y="3272"/>
                </a:lnTo>
                <a:close/>
              </a:path>
            </a:pathLst>
          </a:custGeom>
          <a:solidFill>
            <a:srgbClr val="5C7E4E"/>
          </a:solidFill>
        </p:spPr>
        <p:txBody>
          <a:bodyPr wrap="square" lIns="0" tIns="0" rIns="0" bIns="0" rtlCol="0"/>
          <a:lstStyle/>
          <a:p>
            <a:endParaRPr sz="1200"/>
          </a:p>
        </p:txBody>
      </p:sp>
      <p:sp>
        <p:nvSpPr>
          <p:cNvPr id="16" name="object 16"/>
          <p:cNvSpPr/>
          <p:nvPr/>
        </p:nvSpPr>
        <p:spPr>
          <a:xfrm>
            <a:off x="1810197" y="6272184"/>
            <a:ext cx="1270" cy="1270"/>
          </a:xfrm>
          <a:custGeom>
            <a:avLst/>
            <a:gdLst/>
            <a:ahLst/>
            <a:cxnLst/>
            <a:rect l="l" t="t" r="r" b="b"/>
            <a:pathLst>
              <a:path w="1905" h="1904">
                <a:moveTo>
                  <a:pt x="1308" y="1308"/>
                </a:moveTo>
                <a:lnTo>
                  <a:pt x="654" y="654"/>
                </a:lnTo>
                <a:lnTo>
                  <a:pt x="0" y="654"/>
                </a:lnTo>
                <a:lnTo>
                  <a:pt x="1308" y="0"/>
                </a:lnTo>
                <a:lnTo>
                  <a:pt x="1308" y="1308"/>
                </a:lnTo>
                <a:close/>
              </a:path>
            </a:pathLst>
          </a:custGeom>
          <a:solidFill>
            <a:srgbClr val="5C7E4E"/>
          </a:solidFill>
        </p:spPr>
        <p:txBody>
          <a:bodyPr wrap="square" lIns="0" tIns="0" rIns="0" bIns="0" rtlCol="0"/>
          <a:lstStyle/>
          <a:p>
            <a:endParaRPr sz="1200"/>
          </a:p>
        </p:txBody>
      </p:sp>
      <p:sp>
        <p:nvSpPr>
          <p:cNvPr id="17" name="object 17"/>
          <p:cNvSpPr/>
          <p:nvPr/>
        </p:nvSpPr>
        <p:spPr>
          <a:xfrm>
            <a:off x="1386553" y="6256914"/>
            <a:ext cx="2540" cy="847"/>
          </a:xfrm>
          <a:custGeom>
            <a:avLst/>
            <a:gdLst/>
            <a:ahLst/>
            <a:cxnLst/>
            <a:rect l="l" t="t" r="r" b="b"/>
            <a:pathLst>
              <a:path w="3810" h="1270">
                <a:moveTo>
                  <a:pt x="1963" y="654"/>
                </a:moveTo>
                <a:lnTo>
                  <a:pt x="0" y="654"/>
                </a:lnTo>
                <a:lnTo>
                  <a:pt x="654" y="0"/>
                </a:lnTo>
                <a:lnTo>
                  <a:pt x="3272" y="0"/>
                </a:lnTo>
                <a:lnTo>
                  <a:pt x="1963" y="654"/>
                </a:lnTo>
                <a:close/>
              </a:path>
            </a:pathLst>
          </a:custGeom>
          <a:solidFill>
            <a:srgbClr val="5C7E4E"/>
          </a:solidFill>
        </p:spPr>
        <p:txBody>
          <a:bodyPr wrap="square" lIns="0" tIns="0" rIns="0" bIns="0" rtlCol="0"/>
          <a:lstStyle/>
          <a:p>
            <a:endParaRPr sz="1200"/>
          </a:p>
        </p:txBody>
      </p:sp>
      <p:sp>
        <p:nvSpPr>
          <p:cNvPr id="18" name="object 18"/>
          <p:cNvSpPr/>
          <p:nvPr/>
        </p:nvSpPr>
        <p:spPr>
          <a:xfrm>
            <a:off x="654880" y="6241653"/>
            <a:ext cx="10583" cy="2963"/>
          </a:xfrm>
          <a:custGeom>
            <a:avLst/>
            <a:gdLst/>
            <a:ahLst/>
            <a:cxnLst/>
            <a:rect l="l" t="t" r="r" b="b"/>
            <a:pathLst>
              <a:path w="15875" h="4445">
                <a:moveTo>
                  <a:pt x="1308" y="1955"/>
                </a:moveTo>
                <a:lnTo>
                  <a:pt x="660" y="1308"/>
                </a:lnTo>
                <a:lnTo>
                  <a:pt x="0" y="1308"/>
                </a:lnTo>
                <a:lnTo>
                  <a:pt x="1308" y="1955"/>
                </a:lnTo>
                <a:close/>
              </a:path>
              <a:path w="15875" h="4445">
                <a:moveTo>
                  <a:pt x="9169" y="1308"/>
                </a:moveTo>
                <a:lnTo>
                  <a:pt x="5245" y="0"/>
                </a:lnTo>
                <a:lnTo>
                  <a:pt x="7200" y="1308"/>
                </a:lnTo>
                <a:lnTo>
                  <a:pt x="9169" y="1308"/>
                </a:lnTo>
                <a:close/>
              </a:path>
              <a:path w="15875" h="4445">
                <a:moveTo>
                  <a:pt x="15709" y="1308"/>
                </a:moveTo>
                <a:lnTo>
                  <a:pt x="9169" y="1308"/>
                </a:lnTo>
                <a:lnTo>
                  <a:pt x="3924" y="1955"/>
                </a:lnTo>
                <a:lnTo>
                  <a:pt x="1968" y="1955"/>
                </a:lnTo>
                <a:lnTo>
                  <a:pt x="6553" y="3924"/>
                </a:lnTo>
                <a:lnTo>
                  <a:pt x="11125" y="3924"/>
                </a:lnTo>
                <a:lnTo>
                  <a:pt x="15709" y="3263"/>
                </a:lnTo>
                <a:lnTo>
                  <a:pt x="15709" y="1308"/>
                </a:lnTo>
                <a:close/>
              </a:path>
            </a:pathLst>
          </a:custGeom>
          <a:solidFill>
            <a:srgbClr val="5C7E4E"/>
          </a:solidFill>
        </p:spPr>
        <p:txBody>
          <a:bodyPr wrap="square" lIns="0" tIns="0" rIns="0" bIns="0" rtlCol="0"/>
          <a:lstStyle/>
          <a:p>
            <a:endParaRPr sz="1200"/>
          </a:p>
        </p:txBody>
      </p:sp>
      <p:sp>
        <p:nvSpPr>
          <p:cNvPr id="19" name="object 19"/>
          <p:cNvSpPr/>
          <p:nvPr/>
        </p:nvSpPr>
        <p:spPr>
          <a:xfrm>
            <a:off x="226444" y="6265640"/>
            <a:ext cx="1693" cy="1270"/>
          </a:xfrm>
          <a:custGeom>
            <a:avLst/>
            <a:gdLst/>
            <a:ahLst/>
            <a:cxnLst/>
            <a:rect l="l" t="t" r="r" b="b"/>
            <a:pathLst>
              <a:path w="2539" h="1904">
                <a:moveTo>
                  <a:pt x="0" y="1308"/>
                </a:moveTo>
                <a:lnTo>
                  <a:pt x="0" y="654"/>
                </a:lnTo>
                <a:lnTo>
                  <a:pt x="654" y="0"/>
                </a:lnTo>
                <a:lnTo>
                  <a:pt x="1963" y="0"/>
                </a:lnTo>
                <a:lnTo>
                  <a:pt x="0" y="1308"/>
                </a:lnTo>
                <a:close/>
              </a:path>
            </a:pathLst>
          </a:custGeom>
          <a:solidFill>
            <a:srgbClr val="5C7E4E"/>
          </a:solidFill>
        </p:spPr>
        <p:txBody>
          <a:bodyPr wrap="square" lIns="0" tIns="0" rIns="0" bIns="0" rtlCol="0"/>
          <a:lstStyle/>
          <a:p>
            <a:endParaRPr sz="1200"/>
          </a:p>
        </p:txBody>
      </p:sp>
      <p:sp>
        <p:nvSpPr>
          <p:cNvPr id="20" name="object 20"/>
          <p:cNvSpPr/>
          <p:nvPr/>
        </p:nvSpPr>
        <p:spPr>
          <a:xfrm>
            <a:off x="1397025" y="6323231"/>
            <a:ext cx="1693" cy="847"/>
          </a:xfrm>
          <a:custGeom>
            <a:avLst/>
            <a:gdLst/>
            <a:ahLst/>
            <a:cxnLst/>
            <a:rect l="l" t="t" r="r" b="b"/>
            <a:pathLst>
              <a:path w="2539" h="1270">
                <a:moveTo>
                  <a:pt x="1308" y="654"/>
                </a:moveTo>
                <a:lnTo>
                  <a:pt x="0" y="654"/>
                </a:lnTo>
                <a:lnTo>
                  <a:pt x="654" y="0"/>
                </a:lnTo>
                <a:lnTo>
                  <a:pt x="1963" y="0"/>
                </a:lnTo>
                <a:lnTo>
                  <a:pt x="1308" y="654"/>
                </a:lnTo>
                <a:close/>
              </a:path>
            </a:pathLst>
          </a:custGeom>
          <a:solidFill>
            <a:srgbClr val="5C7E4E"/>
          </a:solidFill>
        </p:spPr>
        <p:txBody>
          <a:bodyPr wrap="square" lIns="0" tIns="0" rIns="0" bIns="0" rtlCol="0"/>
          <a:lstStyle/>
          <a:p>
            <a:endParaRPr sz="1200"/>
          </a:p>
        </p:txBody>
      </p:sp>
      <p:sp>
        <p:nvSpPr>
          <p:cNvPr id="21" name="object 21"/>
          <p:cNvSpPr/>
          <p:nvPr/>
        </p:nvSpPr>
        <p:spPr>
          <a:xfrm>
            <a:off x="295379" y="6250369"/>
            <a:ext cx="1270" cy="2540"/>
          </a:xfrm>
          <a:custGeom>
            <a:avLst/>
            <a:gdLst/>
            <a:ahLst/>
            <a:cxnLst/>
            <a:rect l="l" t="t" r="r" b="b"/>
            <a:pathLst>
              <a:path w="1904" h="3809">
                <a:moveTo>
                  <a:pt x="654" y="3272"/>
                </a:moveTo>
                <a:lnTo>
                  <a:pt x="0" y="2617"/>
                </a:lnTo>
                <a:lnTo>
                  <a:pt x="1308" y="0"/>
                </a:lnTo>
                <a:lnTo>
                  <a:pt x="654" y="3272"/>
                </a:lnTo>
                <a:close/>
              </a:path>
            </a:pathLst>
          </a:custGeom>
          <a:solidFill>
            <a:srgbClr val="5C7E4E"/>
          </a:solidFill>
        </p:spPr>
        <p:txBody>
          <a:bodyPr wrap="square" lIns="0" tIns="0" rIns="0" bIns="0" rtlCol="0"/>
          <a:lstStyle/>
          <a:p>
            <a:endParaRPr sz="1200"/>
          </a:p>
        </p:txBody>
      </p:sp>
      <p:sp>
        <p:nvSpPr>
          <p:cNvPr id="22" name="object 22"/>
          <p:cNvSpPr/>
          <p:nvPr/>
        </p:nvSpPr>
        <p:spPr>
          <a:xfrm>
            <a:off x="1685416" y="6258223"/>
            <a:ext cx="1270" cy="1270"/>
          </a:xfrm>
          <a:custGeom>
            <a:avLst/>
            <a:gdLst/>
            <a:ahLst/>
            <a:cxnLst/>
            <a:rect l="l" t="t" r="r" b="b"/>
            <a:pathLst>
              <a:path w="1905" h="1904">
                <a:moveTo>
                  <a:pt x="0" y="1308"/>
                </a:moveTo>
                <a:lnTo>
                  <a:pt x="1308" y="0"/>
                </a:lnTo>
                <a:lnTo>
                  <a:pt x="0" y="1308"/>
                </a:lnTo>
                <a:close/>
              </a:path>
            </a:pathLst>
          </a:custGeom>
          <a:solidFill>
            <a:srgbClr val="5C7E4E"/>
          </a:solidFill>
        </p:spPr>
        <p:txBody>
          <a:bodyPr wrap="square" lIns="0" tIns="0" rIns="0" bIns="0" rtlCol="0"/>
          <a:lstStyle/>
          <a:p>
            <a:endParaRPr sz="1200"/>
          </a:p>
        </p:txBody>
      </p:sp>
      <p:sp>
        <p:nvSpPr>
          <p:cNvPr id="23" name="object 23"/>
          <p:cNvSpPr/>
          <p:nvPr/>
        </p:nvSpPr>
        <p:spPr>
          <a:xfrm>
            <a:off x="1927996" y="6280474"/>
            <a:ext cx="1270" cy="2117"/>
          </a:xfrm>
          <a:custGeom>
            <a:avLst/>
            <a:gdLst/>
            <a:ahLst/>
            <a:cxnLst/>
            <a:rect l="l" t="t" r="r" b="b"/>
            <a:pathLst>
              <a:path w="1905" h="3175">
                <a:moveTo>
                  <a:pt x="1308" y="2617"/>
                </a:moveTo>
                <a:lnTo>
                  <a:pt x="654" y="2617"/>
                </a:lnTo>
                <a:lnTo>
                  <a:pt x="654" y="1963"/>
                </a:lnTo>
                <a:lnTo>
                  <a:pt x="0" y="654"/>
                </a:lnTo>
                <a:lnTo>
                  <a:pt x="0" y="0"/>
                </a:lnTo>
                <a:lnTo>
                  <a:pt x="1308" y="2617"/>
                </a:lnTo>
                <a:close/>
              </a:path>
            </a:pathLst>
          </a:custGeom>
          <a:solidFill>
            <a:srgbClr val="5C7E4E"/>
          </a:solidFill>
        </p:spPr>
        <p:txBody>
          <a:bodyPr wrap="square" lIns="0" tIns="0" rIns="0" bIns="0" rtlCol="0"/>
          <a:lstStyle/>
          <a:p>
            <a:endParaRPr sz="1200"/>
          </a:p>
        </p:txBody>
      </p:sp>
      <p:sp>
        <p:nvSpPr>
          <p:cNvPr id="24" name="object 24"/>
          <p:cNvSpPr/>
          <p:nvPr/>
        </p:nvSpPr>
        <p:spPr>
          <a:xfrm>
            <a:off x="2001731" y="6065381"/>
            <a:ext cx="2963" cy="2540"/>
          </a:xfrm>
          <a:custGeom>
            <a:avLst/>
            <a:gdLst/>
            <a:ahLst/>
            <a:cxnLst/>
            <a:rect l="l" t="t" r="r" b="b"/>
            <a:pathLst>
              <a:path w="4444" h="3809">
                <a:moveTo>
                  <a:pt x="3926" y="3272"/>
                </a:moveTo>
                <a:lnTo>
                  <a:pt x="0" y="1308"/>
                </a:lnTo>
                <a:lnTo>
                  <a:pt x="0" y="654"/>
                </a:lnTo>
                <a:lnTo>
                  <a:pt x="654" y="0"/>
                </a:lnTo>
                <a:lnTo>
                  <a:pt x="3926" y="3272"/>
                </a:lnTo>
                <a:close/>
              </a:path>
            </a:pathLst>
          </a:custGeom>
          <a:solidFill>
            <a:srgbClr val="5C7E4E"/>
          </a:solidFill>
        </p:spPr>
        <p:txBody>
          <a:bodyPr wrap="square" lIns="0" tIns="0" rIns="0" bIns="0" rtlCol="0"/>
          <a:lstStyle/>
          <a:p>
            <a:endParaRPr sz="1200"/>
          </a:p>
        </p:txBody>
      </p:sp>
      <p:sp>
        <p:nvSpPr>
          <p:cNvPr id="25" name="object 25"/>
          <p:cNvSpPr/>
          <p:nvPr/>
        </p:nvSpPr>
        <p:spPr>
          <a:xfrm>
            <a:off x="186300" y="5988160"/>
            <a:ext cx="2112433" cy="386927"/>
          </a:xfrm>
          <a:custGeom>
            <a:avLst/>
            <a:gdLst/>
            <a:ahLst/>
            <a:cxnLst/>
            <a:rect l="l" t="t" r="r" b="b"/>
            <a:pathLst>
              <a:path w="3168650" h="580390">
                <a:moveTo>
                  <a:pt x="2719603" y="115951"/>
                </a:moveTo>
                <a:lnTo>
                  <a:pt x="2719489" y="115023"/>
                </a:lnTo>
                <a:lnTo>
                  <a:pt x="2719209" y="115570"/>
                </a:lnTo>
                <a:lnTo>
                  <a:pt x="2719603" y="115951"/>
                </a:lnTo>
                <a:close/>
              </a:path>
              <a:path w="3168650" h="580390">
                <a:moveTo>
                  <a:pt x="2720517" y="116840"/>
                </a:moveTo>
                <a:lnTo>
                  <a:pt x="2719603" y="115951"/>
                </a:lnTo>
                <a:lnTo>
                  <a:pt x="2719870" y="118110"/>
                </a:lnTo>
                <a:lnTo>
                  <a:pt x="2720517" y="118110"/>
                </a:lnTo>
                <a:lnTo>
                  <a:pt x="2720517" y="116840"/>
                </a:lnTo>
                <a:close/>
              </a:path>
              <a:path w="3168650" h="580390">
                <a:moveTo>
                  <a:pt x="2737535" y="62179"/>
                </a:moveTo>
                <a:lnTo>
                  <a:pt x="2736227" y="54317"/>
                </a:lnTo>
                <a:lnTo>
                  <a:pt x="2734919" y="50393"/>
                </a:lnTo>
                <a:lnTo>
                  <a:pt x="2732303" y="44500"/>
                </a:lnTo>
                <a:lnTo>
                  <a:pt x="2731643" y="47117"/>
                </a:lnTo>
                <a:lnTo>
                  <a:pt x="2731643" y="51701"/>
                </a:lnTo>
                <a:lnTo>
                  <a:pt x="2734919" y="57594"/>
                </a:lnTo>
                <a:lnTo>
                  <a:pt x="2737535" y="62179"/>
                </a:lnTo>
                <a:close/>
              </a:path>
              <a:path w="3168650" h="580390">
                <a:moveTo>
                  <a:pt x="2792514" y="140055"/>
                </a:moveTo>
                <a:lnTo>
                  <a:pt x="2791206" y="139395"/>
                </a:lnTo>
                <a:lnTo>
                  <a:pt x="2789885" y="140703"/>
                </a:lnTo>
                <a:lnTo>
                  <a:pt x="2790545" y="141363"/>
                </a:lnTo>
                <a:lnTo>
                  <a:pt x="2792514" y="140055"/>
                </a:lnTo>
                <a:close/>
              </a:path>
              <a:path w="3168650" h="580390">
                <a:moveTo>
                  <a:pt x="2849118" y="462915"/>
                </a:moveTo>
                <a:lnTo>
                  <a:pt x="2848787" y="462280"/>
                </a:lnTo>
                <a:lnTo>
                  <a:pt x="2848140" y="462280"/>
                </a:lnTo>
                <a:lnTo>
                  <a:pt x="2849118" y="462915"/>
                </a:lnTo>
                <a:close/>
              </a:path>
              <a:path w="3168650" h="580390">
                <a:moveTo>
                  <a:pt x="2934525" y="479056"/>
                </a:moveTo>
                <a:lnTo>
                  <a:pt x="2923400" y="474472"/>
                </a:lnTo>
                <a:lnTo>
                  <a:pt x="2933217" y="479056"/>
                </a:lnTo>
                <a:lnTo>
                  <a:pt x="2934525" y="479056"/>
                </a:lnTo>
                <a:close/>
              </a:path>
              <a:path w="3168650" h="580390">
                <a:moveTo>
                  <a:pt x="3085388" y="499110"/>
                </a:moveTo>
                <a:lnTo>
                  <a:pt x="3084131" y="497840"/>
                </a:lnTo>
                <a:lnTo>
                  <a:pt x="3067761" y="481330"/>
                </a:lnTo>
                <a:lnTo>
                  <a:pt x="3050133" y="463550"/>
                </a:lnTo>
                <a:lnTo>
                  <a:pt x="3046349" y="459740"/>
                </a:lnTo>
                <a:lnTo>
                  <a:pt x="3019031" y="433070"/>
                </a:lnTo>
                <a:lnTo>
                  <a:pt x="3011754" y="426720"/>
                </a:lnTo>
                <a:lnTo>
                  <a:pt x="3018294" y="435610"/>
                </a:lnTo>
                <a:lnTo>
                  <a:pt x="3024835" y="445770"/>
                </a:lnTo>
                <a:lnTo>
                  <a:pt x="3036620" y="463550"/>
                </a:lnTo>
                <a:lnTo>
                  <a:pt x="3025965" y="453390"/>
                </a:lnTo>
                <a:lnTo>
                  <a:pt x="3015678" y="443230"/>
                </a:lnTo>
                <a:lnTo>
                  <a:pt x="3005874" y="433070"/>
                </a:lnTo>
                <a:lnTo>
                  <a:pt x="2990913" y="416560"/>
                </a:lnTo>
                <a:lnTo>
                  <a:pt x="2980499" y="405130"/>
                </a:lnTo>
                <a:lnTo>
                  <a:pt x="2974644" y="398780"/>
                </a:lnTo>
                <a:lnTo>
                  <a:pt x="2965285" y="388620"/>
                </a:lnTo>
                <a:lnTo>
                  <a:pt x="2960700" y="382270"/>
                </a:lnTo>
                <a:lnTo>
                  <a:pt x="2955467" y="377190"/>
                </a:lnTo>
                <a:lnTo>
                  <a:pt x="2950883" y="372110"/>
                </a:lnTo>
                <a:lnTo>
                  <a:pt x="2947606" y="368300"/>
                </a:lnTo>
                <a:lnTo>
                  <a:pt x="2944990" y="364490"/>
                </a:lnTo>
                <a:lnTo>
                  <a:pt x="2941726" y="360680"/>
                </a:lnTo>
                <a:lnTo>
                  <a:pt x="2937141" y="354330"/>
                </a:lnTo>
                <a:lnTo>
                  <a:pt x="2933217" y="349250"/>
                </a:lnTo>
                <a:lnTo>
                  <a:pt x="2928632" y="344170"/>
                </a:lnTo>
                <a:lnTo>
                  <a:pt x="2917799" y="328930"/>
                </a:lnTo>
                <a:lnTo>
                  <a:pt x="2915996" y="326390"/>
                </a:lnTo>
                <a:lnTo>
                  <a:pt x="2900146" y="306070"/>
                </a:lnTo>
                <a:lnTo>
                  <a:pt x="2889250" y="292100"/>
                </a:lnTo>
                <a:lnTo>
                  <a:pt x="2873654" y="273050"/>
                </a:lnTo>
                <a:lnTo>
                  <a:pt x="2876931" y="275590"/>
                </a:lnTo>
                <a:lnTo>
                  <a:pt x="2874708" y="273050"/>
                </a:lnTo>
                <a:lnTo>
                  <a:pt x="2870962" y="269240"/>
                </a:lnTo>
                <a:lnTo>
                  <a:pt x="2865615" y="265430"/>
                </a:lnTo>
                <a:lnTo>
                  <a:pt x="2858605" y="257810"/>
                </a:lnTo>
                <a:lnTo>
                  <a:pt x="2854439" y="251460"/>
                </a:lnTo>
                <a:lnTo>
                  <a:pt x="2849778" y="245110"/>
                </a:lnTo>
                <a:lnTo>
                  <a:pt x="2844622" y="237490"/>
                </a:lnTo>
                <a:lnTo>
                  <a:pt x="2826296" y="201930"/>
                </a:lnTo>
                <a:lnTo>
                  <a:pt x="2812148" y="166370"/>
                </a:lnTo>
                <a:lnTo>
                  <a:pt x="2812796" y="166370"/>
                </a:lnTo>
                <a:lnTo>
                  <a:pt x="2811488" y="163830"/>
                </a:lnTo>
                <a:lnTo>
                  <a:pt x="2810840" y="162560"/>
                </a:lnTo>
                <a:lnTo>
                  <a:pt x="2809519" y="163830"/>
                </a:lnTo>
                <a:lnTo>
                  <a:pt x="2806903" y="156210"/>
                </a:lnTo>
                <a:lnTo>
                  <a:pt x="2810840" y="170180"/>
                </a:lnTo>
                <a:lnTo>
                  <a:pt x="2812796" y="175260"/>
                </a:lnTo>
                <a:lnTo>
                  <a:pt x="2800693" y="162560"/>
                </a:lnTo>
                <a:lnTo>
                  <a:pt x="2794571" y="154940"/>
                </a:lnTo>
                <a:lnTo>
                  <a:pt x="2788577" y="146050"/>
                </a:lnTo>
                <a:lnTo>
                  <a:pt x="2787929" y="143510"/>
                </a:lnTo>
                <a:lnTo>
                  <a:pt x="2788577" y="140970"/>
                </a:lnTo>
                <a:lnTo>
                  <a:pt x="2789237" y="140970"/>
                </a:lnTo>
                <a:lnTo>
                  <a:pt x="2784005" y="133350"/>
                </a:lnTo>
                <a:lnTo>
                  <a:pt x="2774835" y="116840"/>
                </a:lnTo>
                <a:lnTo>
                  <a:pt x="2773095" y="114300"/>
                </a:lnTo>
                <a:lnTo>
                  <a:pt x="2769603" y="109220"/>
                </a:lnTo>
                <a:lnTo>
                  <a:pt x="2768295" y="96520"/>
                </a:lnTo>
                <a:lnTo>
                  <a:pt x="2762491" y="92710"/>
                </a:lnTo>
                <a:lnTo>
                  <a:pt x="2756674" y="90170"/>
                </a:lnTo>
                <a:lnTo>
                  <a:pt x="2750629" y="82550"/>
                </a:lnTo>
                <a:lnTo>
                  <a:pt x="2745714" y="71120"/>
                </a:lnTo>
                <a:lnTo>
                  <a:pt x="2744076" y="67310"/>
                </a:lnTo>
                <a:lnTo>
                  <a:pt x="2741765" y="71120"/>
                </a:lnTo>
                <a:lnTo>
                  <a:pt x="2737866" y="67310"/>
                </a:lnTo>
                <a:lnTo>
                  <a:pt x="2733954" y="60960"/>
                </a:lnTo>
                <a:lnTo>
                  <a:pt x="2731643" y="59690"/>
                </a:lnTo>
                <a:lnTo>
                  <a:pt x="2731643" y="54610"/>
                </a:lnTo>
                <a:lnTo>
                  <a:pt x="2730995" y="52070"/>
                </a:lnTo>
                <a:lnTo>
                  <a:pt x="2722918" y="38100"/>
                </a:lnTo>
                <a:lnTo>
                  <a:pt x="2713571" y="21590"/>
                </a:lnTo>
                <a:lnTo>
                  <a:pt x="2704579" y="7620"/>
                </a:lnTo>
                <a:lnTo>
                  <a:pt x="2697619" y="0"/>
                </a:lnTo>
                <a:lnTo>
                  <a:pt x="2698394" y="2540"/>
                </a:lnTo>
                <a:lnTo>
                  <a:pt x="2700401" y="11430"/>
                </a:lnTo>
                <a:lnTo>
                  <a:pt x="2703131" y="22860"/>
                </a:lnTo>
                <a:lnTo>
                  <a:pt x="2706128" y="38100"/>
                </a:lnTo>
                <a:lnTo>
                  <a:pt x="2709608" y="53340"/>
                </a:lnTo>
                <a:lnTo>
                  <a:pt x="2712910" y="68580"/>
                </a:lnTo>
                <a:lnTo>
                  <a:pt x="2715603" y="82550"/>
                </a:lnTo>
                <a:lnTo>
                  <a:pt x="2717254" y="92710"/>
                </a:lnTo>
                <a:lnTo>
                  <a:pt x="2712212" y="81280"/>
                </a:lnTo>
                <a:lnTo>
                  <a:pt x="2711361" y="81280"/>
                </a:lnTo>
                <a:lnTo>
                  <a:pt x="2712466" y="86360"/>
                </a:lnTo>
                <a:lnTo>
                  <a:pt x="2713202" y="91859"/>
                </a:lnTo>
                <a:lnTo>
                  <a:pt x="2712008" y="91617"/>
                </a:lnTo>
                <a:lnTo>
                  <a:pt x="2714625" y="94894"/>
                </a:lnTo>
                <a:lnTo>
                  <a:pt x="2715285" y="94246"/>
                </a:lnTo>
                <a:lnTo>
                  <a:pt x="2715285" y="92710"/>
                </a:lnTo>
                <a:lnTo>
                  <a:pt x="2715933" y="92710"/>
                </a:lnTo>
                <a:lnTo>
                  <a:pt x="2718765" y="101600"/>
                </a:lnTo>
                <a:lnTo>
                  <a:pt x="2719374" y="107950"/>
                </a:lnTo>
                <a:lnTo>
                  <a:pt x="2719489" y="115023"/>
                </a:lnTo>
                <a:lnTo>
                  <a:pt x="2719870" y="114300"/>
                </a:lnTo>
                <a:lnTo>
                  <a:pt x="2720517" y="115570"/>
                </a:lnTo>
                <a:lnTo>
                  <a:pt x="2721178" y="115570"/>
                </a:lnTo>
                <a:lnTo>
                  <a:pt x="2721826" y="114300"/>
                </a:lnTo>
                <a:lnTo>
                  <a:pt x="2723134" y="114300"/>
                </a:lnTo>
                <a:lnTo>
                  <a:pt x="2725102" y="118110"/>
                </a:lnTo>
                <a:lnTo>
                  <a:pt x="2724442" y="118110"/>
                </a:lnTo>
                <a:lnTo>
                  <a:pt x="2728379" y="123190"/>
                </a:lnTo>
                <a:lnTo>
                  <a:pt x="2732951" y="133350"/>
                </a:lnTo>
                <a:lnTo>
                  <a:pt x="2735567" y="138430"/>
                </a:lnTo>
                <a:lnTo>
                  <a:pt x="2732303" y="139700"/>
                </a:lnTo>
                <a:lnTo>
                  <a:pt x="2752585" y="181610"/>
                </a:lnTo>
                <a:lnTo>
                  <a:pt x="2762732" y="209550"/>
                </a:lnTo>
                <a:lnTo>
                  <a:pt x="2767126" y="220980"/>
                </a:lnTo>
                <a:lnTo>
                  <a:pt x="2770911" y="227330"/>
                </a:lnTo>
                <a:lnTo>
                  <a:pt x="2776156" y="240030"/>
                </a:lnTo>
                <a:lnTo>
                  <a:pt x="2783916" y="251460"/>
                </a:lnTo>
                <a:lnTo>
                  <a:pt x="2792539" y="262890"/>
                </a:lnTo>
                <a:lnTo>
                  <a:pt x="2800362" y="274320"/>
                </a:lnTo>
                <a:lnTo>
                  <a:pt x="2808262" y="289560"/>
                </a:lnTo>
                <a:lnTo>
                  <a:pt x="2809519" y="294640"/>
                </a:lnTo>
                <a:lnTo>
                  <a:pt x="2808833" y="298450"/>
                </a:lnTo>
                <a:lnTo>
                  <a:pt x="2810827" y="306070"/>
                </a:lnTo>
                <a:lnTo>
                  <a:pt x="2815259" y="312420"/>
                </a:lnTo>
                <a:lnTo>
                  <a:pt x="2815818" y="311150"/>
                </a:lnTo>
                <a:lnTo>
                  <a:pt x="2815526" y="306070"/>
                </a:lnTo>
                <a:lnTo>
                  <a:pt x="2817380" y="307340"/>
                </a:lnTo>
                <a:lnTo>
                  <a:pt x="2819997" y="312420"/>
                </a:lnTo>
                <a:lnTo>
                  <a:pt x="2821965" y="317500"/>
                </a:lnTo>
                <a:lnTo>
                  <a:pt x="2824581" y="323850"/>
                </a:lnTo>
                <a:lnTo>
                  <a:pt x="2826537" y="328930"/>
                </a:lnTo>
                <a:lnTo>
                  <a:pt x="2818028" y="317500"/>
                </a:lnTo>
                <a:lnTo>
                  <a:pt x="2820644" y="326390"/>
                </a:lnTo>
                <a:lnTo>
                  <a:pt x="2820644" y="327482"/>
                </a:lnTo>
                <a:lnTo>
                  <a:pt x="2819336" y="325907"/>
                </a:lnTo>
                <a:lnTo>
                  <a:pt x="2816720" y="322643"/>
                </a:lnTo>
                <a:lnTo>
                  <a:pt x="2814764" y="320675"/>
                </a:lnTo>
                <a:lnTo>
                  <a:pt x="2821965" y="332460"/>
                </a:lnTo>
                <a:lnTo>
                  <a:pt x="2822613" y="332460"/>
                </a:lnTo>
                <a:lnTo>
                  <a:pt x="2822613" y="331698"/>
                </a:lnTo>
                <a:lnTo>
                  <a:pt x="2825165" y="335280"/>
                </a:lnTo>
                <a:lnTo>
                  <a:pt x="2829814" y="342900"/>
                </a:lnTo>
                <a:lnTo>
                  <a:pt x="2838970" y="358140"/>
                </a:lnTo>
                <a:lnTo>
                  <a:pt x="2845524" y="368300"/>
                </a:lnTo>
                <a:lnTo>
                  <a:pt x="2851404" y="375920"/>
                </a:lnTo>
                <a:lnTo>
                  <a:pt x="2856649" y="375920"/>
                </a:lnTo>
                <a:lnTo>
                  <a:pt x="2864777" y="391160"/>
                </a:lnTo>
                <a:lnTo>
                  <a:pt x="2869158" y="400050"/>
                </a:lnTo>
                <a:lnTo>
                  <a:pt x="2872194" y="406400"/>
                </a:lnTo>
                <a:lnTo>
                  <a:pt x="2876283" y="412750"/>
                </a:lnTo>
                <a:lnTo>
                  <a:pt x="2874975" y="408940"/>
                </a:lnTo>
                <a:lnTo>
                  <a:pt x="2871038" y="401320"/>
                </a:lnTo>
                <a:lnTo>
                  <a:pt x="2871698" y="400050"/>
                </a:lnTo>
                <a:lnTo>
                  <a:pt x="2876283" y="411480"/>
                </a:lnTo>
                <a:lnTo>
                  <a:pt x="2875623" y="403860"/>
                </a:lnTo>
                <a:lnTo>
                  <a:pt x="2874149" y="400050"/>
                </a:lnTo>
                <a:lnTo>
                  <a:pt x="2873654" y="398780"/>
                </a:lnTo>
                <a:lnTo>
                  <a:pt x="2875623" y="400050"/>
                </a:lnTo>
                <a:lnTo>
                  <a:pt x="2879547" y="406400"/>
                </a:lnTo>
                <a:lnTo>
                  <a:pt x="2880855" y="407670"/>
                </a:lnTo>
                <a:lnTo>
                  <a:pt x="2881515" y="408940"/>
                </a:lnTo>
                <a:lnTo>
                  <a:pt x="2883471" y="411480"/>
                </a:lnTo>
                <a:lnTo>
                  <a:pt x="2884132" y="412750"/>
                </a:lnTo>
                <a:lnTo>
                  <a:pt x="2885440" y="414020"/>
                </a:lnTo>
                <a:lnTo>
                  <a:pt x="2890672" y="424180"/>
                </a:lnTo>
                <a:lnTo>
                  <a:pt x="2891980" y="427990"/>
                </a:lnTo>
                <a:lnTo>
                  <a:pt x="2895257" y="435610"/>
                </a:lnTo>
                <a:lnTo>
                  <a:pt x="2895917" y="440690"/>
                </a:lnTo>
                <a:lnTo>
                  <a:pt x="2903105" y="441960"/>
                </a:lnTo>
                <a:lnTo>
                  <a:pt x="2900489" y="441960"/>
                </a:lnTo>
                <a:lnTo>
                  <a:pt x="2905722" y="443230"/>
                </a:lnTo>
                <a:lnTo>
                  <a:pt x="2910967" y="443230"/>
                </a:lnTo>
                <a:lnTo>
                  <a:pt x="2920123" y="445770"/>
                </a:lnTo>
                <a:lnTo>
                  <a:pt x="2924048" y="447040"/>
                </a:lnTo>
                <a:lnTo>
                  <a:pt x="2929940" y="450850"/>
                </a:lnTo>
                <a:lnTo>
                  <a:pt x="2928632" y="453390"/>
                </a:lnTo>
                <a:lnTo>
                  <a:pt x="2939110" y="461010"/>
                </a:lnTo>
                <a:lnTo>
                  <a:pt x="2939110" y="463550"/>
                </a:lnTo>
                <a:lnTo>
                  <a:pt x="2933865" y="459740"/>
                </a:lnTo>
                <a:lnTo>
                  <a:pt x="2932557" y="459740"/>
                </a:lnTo>
                <a:lnTo>
                  <a:pt x="2938094" y="464820"/>
                </a:lnTo>
                <a:lnTo>
                  <a:pt x="2942945" y="469900"/>
                </a:lnTo>
                <a:lnTo>
                  <a:pt x="2947187" y="473710"/>
                </a:lnTo>
                <a:lnTo>
                  <a:pt x="2950883" y="477520"/>
                </a:lnTo>
                <a:lnTo>
                  <a:pt x="2954807" y="481330"/>
                </a:lnTo>
                <a:lnTo>
                  <a:pt x="2947606" y="478790"/>
                </a:lnTo>
                <a:lnTo>
                  <a:pt x="2944342" y="478790"/>
                </a:lnTo>
                <a:lnTo>
                  <a:pt x="2940418" y="477520"/>
                </a:lnTo>
                <a:lnTo>
                  <a:pt x="2935376" y="477520"/>
                </a:lnTo>
                <a:lnTo>
                  <a:pt x="2941231" y="480060"/>
                </a:lnTo>
                <a:lnTo>
                  <a:pt x="2949778" y="483870"/>
                </a:lnTo>
                <a:lnTo>
                  <a:pt x="2960052" y="487680"/>
                </a:lnTo>
                <a:lnTo>
                  <a:pt x="2970822" y="491490"/>
                </a:lnTo>
                <a:lnTo>
                  <a:pt x="2980499" y="495300"/>
                </a:lnTo>
                <a:lnTo>
                  <a:pt x="2990151" y="497840"/>
                </a:lnTo>
                <a:lnTo>
                  <a:pt x="2985109" y="496570"/>
                </a:lnTo>
                <a:lnTo>
                  <a:pt x="2980067" y="495300"/>
                </a:lnTo>
                <a:lnTo>
                  <a:pt x="2945650" y="487680"/>
                </a:lnTo>
                <a:lnTo>
                  <a:pt x="2933217" y="485140"/>
                </a:lnTo>
                <a:lnTo>
                  <a:pt x="2924708" y="483870"/>
                </a:lnTo>
                <a:lnTo>
                  <a:pt x="2927985" y="487680"/>
                </a:lnTo>
                <a:lnTo>
                  <a:pt x="2923400" y="485140"/>
                </a:lnTo>
                <a:lnTo>
                  <a:pt x="2918815" y="483870"/>
                </a:lnTo>
                <a:lnTo>
                  <a:pt x="2914891" y="482600"/>
                </a:lnTo>
                <a:lnTo>
                  <a:pt x="2910306" y="481330"/>
                </a:lnTo>
                <a:lnTo>
                  <a:pt x="2899841" y="477520"/>
                </a:lnTo>
                <a:lnTo>
                  <a:pt x="2894596" y="476250"/>
                </a:lnTo>
                <a:lnTo>
                  <a:pt x="2888056" y="476250"/>
                </a:lnTo>
                <a:lnTo>
                  <a:pt x="2886748" y="477520"/>
                </a:lnTo>
                <a:lnTo>
                  <a:pt x="2886100" y="478790"/>
                </a:lnTo>
                <a:lnTo>
                  <a:pt x="2888056" y="482600"/>
                </a:lnTo>
                <a:lnTo>
                  <a:pt x="2880855" y="480060"/>
                </a:lnTo>
                <a:lnTo>
                  <a:pt x="2870555" y="476250"/>
                </a:lnTo>
                <a:lnTo>
                  <a:pt x="2867114" y="474980"/>
                </a:lnTo>
                <a:lnTo>
                  <a:pt x="2863837" y="472440"/>
                </a:lnTo>
                <a:lnTo>
                  <a:pt x="2876283" y="473710"/>
                </a:lnTo>
                <a:lnTo>
                  <a:pt x="2872676" y="472440"/>
                </a:lnTo>
                <a:lnTo>
                  <a:pt x="2869082" y="471170"/>
                </a:lnTo>
                <a:lnTo>
                  <a:pt x="2864497" y="468630"/>
                </a:lnTo>
                <a:lnTo>
                  <a:pt x="2859913" y="467360"/>
                </a:lnTo>
                <a:lnTo>
                  <a:pt x="2852064" y="464820"/>
                </a:lnTo>
                <a:lnTo>
                  <a:pt x="2849118" y="462915"/>
                </a:lnTo>
                <a:lnTo>
                  <a:pt x="2849448" y="463550"/>
                </a:lnTo>
                <a:lnTo>
                  <a:pt x="2848140" y="463550"/>
                </a:lnTo>
                <a:lnTo>
                  <a:pt x="2847657" y="464007"/>
                </a:lnTo>
                <a:lnTo>
                  <a:pt x="2845524" y="464007"/>
                </a:lnTo>
                <a:lnTo>
                  <a:pt x="2844215" y="463346"/>
                </a:lnTo>
                <a:lnTo>
                  <a:pt x="2838970" y="462686"/>
                </a:lnTo>
                <a:lnTo>
                  <a:pt x="2833090" y="462686"/>
                </a:lnTo>
                <a:lnTo>
                  <a:pt x="2825889" y="462038"/>
                </a:lnTo>
                <a:lnTo>
                  <a:pt x="2824581" y="465963"/>
                </a:lnTo>
                <a:lnTo>
                  <a:pt x="2846171" y="465963"/>
                </a:lnTo>
                <a:lnTo>
                  <a:pt x="2846171" y="466090"/>
                </a:lnTo>
                <a:lnTo>
                  <a:pt x="2842895" y="466090"/>
                </a:lnTo>
                <a:lnTo>
                  <a:pt x="2838323" y="467360"/>
                </a:lnTo>
                <a:lnTo>
                  <a:pt x="2832430" y="467360"/>
                </a:lnTo>
                <a:lnTo>
                  <a:pt x="2825229" y="466090"/>
                </a:lnTo>
                <a:lnTo>
                  <a:pt x="2796273" y="466090"/>
                </a:lnTo>
                <a:lnTo>
                  <a:pt x="2787840" y="464820"/>
                </a:lnTo>
                <a:lnTo>
                  <a:pt x="2779395" y="463550"/>
                </a:lnTo>
                <a:lnTo>
                  <a:pt x="2758478" y="459740"/>
                </a:lnTo>
                <a:lnTo>
                  <a:pt x="2749969" y="464820"/>
                </a:lnTo>
                <a:lnTo>
                  <a:pt x="2726410" y="459740"/>
                </a:lnTo>
                <a:lnTo>
                  <a:pt x="2726410" y="454660"/>
                </a:lnTo>
                <a:lnTo>
                  <a:pt x="2746972" y="455930"/>
                </a:lnTo>
                <a:lnTo>
                  <a:pt x="2772143" y="457200"/>
                </a:lnTo>
                <a:lnTo>
                  <a:pt x="2798661" y="457200"/>
                </a:lnTo>
                <a:lnTo>
                  <a:pt x="2823273" y="458470"/>
                </a:lnTo>
                <a:lnTo>
                  <a:pt x="2823921" y="455930"/>
                </a:lnTo>
                <a:lnTo>
                  <a:pt x="2784437" y="455930"/>
                </a:lnTo>
                <a:lnTo>
                  <a:pt x="2774188" y="454660"/>
                </a:lnTo>
                <a:lnTo>
                  <a:pt x="2768790" y="453390"/>
                </a:lnTo>
                <a:lnTo>
                  <a:pt x="2763469" y="449580"/>
                </a:lnTo>
                <a:lnTo>
                  <a:pt x="2761208" y="447040"/>
                </a:lnTo>
                <a:lnTo>
                  <a:pt x="2765018" y="444500"/>
                </a:lnTo>
                <a:lnTo>
                  <a:pt x="2753893" y="449580"/>
                </a:lnTo>
                <a:lnTo>
                  <a:pt x="2718790" y="447040"/>
                </a:lnTo>
                <a:lnTo>
                  <a:pt x="2694419" y="445770"/>
                </a:lnTo>
                <a:lnTo>
                  <a:pt x="2669692" y="441960"/>
                </a:lnTo>
                <a:lnTo>
                  <a:pt x="2660637" y="440690"/>
                </a:lnTo>
                <a:lnTo>
                  <a:pt x="2633484" y="436880"/>
                </a:lnTo>
                <a:lnTo>
                  <a:pt x="2638717" y="439420"/>
                </a:lnTo>
                <a:lnTo>
                  <a:pt x="2629547" y="440690"/>
                </a:lnTo>
                <a:lnTo>
                  <a:pt x="2621292" y="440690"/>
                </a:lnTo>
                <a:lnTo>
                  <a:pt x="2614879" y="439420"/>
                </a:lnTo>
                <a:lnTo>
                  <a:pt x="2611234" y="436880"/>
                </a:lnTo>
                <a:lnTo>
                  <a:pt x="2583637" y="434340"/>
                </a:lnTo>
                <a:lnTo>
                  <a:pt x="2556903" y="430530"/>
                </a:lnTo>
                <a:lnTo>
                  <a:pt x="2532634" y="426720"/>
                </a:lnTo>
                <a:lnTo>
                  <a:pt x="2512403" y="420370"/>
                </a:lnTo>
                <a:lnTo>
                  <a:pt x="2506522" y="426720"/>
                </a:lnTo>
                <a:lnTo>
                  <a:pt x="2500172" y="425450"/>
                </a:lnTo>
                <a:lnTo>
                  <a:pt x="2493505" y="422910"/>
                </a:lnTo>
                <a:lnTo>
                  <a:pt x="2487472" y="421640"/>
                </a:lnTo>
                <a:lnTo>
                  <a:pt x="2482951" y="424180"/>
                </a:lnTo>
                <a:lnTo>
                  <a:pt x="2465946" y="426720"/>
                </a:lnTo>
                <a:lnTo>
                  <a:pt x="2444585" y="426720"/>
                </a:lnTo>
                <a:lnTo>
                  <a:pt x="2436495" y="424180"/>
                </a:lnTo>
                <a:lnTo>
                  <a:pt x="2423884" y="424180"/>
                </a:lnTo>
                <a:lnTo>
                  <a:pt x="2422017" y="425450"/>
                </a:lnTo>
                <a:lnTo>
                  <a:pt x="2419527" y="426720"/>
                </a:lnTo>
                <a:lnTo>
                  <a:pt x="2407043" y="425450"/>
                </a:lnTo>
                <a:lnTo>
                  <a:pt x="2401608" y="424180"/>
                </a:lnTo>
                <a:lnTo>
                  <a:pt x="2396985" y="426720"/>
                </a:lnTo>
                <a:lnTo>
                  <a:pt x="2391486" y="430530"/>
                </a:lnTo>
                <a:lnTo>
                  <a:pt x="2383485" y="430530"/>
                </a:lnTo>
                <a:lnTo>
                  <a:pt x="2377871" y="426720"/>
                </a:lnTo>
                <a:lnTo>
                  <a:pt x="2370391" y="421640"/>
                </a:lnTo>
                <a:lnTo>
                  <a:pt x="2355126" y="419100"/>
                </a:lnTo>
                <a:lnTo>
                  <a:pt x="2342502" y="420370"/>
                </a:lnTo>
                <a:lnTo>
                  <a:pt x="2327783" y="421640"/>
                </a:lnTo>
                <a:lnTo>
                  <a:pt x="2306256" y="421640"/>
                </a:lnTo>
                <a:lnTo>
                  <a:pt x="2295372" y="419100"/>
                </a:lnTo>
                <a:lnTo>
                  <a:pt x="2288921" y="414020"/>
                </a:lnTo>
                <a:lnTo>
                  <a:pt x="2288654" y="412750"/>
                </a:lnTo>
                <a:lnTo>
                  <a:pt x="2287854" y="408940"/>
                </a:lnTo>
                <a:lnTo>
                  <a:pt x="2293162" y="403860"/>
                </a:lnTo>
                <a:lnTo>
                  <a:pt x="2285085" y="408940"/>
                </a:lnTo>
                <a:lnTo>
                  <a:pt x="2281059" y="410210"/>
                </a:lnTo>
                <a:lnTo>
                  <a:pt x="2276056" y="411480"/>
                </a:lnTo>
                <a:lnTo>
                  <a:pt x="2265032" y="412750"/>
                </a:lnTo>
                <a:lnTo>
                  <a:pt x="2261755" y="408940"/>
                </a:lnTo>
                <a:lnTo>
                  <a:pt x="2264372" y="408940"/>
                </a:lnTo>
                <a:lnTo>
                  <a:pt x="2268956" y="406400"/>
                </a:lnTo>
                <a:lnTo>
                  <a:pt x="2259266" y="403860"/>
                </a:lnTo>
                <a:lnTo>
                  <a:pt x="2254796" y="405130"/>
                </a:lnTo>
                <a:lnTo>
                  <a:pt x="2251189" y="406400"/>
                </a:lnTo>
                <a:lnTo>
                  <a:pt x="2244090" y="407670"/>
                </a:lnTo>
                <a:lnTo>
                  <a:pt x="2239505" y="412750"/>
                </a:lnTo>
                <a:lnTo>
                  <a:pt x="2234920" y="422910"/>
                </a:lnTo>
                <a:lnTo>
                  <a:pt x="2230348" y="422910"/>
                </a:lnTo>
                <a:lnTo>
                  <a:pt x="2235581" y="424180"/>
                </a:lnTo>
                <a:lnTo>
                  <a:pt x="2224430" y="426720"/>
                </a:lnTo>
                <a:lnTo>
                  <a:pt x="2200427" y="426720"/>
                </a:lnTo>
                <a:lnTo>
                  <a:pt x="2187803" y="424180"/>
                </a:lnTo>
                <a:lnTo>
                  <a:pt x="2188464" y="420370"/>
                </a:lnTo>
                <a:lnTo>
                  <a:pt x="2172754" y="424180"/>
                </a:lnTo>
                <a:lnTo>
                  <a:pt x="2172309" y="421640"/>
                </a:lnTo>
                <a:lnTo>
                  <a:pt x="2172093" y="420370"/>
                </a:lnTo>
                <a:lnTo>
                  <a:pt x="2146579" y="420370"/>
                </a:lnTo>
                <a:lnTo>
                  <a:pt x="2149843" y="421640"/>
                </a:lnTo>
                <a:lnTo>
                  <a:pt x="2133155" y="421640"/>
                </a:lnTo>
                <a:lnTo>
                  <a:pt x="2122233" y="420370"/>
                </a:lnTo>
                <a:lnTo>
                  <a:pt x="2112543" y="419100"/>
                </a:lnTo>
                <a:lnTo>
                  <a:pt x="2113191" y="417830"/>
                </a:lnTo>
                <a:lnTo>
                  <a:pt x="2105545" y="416560"/>
                </a:lnTo>
                <a:lnTo>
                  <a:pt x="2090254" y="414020"/>
                </a:lnTo>
                <a:lnTo>
                  <a:pt x="2067547" y="414020"/>
                </a:lnTo>
                <a:lnTo>
                  <a:pt x="2016988" y="416560"/>
                </a:lnTo>
                <a:lnTo>
                  <a:pt x="2018309" y="415290"/>
                </a:lnTo>
                <a:lnTo>
                  <a:pt x="2022233" y="411480"/>
                </a:lnTo>
                <a:lnTo>
                  <a:pt x="2016137" y="410210"/>
                </a:lnTo>
                <a:lnTo>
                  <a:pt x="2013724" y="412750"/>
                </a:lnTo>
                <a:lnTo>
                  <a:pt x="2010816" y="415290"/>
                </a:lnTo>
                <a:lnTo>
                  <a:pt x="2003247" y="415290"/>
                </a:lnTo>
                <a:lnTo>
                  <a:pt x="2002764" y="411480"/>
                </a:lnTo>
                <a:lnTo>
                  <a:pt x="2002599" y="410210"/>
                </a:lnTo>
                <a:lnTo>
                  <a:pt x="1994001" y="411480"/>
                </a:lnTo>
                <a:lnTo>
                  <a:pt x="1987791" y="410210"/>
                </a:lnTo>
                <a:lnTo>
                  <a:pt x="1982444" y="407670"/>
                </a:lnTo>
                <a:lnTo>
                  <a:pt x="1976424" y="403860"/>
                </a:lnTo>
                <a:lnTo>
                  <a:pt x="1980349" y="411480"/>
                </a:lnTo>
                <a:lnTo>
                  <a:pt x="1963331" y="410210"/>
                </a:lnTo>
                <a:lnTo>
                  <a:pt x="1956854" y="407670"/>
                </a:lnTo>
                <a:lnTo>
                  <a:pt x="1953628" y="406400"/>
                </a:lnTo>
                <a:lnTo>
                  <a:pt x="1950974" y="402590"/>
                </a:lnTo>
                <a:lnTo>
                  <a:pt x="1951443" y="401320"/>
                </a:lnTo>
                <a:lnTo>
                  <a:pt x="1952383" y="398780"/>
                </a:lnTo>
                <a:lnTo>
                  <a:pt x="1954822" y="396240"/>
                </a:lnTo>
                <a:lnTo>
                  <a:pt x="1941728" y="401320"/>
                </a:lnTo>
                <a:lnTo>
                  <a:pt x="1940166" y="397510"/>
                </a:lnTo>
                <a:lnTo>
                  <a:pt x="1939112" y="394970"/>
                </a:lnTo>
                <a:lnTo>
                  <a:pt x="1933282" y="397510"/>
                </a:lnTo>
                <a:lnTo>
                  <a:pt x="1928723" y="397510"/>
                </a:lnTo>
                <a:lnTo>
                  <a:pt x="1922830" y="396240"/>
                </a:lnTo>
                <a:lnTo>
                  <a:pt x="1912937" y="396240"/>
                </a:lnTo>
                <a:lnTo>
                  <a:pt x="1911629" y="393700"/>
                </a:lnTo>
                <a:lnTo>
                  <a:pt x="1916214" y="392430"/>
                </a:lnTo>
                <a:lnTo>
                  <a:pt x="1910321" y="391160"/>
                </a:lnTo>
                <a:lnTo>
                  <a:pt x="1882178" y="398780"/>
                </a:lnTo>
                <a:lnTo>
                  <a:pt x="1899196" y="396240"/>
                </a:lnTo>
                <a:lnTo>
                  <a:pt x="1896579" y="405130"/>
                </a:lnTo>
                <a:lnTo>
                  <a:pt x="1885251" y="407670"/>
                </a:lnTo>
                <a:lnTo>
                  <a:pt x="1876615" y="406400"/>
                </a:lnTo>
                <a:lnTo>
                  <a:pt x="1868970" y="405130"/>
                </a:lnTo>
                <a:lnTo>
                  <a:pt x="1860588" y="405130"/>
                </a:lnTo>
                <a:lnTo>
                  <a:pt x="1869084" y="402590"/>
                </a:lnTo>
                <a:lnTo>
                  <a:pt x="1857070" y="402590"/>
                </a:lnTo>
                <a:lnTo>
                  <a:pt x="1849539" y="401320"/>
                </a:lnTo>
                <a:lnTo>
                  <a:pt x="1843595" y="398780"/>
                </a:lnTo>
                <a:lnTo>
                  <a:pt x="1836369" y="397510"/>
                </a:lnTo>
                <a:lnTo>
                  <a:pt x="1839645" y="398780"/>
                </a:lnTo>
                <a:lnTo>
                  <a:pt x="1844878" y="401320"/>
                </a:lnTo>
                <a:lnTo>
                  <a:pt x="1837016" y="402590"/>
                </a:lnTo>
                <a:lnTo>
                  <a:pt x="1831136" y="402590"/>
                </a:lnTo>
                <a:lnTo>
                  <a:pt x="1833753" y="400050"/>
                </a:lnTo>
                <a:lnTo>
                  <a:pt x="1828520" y="398780"/>
                </a:lnTo>
                <a:lnTo>
                  <a:pt x="1825205" y="402590"/>
                </a:lnTo>
                <a:lnTo>
                  <a:pt x="1818208" y="405130"/>
                </a:lnTo>
                <a:lnTo>
                  <a:pt x="1809000" y="406400"/>
                </a:lnTo>
                <a:lnTo>
                  <a:pt x="1804035" y="405130"/>
                </a:lnTo>
                <a:lnTo>
                  <a:pt x="1799069" y="403860"/>
                </a:lnTo>
                <a:lnTo>
                  <a:pt x="1799717" y="402590"/>
                </a:lnTo>
                <a:lnTo>
                  <a:pt x="1797100" y="402590"/>
                </a:lnTo>
                <a:lnTo>
                  <a:pt x="1795132" y="405130"/>
                </a:lnTo>
                <a:lnTo>
                  <a:pt x="1789252" y="402590"/>
                </a:lnTo>
                <a:lnTo>
                  <a:pt x="1793176" y="396240"/>
                </a:lnTo>
                <a:lnTo>
                  <a:pt x="1782051" y="402590"/>
                </a:lnTo>
                <a:lnTo>
                  <a:pt x="1774850" y="400050"/>
                </a:lnTo>
                <a:lnTo>
                  <a:pt x="1763725" y="405130"/>
                </a:lnTo>
                <a:lnTo>
                  <a:pt x="1764385" y="400050"/>
                </a:lnTo>
                <a:lnTo>
                  <a:pt x="1768957" y="398780"/>
                </a:lnTo>
                <a:lnTo>
                  <a:pt x="1731441" y="396240"/>
                </a:lnTo>
                <a:lnTo>
                  <a:pt x="1712683" y="394970"/>
                </a:lnTo>
                <a:lnTo>
                  <a:pt x="1712353" y="392430"/>
                </a:lnTo>
                <a:lnTo>
                  <a:pt x="1712023" y="389890"/>
                </a:lnTo>
                <a:lnTo>
                  <a:pt x="1704759" y="392430"/>
                </a:lnTo>
                <a:lnTo>
                  <a:pt x="1694599" y="391160"/>
                </a:lnTo>
                <a:lnTo>
                  <a:pt x="1685798" y="391160"/>
                </a:lnTo>
                <a:lnTo>
                  <a:pt x="1682572" y="394970"/>
                </a:lnTo>
                <a:lnTo>
                  <a:pt x="1671713" y="392430"/>
                </a:lnTo>
                <a:lnTo>
                  <a:pt x="1648523" y="392430"/>
                </a:lnTo>
                <a:lnTo>
                  <a:pt x="1647875" y="389890"/>
                </a:lnTo>
                <a:lnTo>
                  <a:pt x="1647228" y="387350"/>
                </a:lnTo>
                <a:lnTo>
                  <a:pt x="1621790" y="387350"/>
                </a:lnTo>
                <a:lnTo>
                  <a:pt x="1574342" y="389890"/>
                </a:lnTo>
                <a:lnTo>
                  <a:pt x="1544485" y="388620"/>
                </a:lnTo>
                <a:lnTo>
                  <a:pt x="1534591" y="384810"/>
                </a:lnTo>
                <a:lnTo>
                  <a:pt x="1528000" y="382270"/>
                </a:lnTo>
                <a:lnTo>
                  <a:pt x="1504886" y="379730"/>
                </a:lnTo>
                <a:lnTo>
                  <a:pt x="1479334" y="379730"/>
                </a:lnTo>
                <a:lnTo>
                  <a:pt x="1455483" y="378460"/>
                </a:lnTo>
                <a:lnTo>
                  <a:pt x="1380058" y="382270"/>
                </a:lnTo>
                <a:lnTo>
                  <a:pt x="1303655" y="384810"/>
                </a:lnTo>
                <a:lnTo>
                  <a:pt x="1296441" y="383540"/>
                </a:lnTo>
                <a:lnTo>
                  <a:pt x="1282039" y="381000"/>
                </a:lnTo>
                <a:lnTo>
                  <a:pt x="1274838" y="379730"/>
                </a:lnTo>
                <a:lnTo>
                  <a:pt x="1242466" y="379730"/>
                </a:lnTo>
                <a:lnTo>
                  <a:pt x="1209598" y="381000"/>
                </a:lnTo>
                <a:lnTo>
                  <a:pt x="1179309" y="378460"/>
                </a:lnTo>
                <a:lnTo>
                  <a:pt x="1168831" y="383540"/>
                </a:lnTo>
                <a:lnTo>
                  <a:pt x="1161884" y="382270"/>
                </a:lnTo>
                <a:lnTo>
                  <a:pt x="1147978" y="379730"/>
                </a:lnTo>
                <a:lnTo>
                  <a:pt x="1097419" y="379730"/>
                </a:lnTo>
                <a:lnTo>
                  <a:pt x="1070673" y="375920"/>
                </a:lnTo>
                <a:lnTo>
                  <a:pt x="1062164" y="377190"/>
                </a:lnTo>
                <a:lnTo>
                  <a:pt x="1057579" y="378460"/>
                </a:lnTo>
                <a:lnTo>
                  <a:pt x="1056932" y="378460"/>
                </a:lnTo>
                <a:lnTo>
                  <a:pt x="1059548" y="379730"/>
                </a:lnTo>
                <a:lnTo>
                  <a:pt x="1060196" y="382270"/>
                </a:lnTo>
                <a:lnTo>
                  <a:pt x="1051369" y="382270"/>
                </a:lnTo>
                <a:lnTo>
                  <a:pt x="1041628" y="381000"/>
                </a:lnTo>
                <a:lnTo>
                  <a:pt x="1033970" y="379730"/>
                </a:lnTo>
                <a:lnTo>
                  <a:pt x="1031405" y="375920"/>
                </a:lnTo>
                <a:lnTo>
                  <a:pt x="1034021" y="375920"/>
                </a:lnTo>
                <a:lnTo>
                  <a:pt x="1031862" y="374650"/>
                </a:lnTo>
                <a:lnTo>
                  <a:pt x="1029690" y="373380"/>
                </a:lnTo>
                <a:lnTo>
                  <a:pt x="1004112" y="374650"/>
                </a:lnTo>
                <a:lnTo>
                  <a:pt x="992797" y="372110"/>
                </a:lnTo>
                <a:lnTo>
                  <a:pt x="998677" y="379730"/>
                </a:lnTo>
                <a:lnTo>
                  <a:pt x="979703" y="378460"/>
                </a:lnTo>
                <a:lnTo>
                  <a:pt x="984935" y="377190"/>
                </a:lnTo>
                <a:lnTo>
                  <a:pt x="930325" y="382270"/>
                </a:lnTo>
                <a:lnTo>
                  <a:pt x="907529" y="381000"/>
                </a:lnTo>
                <a:lnTo>
                  <a:pt x="839990" y="377190"/>
                </a:lnTo>
                <a:lnTo>
                  <a:pt x="787946" y="381000"/>
                </a:lnTo>
                <a:lnTo>
                  <a:pt x="788974" y="379730"/>
                </a:lnTo>
                <a:lnTo>
                  <a:pt x="789990" y="378460"/>
                </a:lnTo>
                <a:lnTo>
                  <a:pt x="784186" y="379730"/>
                </a:lnTo>
                <a:lnTo>
                  <a:pt x="776173" y="379730"/>
                </a:lnTo>
                <a:lnTo>
                  <a:pt x="771588" y="377190"/>
                </a:lnTo>
                <a:lnTo>
                  <a:pt x="757428" y="373380"/>
                </a:lnTo>
                <a:lnTo>
                  <a:pt x="744181" y="374650"/>
                </a:lnTo>
                <a:lnTo>
                  <a:pt x="731558" y="378460"/>
                </a:lnTo>
                <a:lnTo>
                  <a:pt x="719239" y="381000"/>
                </a:lnTo>
                <a:lnTo>
                  <a:pt x="719239" y="382270"/>
                </a:lnTo>
                <a:lnTo>
                  <a:pt x="717931" y="382270"/>
                </a:lnTo>
                <a:lnTo>
                  <a:pt x="689787" y="381000"/>
                </a:lnTo>
                <a:lnTo>
                  <a:pt x="694042" y="378460"/>
                </a:lnTo>
                <a:lnTo>
                  <a:pt x="687984" y="381000"/>
                </a:lnTo>
                <a:lnTo>
                  <a:pt x="681685" y="383540"/>
                </a:lnTo>
                <a:lnTo>
                  <a:pt x="685203" y="381000"/>
                </a:lnTo>
                <a:lnTo>
                  <a:pt x="662178" y="379730"/>
                </a:lnTo>
                <a:lnTo>
                  <a:pt x="639140" y="378460"/>
                </a:lnTo>
                <a:lnTo>
                  <a:pt x="589254" y="377190"/>
                </a:lnTo>
                <a:lnTo>
                  <a:pt x="484644" y="377190"/>
                </a:lnTo>
                <a:lnTo>
                  <a:pt x="433247" y="375920"/>
                </a:lnTo>
                <a:lnTo>
                  <a:pt x="437172" y="378460"/>
                </a:lnTo>
                <a:lnTo>
                  <a:pt x="420331" y="378460"/>
                </a:lnTo>
                <a:lnTo>
                  <a:pt x="403136" y="379730"/>
                </a:lnTo>
                <a:lnTo>
                  <a:pt x="386918" y="379730"/>
                </a:lnTo>
                <a:lnTo>
                  <a:pt x="373037" y="377190"/>
                </a:lnTo>
                <a:lnTo>
                  <a:pt x="360502" y="375920"/>
                </a:lnTo>
                <a:lnTo>
                  <a:pt x="348411" y="378460"/>
                </a:lnTo>
                <a:lnTo>
                  <a:pt x="331152" y="384810"/>
                </a:lnTo>
                <a:lnTo>
                  <a:pt x="318401" y="384810"/>
                </a:lnTo>
                <a:lnTo>
                  <a:pt x="308165" y="383540"/>
                </a:lnTo>
                <a:lnTo>
                  <a:pt x="302717" y="381000"/>
                </a:lnTo>
                <a:lnTo>
                  <a:pt x="304317" y="379730"/>
                </a:lnTo>
                <a:lnTo>
                  <a:pt x="289788" y="382270"/>
                </a:lnTo>
                <a:lnTo>
                  <a:pt x="274955" y="386080"/>
                </a:lnTo>
                <a:lnTo>
                  <a:pt x="258762" y="388620"/>
                </a:lnTo>
                <a:lnTo>
                  <a:pt x="240182" y="388620"/>
                </a:lnTo>
                <a:lnTo>
                  <a:pt x="234302" y="387350"/>
                </a:lnTo>
                <a:lnTo>
                  <a:pt x="224561" y="387350"/>
                </a:lnTo>
                <a:lnTo>
                  <a:pt x="212483" y="388620"/>
                </a:lnTo>
                <a:lnTo>
                  <a:pt x="186918" y="393700"/>
                </a:lnTo>
                <a:lnTo>
                  <a:pt x="176123" y="396240"/>
                </a:lnTo>
                <a:lnTo>
                  <a:pt x="168402" y="396240"/>
                </a:lnTo>
                <a:lnTo>
                  <a:pt x="164922" y="393700"/>
                </a:lnTo>
                <a:lnTo>
                  <a:pt x="164922" y="394970"/>
                </a:lnTo>
                <a:lnTo>
                  <a:pt x="145135" y="394970"/>
                </a:lnTo>
                <a:lnTo>
                  <a:pt x="138747" y="396240"/>
                </a:lnTo>
                <a:lnTo>
                  <a:pt x="134162" y="397510"/>
                </a:lnTo>
                <a:lnTo>
                  <a:pt x="130238" y="398780"/>
                </a:lnTo>
                <a:lnTo>
                  <a:pt x="125653" y="398780"/>
                </a:lnTo>
                <a:lnTo>
                  <a:pt x="121729" y="400050"/>
                </a:lnTo>
                <a:lnTo>
                  <a:pt x="112560" y="402590"/>
                </a:lnTo>
                <a:lnTo>
                  <a:pt x="86715" y="410210"/>
                </a:lnTo>
                <a:lnTo>
                  <a:pt x="73177" y="414020"/>
                </a:lnTo>
                <a:lnTo>
                  <a:pt x="59626" y="416433"/>
                </a:lnTo>
                <a:lnTo>
                  <a:pt x="60210" y="415290"/>
                </a:lnTo>
                <a:lnTo>
                  <a:pt x="56286" y="417830"/>
                </a:lnTo>
                <a:lnTo>
                  <a:pt x="49733" y="422910"/>
                </a:lnTo>
                <a:lnTo>
                  <a:pt x="44983" y="427990"/>
                </a:lnTo>
                <a:lnTo>
                  <a:pt x="39674" y="431800"/>
                </a:lnTo>
                <a:lnTo>
                  <a:pt x="33997" y="436880"/>
                </a:lnTo>
                <a:lnTo>
                  <a:pt x="28143" y="441960"/>
                </a:lnTo>
                <a:lnTo>
                  <a:pt x="24218" y="445770"/>
                </a:lnTo>
                <a:lnTo>
                  <a:pt x="20942" y="449580"/>
                </a:lnTo>
                <a:lnTo>
                  <a:pt x="7848" y="462280"/>
                </a:lnTo>
                <a:lnTo>
                  <a:pt x="3276" y="469900"/>
                </a:lnTo>
                <a:lnTo>
                  <a:pt x="0" y="473710"/>
                </a:lnTo>
                <a:lnTo>
                  <a:pt x="17018" y="483870"/>
                </a:lnTo>
                <a:lnTo>
                  <a:pt x="24866" y="488950"/>
                </a:lnTo>
                <a:lnTo>
                  <a:pt x="32727" y="495300"/>
                </a:lnTo>
                <a:lnTo>
                  <a:pt x="56934" y="495300"/>
                </a:lnTo>
                <a:lnTo>
                  <a:pt x="64795" y="496570"/>
                </a:lnTo>
                <a:lnTo>
                  <a:pt x="80492" y="497840"/>
                </a:lnTo>
                <a:lnTo>
                  <a:pt x="92278" y="500380"/>
                </a:lnTo>
                <a:lnTo>
                  <a:pt x="98171" y="500380"/>
                </a:lnTo>
                <a:lnTo>
                  <a:pt x="102743" y="499110"/>
                </a:lnTo>
                <a:lnTo>
                  <a:pt x="112560" y="495300"/>
                </a:lnTo>
                <a:lnTo>
                  <a:pt x="119761" y="494030"/>
                </a:lnTo>
                <a:lnTo>
                  <a:pt x="131356" y="490220"/>
                </a:lnTo>
                <a:lnTo>
                  <a:pt x="144310" y="487680"/>
                </a:lnTo>
                <a:lnTo>
                  <a:pt x="158229" y="483870"/>
                </a:lnTo>
                <a:lnTo>
                  <a:pt x="187744" y="478790"/>
                </a:lnTo>
                <a:lnTo>
                  <a:pt x="202222" y="477520"/>
                </a:lnTo>
                <a:lnTo>
                  <a:pt x="216052" y="474980"/>
                </a:lnTo>
                <a:lnTo>
                  <a:pt x="222377" y="474980"/>
                </a:lnTo>
                <a:lnTo>
                  <a:pt x="228396" y="473710"/>
                </a:lnTo>
                <a:lnTo>
                  <a:pt x="239115" y="472440"/>
                </a:lnTo>
                <a:lnTo>
                  <a:pt x="275526" y="472440"/>
                </a:lnTo>
                <a:lnTo>
                  <a:pt x="285635" y="473710"/>
                </a:lnTo>
                <a:lnTo>
                  <a:pt x="297040" y="473710"/>
                </a:lnTo>
                <a:lnTo>
                  <a:pt x="309295" y="474980"/>
                </a:lnTo>
                <a:lnTo>
                  <a:pt x="390702" y="481330"/>
                </a:lnTo>
                <a:lnTo>
                  <a:pt x="559549" y="480060"/>
                </a:lnTo>
                <a:lnTo>
                  <a:pt x="621550" y="480060"/>
                </a:lnTo>
                <a:lnTo>
                  <a:pt x="675627" y="478790"/>
                </a:lnTo>
                <a:lnTo>
                  <a:pt x="728395" y="478790"/>
                </a:lnTo>
                <a:lnTo>
                  <a:pt x="752614" y="472440"/>
                </a:lnTo>
                <a:lnTo>
                  <a:pt x="805230" y="477520"/>
                </a:lnTo>
                <a:lnTo>
                  <a:pt x="861898" y="478790"/>
                </a:lnTo>
                <a:lnTo>
                  <a:pt x="919556" y="478790"/>
                </a:lnTo>
                <a:lnTo>
                  <a:pt x="975118" y="482600"/>
                </a:lnTo>
                <a:lnTo>
                  <a:pt x="976426" y="476250"/>
                </a:lnTo>
                <a:lnTo>
                  <a:pt x="988021" y="476250"/>
                </a:lnTo>
                <a:lnTo>
                  <a:pt x="994105" y="477520"/>
                </a:lnTo>
                <a:lnTo>
                  <a:pt x="997229" y="480060"/>
                </a:lnTo>
                <a:lnTo>
                  <a:pt x="999985" y="481330"/>
                </a:lnTo>
                <a:lnTo>
                  <a:pt x="1205039" y="481330"/>
                </a:lnTo>
                <a:lnTo>
                  <a:pt x="1255979" y="482600"/>
                </a:lnTo>
                <a:lnTo>
                  <a:pt x="1306537" y="482600"/>
                </a:lnTo>
                <a:lnTo>
                  <a:pt x="1454391" y="486410"/>
                </a:lnTo>
                <a:lnTo>
                  <a:pt x="1501952" y="488950"/>
                </a:lnTo>
                <a:lnTo>
                  <a:pt x="1548409" y="492760"/>
                </a:lnTo>
                <a:lnTo>
                  <a:pt x="1565732" y="495300"/>
                </a:lnTo>
                <a:lnTo>
                  <a:pt x="1611172" y="497840"/>
                </a:lnTo>
                <a:lnTo>
                  <a:pt x="1626285" y="500380"/>
                </a:lnTo>
                <a:lnTo>
                  <a:pt x="1667929" y="497840"/>
                </a:lnTo>
                <a:lnTo>
                  <a:pt x="1710055" y="496570"/>
                </a:lnTo>
                <a:lnTo>
                  <a:pt x="1793824" y="499110"/>
                </a:lnTo>
                <a:lnTo>
                  <a:pt x="1817395" y="499110"/>
                </a:lnTo>
                <a:lnTo>
                  <a:pt x="3085388" y="499110"/>
                </a:lnTo>
                <a:close/>
              </a:path>
              <a:path w="3168650" h="580390">
                <a:moveTo>
                  <a:pt x="3168154" y="580390"/>
                </a:moveTo>
                <a:lnTo>
                  <a:pt x="3112859" y="525780"/>
                </a:lnTo>
                <a:lnTo>
                  <a:pt x="3087903" y="501650"/>
                </a:lnTo>
                <a:lnTo>
                  <a:pt x="1870887" y="501650"/>
                </a:lnTo>
                <a:lnTo>
                  <a:pt x="1900313" y="504190"/>
                </a:lnTo>
                <a:lnTo>
                  <a:pt x="1928647" y="508000"/>
                </a:lnTo>
                <a:lnTo>
                  <a:pt x="1926678" y="508000"/>
                </a:lnTo>
                <a:lnTo>
                  <a:pt x="1978279" y="510540"/>
                </a:lnTo>
                <a:lnTo>
                  <a:pt x="2230755" y="516890"/>
                </a:lnTo>
                <a:lnTo>
                  <a:pt x="2280767" y="519430"/>
                </a:lnTo>
                <a:lnTo>
                  <a:pt x="2330831" y="520700"/>
                </a:lnTo>
                <a:lnTo>
                  <a:pt x="2431465" y="525780"/>
                </a:lnTo>
                <a:lnTo>
                  <a:pt x="2482202" y="529590"/>
                </a:lnTo>
                <a:lnTo>
                  <a:pt x="2533345" y="534670"/>
                </a:lnTo>
                <a:lnTo>
                  <a:pt x="2569883" y="539750"/>
                </a:lnTo>
                <a:lnTo>
                  <a:pt x="2646642" y="544830"/>
                </a:lnTo>
                <a:lnTo>
                  <a:pt x="2686494" y="546100"/>
                </a:lnTo>
                <a:lnTo>
                  <a:pt x="2706713" y="547370"/>
                </a:lnTo>
                <a:lnTo>
                  <a:pt x="2727071" y="547370"/>
                </a:lnTo>
                <a:lnTo>
                  <a:pt x="2767634" y="549910"/>
                </a:lnTo>
                <a:lnTo>
                  <a:pt x="2777947" y="549910"/>
                </a:lnTo>
                <a:lnTo>
                  <a:pt x="2798559" y="552450"/>
                </a:lnTo>
                <a:lnTo>
                  <a:pt x="2808871" y="552450"/>
                </a:lnTo>
                <a:lnTo>
                  <a:pt x="2858605" y="558800"/>
                </a:lnTo>
                <a:lnTo>
                  <a:pt x="2872917" y="560070"/>
                </a:lnTo>
                <a:lnTo>
                  <a:pt x="2897962" y="562610"/>
                </a:lnTo>
                <a:lnTo>
                  <a:pt x="2931960" y="566420"/>
                </a:lnTo>
                <a:lnTo>
                  <a:pt x="3019158" y="571500"/>
                </a:lnTo>
                <a:lnTo>
                  <a:pt x="3068434" y="575310"/>
                </a:lnTo>
                <a:lnTo>
                  <a:pt x="3168154" y="580390"/>
                </a:lnTo>
                <a:close/>
              </a:path>
            </a:pathLst>
          </a:custGeom>
          <a:solidFill>
            <a:srgbClr val="5C7E4E"/>
          </a:solidFill>
        </p:spPr>
        <p:txBody>
          <a:bodyPr wrap="square" lIns="0" tIns="0" rIns="0" bIns="0" rtlCol="0"/>
          <a:lstStyle/>
          <a:p>
            <a:endParaRPr sz="1200"/>
          </a:p>
        </p:txBody>
      </p:sp>
      <p:sp>
        <p:nvSpPr>
          <p:cNvPr id="26" name="object 26"/>
          <p:cNvSpPr/>
          <p:nvPr/>
        </p:nvSpPr>
        <p:spPr>
          <a:xfrm>
            <a:off x="2056267" y="6499495"/>
            <a:ext cx="847" cy="847"/>
          </a:xfrm>
          <a:custGeom>
            <a:avLst/>
            <a:gdLst/>
            <a:ahLst/>
            <a:cxnLst/>
            <a:rect l="l" t="t" r="r" b="b"/>
            <a:pathLst>
              <a:path w="1269" h="1270">
                <a:moveTo>
                  <a:pt x="654" y="654"/>
                </a:moveTo>
                <a:lnTo>
                  <a:pt x="0" y="0"/>
                </a:lnTo>
                <a:lnTo>
                  <a:pt x="654" y="0"/>
                </a:lnTo>
                <a:lnTo>
                  <a:pt x="654" y="654"/>
                </a:lnTo>
                <a:close/>
              </a:path>
            </a:pathLst>
          </a:custGeom>
          <a:solidFill>
            <a:srgbClr val="5C7E4E"/>
          </a:solidFill>
        </p:spPr>
        <p:txBody>
          <a:bodyPr wrap="square" lIns="0" tIns="0" rIns="0" bIns="0" rtlCol="0"/>
          <a:lstStyle/>
          <a:p>
            <a:endParaRPr sz="1200"/>
          </a:p>
        </p:txBody>
      </p:sp>
      <p:sp>
        <p:nvSpPr>
          <p:cNvPr id="27" name="object 27"/>
          <p:cNvSpPr/>
          <p:nvPr/>
        </p:nvSpPr>
        <p:spPr>
          <a:xfrm>
            <a:off x="2156172" y="6386059"/>
            <a:ext cx="22437" cy="11430"/>
          </a:xfrm>
          <a:custGeom>
            <a:avLst/>
            <a:gdLst/>
            <a:ahLst/>
            <a:cxnLst/>
            <a:rect l="l" t="t" r="r" b="b"/>
            <a:pathLst>
              <a:path w="33654" h="17145">
                <a:moveTo>
                  <a:pt x="1308" y="17018"/>
                </a:moveTo>
                <a:lnTo>
                  <a:pt x="0" y="13741"/>
                </a:lnTo>
                <a:lnTo>
                  <a:pt x="0" y="15062"/>
                </a:lnTo>
                <a:lnTo>
                  <a:pt x="660" y="15709"/>
                </a:lnTo>
                <a:lnTo>
                  <a:pt x="1308" y="17018"/>
                </a:lnTo>
                <a:close/>
              </a:path>
              <a:path w="33654" h="17145">
                <a:moveTo>
                  <a:pt x="33375" y="660"/>
                </a:moveTo>
                <a:lnTo>
                  <a:pt x="32727" y="0"/>
                </a:lnTo>
                <a:lnTo>
                  <a:pt x="33375" y="1308"/>
                </a:lnTo>
                <a:lnTo>
                  <a:pt x="33375" y="660"/>
                </a:lnTo>
                <a:close/>
              </a:path>
            </a:pathLst>
          </a:custGeom>
          <a:solidFill>
            <a:srgbClr val="5C7E4E"/>
          </a:solidFill>
        </p:spPr>
        <p:txBody>
          <a:bodyPr wrap="square" lIns="0" tIns="0" rIns="0" bIns="0" rtlCol="0"/>
          <a:lstStyle/>
          <a:p>
            <a:endParaRPr sz="1200"/>
          </a:p>
        </p:txBody>
      </p:sp>
      <p:sp>
        <p:nvSpPr>
          <p:cNvPr id="28" name="object 28"/>
          <p:cNvSpPr/>
          <p:nvPr/>
        </p:nvSpPr>
        <p:spPr>
          <a:xfrm>
            <a:off x="2030519" y="6532219"/>
            <a:ext cx="2963" cy="2540"/>
          </a:xfrm>
          <a:custGeom>
            <a:avLst/>
            <a:gdLst/>
            <a:ahLst/>
            <a:cxnLst/>
            <a:rect l="l" t="t" r="r" b="b"/>
            <a:pathLst>
              <a:path w="4444" h="3809">
                <a:moveTo>
                  <a:pt x="1308" y="2616"/>
                </a:moveTo>
                <a:lnTo>
                  <a:pt x="660" y="1968"/>
                </a:lnTo>
                <a:lnTo>
                  <a:pt x="660" y="2616"/>
                </a:lnTo>
                <a:lnTo>
                  <a:pt x="1308" y="2616"/>
                </a:lnTo>
                <a:close/>
              </a:path>
              <a:path w="4444" h="3809">
                <a:moveTo>
                  <a:pt x="1308" y="660"/>
                </a:moveTo>
                <a:lnTo>
                  <a:pt x="0" y="660"/>
                </a:lnTo>
                <a:lnTo>
                  <a:pt x="1308" y="1308"/>
                </a:lnTo>
                <a:lnTo>
                  <a:pt x="1308" y="660"/>
                </a:lnTo>
                <a:close/>
              </a:path>
              <a:path w="4444" h="3809">
                <a:moveTo>
                  <a:pt x="3937" y="1308"/>
                </a:moveTo>
                <a:lnTo>
                  <a:pt x="2628" y="0"/>
                </a:lnTo>
                <a:lnTo>
                  <a:pt x="1308" y="1308"/>
                </a:lnTo>
                <a:lnTo>
                  <a:pt x="1308" y="2616"/>
                </a:lnTo>
                <a:lnTo>
                  <a:pt x="3276" y="3276"/>
                </a:lnTo>
                <a:lnTo>
                  <a:pt x="3937" y="2616"/>
                </a:lnTo>
                <a:lnTo>
                  <a:pt x="3937" y="1308"/>
                </a:lnTo>
                <a:close/>
              </a:path>
            </a:pathLst>
          </a:custGeom>
          <a:solidFill>
            <a:srgbClr val="5C7E4E"/>
          </a:solidFill>
        </p:spPr>
        <p:txBody>
          <a:bodyPr wrap="square" lIns="0" tIns="0" rIns="0" bIns="0" rtlCol="0"/>
          <a:lstStyle/>
          <a:p>
            <a:endParaRPr sz="1200"/>
          </a:p>
        </p:txBody>
      </p:sp>
      <p:sp>
        <p:nvSpPr>
          <p:cNvPr id="29" name="object 29"/>
          <p:cNvSpPr/>
          <p:nvPr/>
        </p:nvSpPr>
        <p:spPr>
          <a:xfrm>
            <a:off x="1985146" y="6584577"/>
            <a:ext cx="9313" cy="10160"/>
          </a:xfrm>
          <a:custGeom>
            <a:avLst/>
            <a:gdLst/>
            <a:ahLst/>
            <a:cxnLst/>
            <a:rect l="l" t="t" r="r" b="b"/>
            <a:pathLst>
              <a:path w="13969" h="15240">
                <a:moveTo>
                  <a:pt x="660" y="14401"/>
                </a:moveTo>
                <a:lnTo>
                  <a:pt x="0" y="14401"/>
                </a:lnTo>
                <a:lnTo>
                  <a:pt x="660" y="15049"/>
                </a:lnTo>
                <a:lnTo>
                  <a:pt x="660" y="14401"/>
                </a:lnTo>
                <a:close/>
              </a:path>
              <a:path w="13969" h="15240">
                <a:moveTo>
                  <a:pt x="13741" y="1955"/>
                </a:moveTo>
                <a:lnTo>
                  <a:pt x="11125" y="0"/>
                </a:lnTo>
                <a:lnTo>
                  <a:pt x="11785" y="1308"/>
                </a:lnTo>
                <a:lnTo>
                  <a:pt x="13093" y="1955"/>
                </a:lnTo>
                <a:lnTo>
                  <a:pt x="13741" y="1955"/>
                </a:lnTo>
                <a:close/>
              </a:path>
            </a:pathLst>
          </a:custGeom>
          <a:solidFill>
            <a:srgbClr val="5C7E4E"/>
          </a:solidFill>
        </p:spPr>
        <p:txBody>
          <a:bodyPr wrap="square" lIns="0" tIns="0" rIns="0" bIns="0" rtlCol="0"/>
          <a:lstStyle/>
          <a:p>
            <a:endParaRPr sz="1200"/>
          </a:p>
        </p:txBody>
      </p:sp>
      <p:sp>
        <p:nvSpPr>
          <p:cNvPr id="30" name="object 30"/>
          <p:cNvSpPr/>
          <p:nvPr/>
        </p:nvSpPr>
        <p:spPr>
          <a:xfrm>
            <a:off x="2155742" y="6394347"/>
            <a:ext cx="847" cy="1270"/>
          </a:xfrm>
          <a:custGeom>
            <a:avLst/>
            <a:gdLst/>
            <a:ahLst/>
            <a:cxnLst/>
            <a:rect l="l" t="t" r="r" b="b"/>
            <a:pathLst>
              <a:path w="1269" h="1904">
                <a:moveTo>
                  <a:pt x="654" y="1308"/>
                </a:moveTo>
                <a:lnTo>
                  <a:pt x="0" y="654"/>
                </a:lnTo>
                <a:lnTo>
                  <a:pt x="0" y="0"/>
                </a:lnTo>
                <a:lnTo>
                  <a:pt x="654" y="1308"/>
                </a:lnTo>
                <a:close/>
              </a:path>
            </a:pathLst>
          </a:custGeom>
          <a:solidFill>
            <a:srgbClr val="5C7E4E"/>
          </a:solidFill>
        </p:spPr>
        <p:txBody>
          <a:bodyPr wrap="square" lIns="0" tIns="0" rIns="0" bIns="0" rtlCol="0"/>
          <a:lstStyle/>
          <a:p>
            <a:endParaRPr sz="1200"/>
          </a:p>
        </p:txBody>
      </p:sp>
      <p:sp>
        <p:nvSpPr>
          <p:cNvPr id="31" name="object 31"/>
          <p:cNvSpPr/>
          <p:nvPr/>
        </p:nvSpPr>
        <p:spPr>
          <a:xfrm>
            <a:off x="2195882" y="6374714"/>
            <a:ext cx="1270" cy="1693"/>
          </a:xfrm>
          <a:custGeom>
            <a:avLst/>
            <a:gdLst/>
            <a:ahLst/>
            <a:cxnLst/>
            <a:rect l="l" t="t" r="r" b="b"/>
            <a:pathLst>
              <a:path w="1904" h="2540">
                <a:moveTo>
                  <a:pt x="1308" y="1963"/>
                </a:moveTo>
                <a:lnTo>
                  <a:pt x="0" y="0"/>
                </a:lnTo>
                <a:lnTo>
                  <a:pt x="1308" y="1308"/>
                </a:lnTo>
                <a:lnTo>
                  <a:pt x="1308" y="1963"/>
                </a:lnTo>
                <a:close/>
              </a:path>
            </a:pathLst>
          </a:custGeom>
          <a:solidFill>
            <a:srgbClr val="5C7E4E"/>
          </a:solidFill>
        </p:spPr>
        <p:txBody>
          <a:bodyPr wrap="square" lIns="0" tIns="0" rIns="0" bIns="0" rtlCol="0"/>
          <a:lstStyle/>
          <a:p>
            <a:endParaRPr sz="1200"/>
          </a:p>
        </p:txBody>
      </p:sp>
      <p:sp>
        <p:nvSpPr>
          <p:cNvPr id="32" name="object 32"/>
          <p:cNvSpPr/>
          <p:nvPr/>
        </p:nvSpPr>
        <p:spPr>
          <a:xfrm>
            <a:off x="2301465" y="6341120"/>
            <a:ext cx="847" cy="1693"/>
          </a:xfrm>
          <a:custGeom>
            <a:avLst/>
            <a:gdLst/>
            <a:ahLst/>
            <a:cxnLst/>
            <a:rect l="l" t="t" r="r" b="b"/>
            <a:pathLst>
              <a:path w="1270" h="2540">
                <a:moveTo>
                  <a:pt x="654" y="1308"/>
                </a:moveTo>
                <a:lnTo>
                  <a:pt x="0" y="654"/>
                </a:lnTo>
                <a:lnTo>
                  <a:pt x="0" y="0"/>
                </a:lnTo>
                <a:lnTo>
                  <a:pt x="654" y="1963"/>
                </a:lnTo>
                <a:lnTo>
                  <a:pt x="654" y="1308"/>
                </a:lnTo>
                <a:close/>
              </a:path>
            </a:pathLst>
          </a:custGeom>
          <a:solidFill>
            <a:srgbClr val="5C7E4E"/>
          </a:solidFill>
        </p:spPr>
        <p:txBody>
          <a:bodyPr wrap="square" lIns="0" tIns="0" rIns="0" bIns="0" rtlCol="0"/>
          <a:lstStyle/>
          <a:p>
            <a:endParaRPr sz="1200"/>
          </a:p>
        </p:txBody>
      </p:sp>
      <p:sp>
        <p:nvSpPr>
          <p:cNvPr id="33" name="object 33"/>
          <p:cNvSpPr/>
          <p:nvPr/>
        </p:nvSpPr>
        <p:spPr>
          <a:xfrm>
            <a:off x="1988634" y="6338942"/>
            <a:ext cx="336973" cy="295487"/>
          </a:xfrm>
          <a:custGeom>
            <a:avLst/>
            <a:gdLst/>
            <a:ahLst/>
            <a:cxnLst/>
            <a:rect l="l" t="t" r="r" b="b"/>
            <a:pathLst>
              <a:path w="505460" h="443229">
                <a:moveTo>
                  <a:pt x="685" y="389305"/>
                </a:moveTo>
                <a:lnTo>
                  <a:pt x="0" y="388048"/>
                </a:lnTo>
                <a:lnTo>
                  <a:pt x="0" y="389318"/>
                </a:lnTo>
                <a:lnTo>
                  <a:pt x="660" y="389318"/>
                </a:lnTo>
                <a:close/>
              </a:path>
              <a:path w="505460" h="443229">
                <a:moveTo>
                  <a:pt x="23571" y="352488"/>
                </a:moveTo>
                <a:lnTo>
                  <a:pt x="22250" y="353758"/>
                </a:lnTo>
                <a:lnTo>
                  <a:pt x="23050" y="353987"/>
                </a:lnTo>
                <a:lnTo>
                  <a:pt x="23571" y="352488"/>
                </a:lnTo>
                <a:close/>
              </a:path>
              <a:path w="505460" h="443229">
                <a:moveTo>
                  <a:pt x="336537" y="42710"/>
                </a:moveTo>
                <a:lnTo>
                  <a:pt x="335737" y="38798"/>
                </a:lnTo>
                <a:lnTo>
                  <a:pt x="336384" y="42608"/>
                </a:lnTo>
                <a:lnTo>
                  <a:pt x="336537" y="42710"/>
                </a:lnTo>
                <a:close/>
              </a:path>
              <a:path w="505460" h="443229">
                <a:moveTo>
                  <a:pt x="345071" y="45720"/>
                </a:moveTo>
                <a:lnTo>
                  <a:pt x="344500" y="46418"/>
                </a:lnTo>
                <a:lnTo>
                  <a:pt x="344893" y="46418"/>
                </a:lnTo>
                <a:lnTo>
                  <a:pt x="345071" y="45720"/>
                </a:lnTo>
                <a:close/>
              </a:path>
              <a:path w="505460" h="443229">
                <a:moveTo>
                  <a:pt x="354063" y="37960"/>
                </a:moveTo>
                <a:lnTo>
                  <a:pt x="353402" y="37299"/>
                </a:lnTo>
                <a:lnTo>
                  <a:pt x="352094" y="36652"/>
                </a:lnTo>
                <a:lnTo>
                  <a:pt x="350126" y="37960"/>
                </a:lnTo>
                <a:lnTo>
                  <a:pt x="348818" y="39268"/>
                </a:lnTo>
                <a:lnTo>
                  <a:pt x="349961" y="41173"/>
                </a:lnTo>
                <a:lnTo>
                  <a:pt x="348818" y="40068"/>
                </a:lnTo>
                <a:lnTo>
                  <a:pt x="346202" y="41338"/>
                </a:lnTo>
                <a:lnTo>
                  <a:pt x="345071" y="45720"/>
                </a:lnTo>
                <a:lnTo>
                  <a:pt x="345554" y="45148"/>
                </a:lnTo>
                <a:lnTo>
                  <a:pt x="350088" y="41389"/>
                </a:lnTo>
                <a:lnTo>
                  <a:pt x="350786" y="42532"/>
                </a:lnTo>
                <a:lnTo>
                  <a:pt x="354063" y="38608"/>
                </a:lnTo>
                <a:lnTo>
                  <a:pt x="354063" y="37960"/>
                </a:lnTo>
                <a:close/>
              </a:path>
              <a:path w="505460" h="443229">
                <a:moveTo>
                  <a:pt x="355371" y="38798"/>
                </a:moveTo>
                <a:lnTo>
                  <a:pt x="354711" y="38798"/>
                </a:lnTo>
                <a:lnTo>
                  <a:pt x="355371" y="39154"/>
                </a:lnTo>
                <a:lnTo>
                  <a:pt x="355371" y="38798"/>
                </a:lnTo>
                <a:close/>
              </a:path>
              <a:path w="505460" h="443229">
                <a:moveTo>
                  <a:pt x="420154" y="0"/>
                </a:moveTo>
                <a:lnTo>
                  <a:pt x="417537" y="647"/>
                </a:lnTo>
                <a:lnTo>
                  <a:pt x="418846" y="1968"/>
                </a:lnTo>
                <a:lnTo>
                  <a:pt x="420154" y="647"/>
                </a:lnTo>
                <a:lnTo>
                  <a:pt x="420154" y="0"/>
                </a:lnTo>
                <a:close/>
              </a:path>
              <a:path w="505460" h="443229">
                <a:moveTo>
                  <a:pt x="475132" y="5232"/>
                </a:moveTo>
                <a:lnTo>
                  <a:pt x="474472" y="3276"/>
                </a:lnTo>
                <a:lnTo>
                  <a:pt x="474472" y="4584"/>
                </a:lnTo>
                <a:lnTo>
                  <a:pt x="475132" y="5232"/>
                </a:lnTo>
                <a:close/>
              </a:path>
              <a:path w="505460" h="443229">
                <a:moveTo>
                  <a:pt x="487565" y="49733"/>
                </a:moveTo>
                <a:lnTo>
                  <a:pt x="486257" y="48425"/>
                </a:lnTo>
                <a:lnTo>
                  <a:pt x="487565" y="50393"/>
                </a:lnTo>
                <a:lnTo>
                  <a:pt x="487565" y="49733"/>
                </a:lnTo>
                <a:close/>
              </a:path>
              <a:path w="505460" h="443229">
                <a:moveTo>
                  <a:pt x="505231" y="24828"/>
                </a:moveTo>
                <a:lnTo>
                  <a:pt x="503923" y="19748"/>
                </a:lnTo>
                <a:lnTo>
                  <a:pt x="500849" y="18478"/>
                </a:lnTo>
                <a:lnTo>
                  <a:pt x="493534" y="15938"/>
                </a:lnTo>
                <a:lnTo>
                  <a:pt x="490651" y="14668"/>
                </a:lnTo>
                <a:lnTo>
                  <a:pt x="484873" y="12128"/>
                </a:lnTo>
                <a:lnTo>
                  <a:pt x="477748" y="8318"/>
                </a:lnTo>
                <a:lnTo>
                  <a:pt x="482981" y="8318"/>
                </a:lnTo>
                <a:lnTo>
                  <a:pt x="478409" y="7048"/>
                </a:lnTo>
                <a:lnTo>
                  <a:pt x="476440" y="5778"/>
                </a:lnTo>
                <a:lnTo>
                  <a:pt x="477088" y="7048"/>
                </a:lnTo>
                <a:lnTo>
                  <a:pt x="473824" y="7048"/>
                </a:lnTo>
                <a:lnTo>
                  <a:pt x="471208" y="3238"/>
                </a:lnTo>
                <a:lnTo>
                  <a:pt x="469900" y="3238"/>
                </a:lnTo>
                <a:lnTo>
                  <a:pt x="471208" y="5778"/>
                </a:lnTo>
                <a:lnTo>
                  <a:pt x="470547" y="7048"/>
                </a:lnTo>
                <a:lnTo>
                  <a:pt x="470547" y="5778"/>
                </a:lnTo>
                <a:lnTo>
                  <a:pt x="469900" y="7048"/>
                </a:lnTo>
                <a:lnTo>
                  <a:pt x="467931" y="8318"/>
                </a:lnTo>
                <a:lnTo>
                  <a:pt x="466623" y="8318"/>
                </a:lnTo>
                <a:lnTo>
                  <a:pt x="465963" y="7048"/>
                </a:lnTo>
                <a:lnTo>
                  <a:pt x="464654" y="4508"/>
                </a:lnTo>
                <a:lnTo>
                  <a:pt x="462965" y="7048"/>
                </a:lnTo>
                <a:lnTo>
                  <a:pt x="456476" y="7048"/>
                </a:lnTo>
                <a:lnTo>
                  <a:pt x="449008" y="4508"/>
                </a:lnTo>
                <a:lnTo>
                  <a:pt x="444373" y="4508"/>
                </a:lnTo>
                <a:lnTo>
                  <a:pt x="439140" y="1968"/>
                </a:lnTo>
                <a:lnTo>
                  <a:pt x="439788" y="8318"/>
                </a:lnTo>
                <a:lnTo>
                  <a:pt x="435864" y="8318"/>
                </a:lnTo>
                <a:lnTo>
                  <a:pt x="430631" y="10858"/>
                </a:lnTo>
                <a:lnTo>
                  <a:pt x="430631" y="9588"/>
                </a:lnTo>
                <a:lnTo>
                  <a:pt x="430631" y="8318"/>
                </a:lnTo>
                <a:lnTo>
                  <a:pt x="430631" y="5778"/>
                </a:lnTo>
                <a:lnTo>
                  <a:pt x="429323" y="5422"/>
                </a:lnTo>
                <a:lnTo>
                  <a:pt x="429323" y="7048"/>
                </a:lnTo>
                <a:lnTo>
                  <a:pt x="428015" y="8318"/>
                </a:lnTo>
                <a:lnTo>
                  <a:pt x="421462" y="7048"/>
                </a:lnTo>
                <a:lnTo>
                  <a:pt x="423037" y="5016"/>
                </a:lnTo>
                <a:lnTo>
                  <a:pt x="429323" y="7048"/>
                </a:lnTo>
                <a:lnTo>
                  <a:pt x="429323" y="5422"/>
                </a:lnTo>
                <a:lnTo>
                  <a:pt x="426046" y="4508"/>
                </a:lnTo>
                <a:lnTo>
                  <a:pt x="423430" y="4508"/>
                </a:lnTo>
                <a:lnTo>
                  <a:pt x="419506" y="3238"/>
                </a:lnTo>
                <a:lnTo>
                  <a:pt x="416229" y="4508"/>
                </a:lnTo>
                <a:lnTo>
                  <a:pt x="407073" y="1968"/>
                </a:lnTo>
                <a:lnTo>
                  <a:pt x="410997" y="8318"/>
                </a:lnTo>
                <a:lnTo>
                  <a:pt x="405104" y="8318"/>
                </a:lnTo>
                <a:lnTo>
                  <a:pt x="403136" y="5778"/>
                </a:lnTo>
                <a:lnTo>
                  <a:pt x="401180" y="7048"/>
                </a:lnTo>
                <a:lnTo>
                  <a:pt x="401828" y="7048"/>
                </a:lnTo>
                <a:lnTo>
                  <a:pt x="402488" y="7048"/>
                </a:lnTo>
                <a:lnTo>
                  <a:pt x="404456" y="8318"/>
                </a:lnTo>
                <a:lnTo>
                  <a:pt x="405104" y="9588"/>
                </a:lnTo>
                <a:lnTo>
                  <a:pt x="401828" y="7048"/>
                </a:lnTo>
                <a:lnTo>
                  <a:pt x="405104" y="10858"/>
                </a:lnTo>
                <a:lnTo>
                  <a:pt x="405765" y="10858"/>
                </a:lnTo>
                <a:lnTo>
                  <a:pt x="402285" y="12128"/>
                </a:lnTo>
                <a:lnTo>
                  <a:pt x="389928" y="12128"/>
                </a:lnTo>
                <a:lnTo>
                  <a:pt x="389394" y="14668"/>
                </a:lnTo>
                <a:lnTo>
                  <a:pt x="392010" y="19748"/>
                </a:lnTo>
                <a:lnTo>
                  <a:pt x="396595" y="23558"/>
                </a:lnTo>
                <a:lnTo>
                  <a:pt x="396595" y="28638"/>
                </a:lnTo>
                <a:lnTo>
                  <a:pt x="393979" y="27368"/>
                </a:lnTo>
                <a:lnTo>
                  <a:pt x="393979" y="29908"/>
                </a:lnTo>
                <a:lnTo>
                  <a:pt x="391363" y="29908"/>
                </a:lnTo>
                <a:lnTo>
                  <a:pt x="391363" y="27368"/>
                </a:lnTo>
                <a:lnTo>
                  <a:pt x="390702" y="27368"/>
                </a:lnTo>
                <a:lnTo>
                  <a:pt x="389394" y="31178"/>
                </a:lnTo>
                <a:lnTo>
                  <a:pt x="383514" y="31178"/>
                </a:lnTo>
                <a:lnTo>
                  <a:pt x="379577" y="32448"/>
                </a:lnTo>
                <a:lnTo>
                  <a:pt x="393331" y="45148"/>
                </a:lnTo>
                <a:lnTo>
                  <a:pt x="388086" y="42608"/>
                </a:lnTo>
                <a:lnTo>
                  <a:pt x="378269" y="40068"/>
                </a:lnTo>
                <a:lnTo>
                  <a:pt x="380885" y="45148"/>
                </a:lnTo>
                <a:lnTo>
                  <a:pt x="375653" y="41338"/>
                </a:lnTo>
                <a:lnTo>
                  <a:pt x="370141" y="41338"/>
                </a:lnTo>
                <a:lnTo>
                  <a:pt x="369849" y="42608"/>
                </a:lnTo>
                <a:lnTo>
                  <a:pt x="371144" y="46418"/>
                </a:lnTo>
                <a:lnTo>
                  <a:pt x="370420" y="47688"/>
                </a:lnTo>
                <a:lnTo>
                  <a:pt x="363880" y="45148"/>
                </a:lnTo>
                <a:lnTo>
                  <a:pt x="366496" y="42608"/>
                </a:lnTo>
                <a:lnTo>
                  <a:pt x="361911" y="41338"/>
                </a:lnTo>
                <a:lnTo>
                  <a:pt x="359295" y="41338"/>
                </a:lnTo>
                <a:lnTo>
                  <a:pt x="355371" y="39154"/>
                </a:lnTo>
                <a:lnTo>
                  <a:pt x="355371" y="40068"/>
                </a:lnTo>
                <a:lnTo>
                  <a:pt x="356679" y="42608"/>
                </a:lnTo>
                <a:lnTo>
                  <a:pt x="356679" y="46418"/>
                </a:lnTo>
                <a:lnTo>
                  <a:pt x="354711" y="47688"/>
                </a:lnTo>
                <a:lnTo>
                  <a:pt x="351447" y="48958"/>
                </a:lnTo>
                <a:lnTo>
                  <a:pt x="352094" y="54038"/>
                </a:lnTo>
                <a:lnTo>
                  <a:pt x="343585" y="52768"/>
                </a:lnTo>
                <a:lnTo>
                  <a:pt x="346202" y="57848"/>
                </a:lnTo>
                <a:lnTo>
                  <a:pt x="340321" y="57848"/>
                </a:lnTo>
                <a:lnTo>
                  <a:pt x="337045" y="54038"/>
                </a:lnTo>
                <a:lnTo>
                  <a:pt x="340321" y="51498"/>
                </a:lnTo>
                <a:lnTo>
                  <a:pt x="344500" y="46418"/>
                </a:lnTo>
                <a:lnTo>
                  <a:pt x="341630" y="46418"/>
                </a:lnTo>
                <a:lnTo>
                  <a:pt x="336537" y="42710"/>
                </a:lnTo>
                <a:lnTo>
                  <a:pt x="337045" y="45148"/>
                </a:lnTo>
                <a:lnTo>
                  <a:pt x="328536" y="51498"/>
                </a:lnTo>
                <a:lnTo>
                  <a:pt x="329196" y="51498"/>
                </a:lnTo>
                <a:lnTo>
                  <a:pt x="316750" y="54038"/>
                </a:lnTo>
                <a:lnTo>
                  <a:pt x="319379" y="55308"/>
                </a:lnTo>
                <a:lnTo>
                  <a:pt x="318719" y="57848"/>
                </a:lnTo>
                <a:lnTo>
                  <a:pt x="317411" y="60388"/>
                </a:lnTo>
                <a:lnTo>
                  <a:pt x="314794" y="56578"/>
                </a:lnTo>
                <a:lnTo>
                  <a:pt x="308902" y="60388"/>
                </a:lnTo>
                <a:lnTo>
                  <a:pt x="301701" y="61658"/>
                </a:lnTo>
                <a:lnTo>
                  <a:pt x="293852" y="59118"/>
                </a:lnTo>
                <a:lnTo>
                  <a:pt x="297116" y="64198"/>
                </a:lnTo>
                <a:lnTo>
                  <a:pt x="295808" y="65468"/>
                </a:lnTo>
                <a:lnTo>
                  <a:pt x="288620" y="59118"/>
                </a:lnTo>
                <a:lnTo>
                  <a:pt x="293192" y="66738"/>
                </a:lnTo>
                <a:lnTo>
                  <a:pt x="292544" y="70548"/>
                </a:lnTo>
                <a:lnTo>
                  <a:pt x="290576" y="71818"/>
                </a:lnTo>
                <a:lnTo>
                  <a:pt x="291884" y="75628"/>
                </a:lnTo>
                <a:lnTo>
                  <a:pt x="287959" y="74358"/>
                </a:lnTo>
                <a:lnTo>
                  <a:pt x="282727" y="75628"/>
                </a:lnTo>
                <a:lnTo>
                  <a:pt x="291236" y="79438"/>
                </a:lnTo>
                <a:lnTo>
                  <a:pt x="285343" y="79438"/>
                </a:lnTo>
                <a:lnTo>
                  <a:pt x="281419" y="76898"/>
                </a:lnTo>
                <a:lnTo>
                  <a:pt x="288620" y="85788"/>
                </a:lnTo>
                <a:lnTo>
                  <a:pt x="285991" y="87058"/>
                </a:lnTo>
                <a:lnTo>
                  <a:pt x="278803" y="81978"/>
                </a:lnTo>
                <a:lnTo>
                  <a:pt x="272249" y="80708"/>
                </a:lnTo>
                <a:lnTo>
                  <a:pt x="276834" y="88328"/>
                </a:lnTo>
                <a:lnTo>
                  <a:pt x="272249" y="92138"/>
                </a:lnTo>
                <a:lnTo>
                  <a:pt x="267677" y="92138"/>
                </a:lnTo>
                <a:lnTo>
                  <a:pt x="266204" y="90868"/>
                </a:lnTo>
                <a:lnTo>
                  <a:pt x="263258" y="88328"/>
                </a:lnTo>
                <a:lnTo>
                  <a:pt x="261785" y="87058"/>
                </a:lnTo>
                <a:lnTo>
                  <a:pt x="261785" y="84518"/>
                </a:lnTo>
                <a:lnTo>
                  <a:pt x="261569" y="86550"/>
                </a:lnTo>
                <a:lnTo>
                  <a:pt x="259168" y="80708"/>
                </a:lnTo>
                <a:lnTo>
                  <a:pt x="261480" y="87439"/>
                </a:lnTo>
                <a:lnTo>
                  <a:pt x="261124" y="90868"/>
                </a:lnTo>
                <a:lnTo>
                  <a:pt x="258508" y="89598"/>
                </a:lnTo>
                <a:lnTo>
                  <a:pt x="258508" y="88328"/>
                </a:lnTo>
                <a:lnTo>
                  <a:pt x="257200" y="84518"/>
                </a:lnTo>
                <a:lnTo>
                  <a:pt x="251968" y="84518"/>
                </a:lnTo>
                <a:lnTo>
                  <a:pt x="257200" y="89598"/>
                </a:lnTo>
                <a:lnTo>
                  <a:pt x="255231" y="90868"/>
                </a:lnTo>
                <a:lnTo>
                  <a:pt x="258508" y="95948"/>
                </a:lnTo>
                <a:lnTo>
                  <a:pt x="264401" y="103568"/>
                </a:lnTo>
                <a:lnTo>
                  <a:pt x="263740" y="104838"/>
                </a:lnTo>
                <a:lnTo>
                  <a:pt x="265709" y="104838"/>
                </a:lnTo>
                <a:lnTo>
                  <a:pt x="265709" y="109918"/>
                </a:lnTo>
                <a:lnTo>
                  <a:pt x="264401" y="112458"/>
                </a:lnTo>
                <a:lnTo>
                  <a:pt x="260477" y="112458"/>
                </a:lnTo>
                <a:lnTo>
                  <a:pt x="258508" y="109918"/>
                </a:lnTo>
                <a:lnTo>
                  <a:pt x="257200" y="112458"/>
                </a:lnTo>
                <a:lnTo>
                  <a:pt x="254584" y="109918"/>
                </a:lnTo>
                <a:lnTo>
                  <a:pt x="251968" y="113728"/>
                </a:lnTo>
                <a:lnTo>
                  <a:pt x="253276" y="114998"/>
                </a:lnTo>
                <a:lnTo>
                  <a:pt x="252615" y="116268"/>
                </a:lnTo>
                <a:lnTo>
                  <a:pt x="250659" y="118808"/>
                </a:lnTo>
                <a:lnTo>
                  <a:pt x="248043" y="118808"/>
                </a:lnTo>
                <a:lnTo>
                  <a:pt x="246735" y="116268"/>
                </a:lnTo>
                <a:lnTo>
                  <a:pt x="237566" y="114998"/>
                </a:lnTo>
                <a:lnTo>
                  <a:pt x="240182" y="125158"/>
                </a:lnTo>
                <a:lnTo>
                  <a:pt x="235610" y="130238"/>
                </a:lnTo>
                <a:lnTo>
                  <a:pt x="232981" y="125158"/>
                </a:lnTo>
                <a:lnTo>
                  <a:pt x="228409" y="123888"/>
                </a:lnTo>
                <a:lnTo>
                  <a:pt x="236918" y="131508"/>
                </a:lnTo>
                <a:lnTo>
                  <a:pt x="233641" y="131508"/>
                </a:lnTo>
                <a:lnTo>
                  <a:pt x="229717" y="127698"/>
                </a:lnTo>
                <a:lnTo>
                  <a:pt x="232981" y="135318"/>
                </a:lnTo>
                <a:lnTo>
                  <a:pt x="231902" y="134048"/>
                </a:lnTo>
                <a:lnTo>
                  <a:pt x="226441" y="127698"/>
                </a:lnTo>
                <a:lnTo>
                  <a:pt x="223164" y="127698"/>
                </a:lnTo>
                <a:lnTo>
                  <a:pt x="228409" y="132778"/>
                </a:lnTo>
                <a:lnTo>
                  <a:pt x="225132" y="134048"/>
                </a:lnTo>
                <a:lnTo>
                  <a:pt x="221208" y="134048"/>
                </a:lnTo>
                <a:lnTo>
                  <a:pt x="219633" y="131508"/>
                </a:lnTo>
                <a:lnTo>
                  <a:pt x="217284" y="127698"/>
                </a:lnTo>
                <a:lnTo>
                  <a:pt x="215315" y="125158"/>
                </a:lnTo>
                <a:lnTo>
                  <a:pt x="217284" y="131508"/>
                </a:lnTo>
                <a:lnTo>
                  <a:pt x="212699" y="126428"/>
                </a:lnTo>
                <a:lnTo>
                  <a:pt x="216623" y="132778"/>
                </a:lnTo>
                <a:lnTo>
                  <a:pt x="215442" y="131508"/>
                </a:lnTo>
                <a:lnTo>
                  <a:pt x="210731" y="126428"/>
                </a:lnTo>
                <a:lnTo>
                  <a:pt x="210731" y="131508"/>
                </a:lnTo>
                <a:lnTo>
                  <a:pt x="208775" y="130238"/>
                </a:lnTo>
                <a:lnTo>
                  <a:pt x="208775" y="127698"/>
                </a:lnTo>
                <a:lnTo>
                  <a:pt x="206806" y="127698"/>
                </a:lnTo>
                <a:lnTo>
                  <a:pt x="209423" y="137858"/>
                </a:lnTo>
                <a:lnTo>
                  <a:pt x="208775" y="132778"/>
                </a:lnTo>
                <a:lnTo>
                  <a:pt x="214668" y="140398"/>
                </a:lnTo>
                <a:lnTo>
                  <a:pt x="217284" y="146748"/>
                </a:lnTo>
                <a:lnTo>
                  <a:pt x="215646" y="145478"/>
                </a:lnTo>
                <a:lnTo>
                  <a:pt x="210731" y="141668"/>
                </a:lnTo>
                <a:lnTo>
                  <a:pt x="210731" y="145478"/>
                </a:lnTo>
                <a:lnTo>
                  <a:pt x="210083" y="141668"/>
                </a:lnTo>
                <a:lnTo>
                  <a:pt x="208775" y="145478"/>
                </a:lnTo>
                <a:lnTo>
                  <a:pt x="206159" y="142938"/>
                </a:lnTo>
                <a:lnTo>
                  <a:pt x="202882" y="142938"/>
                </a:lnTo>
                <a:lnTo>
                  <a:pt x="206806" y="145478"/>
                </a:lnTo>
                <a:lnTo>
                  <a:pt x="206806" y="146748"/>
                </a:lnTo>
                <a:lnTo>
                  <a:pt x="206159" y="148018"/>
                </a:lnTo>
                <a:lnTo>
                  <a:pt x="204190" y="145478"/>
                </a:lnTo>
                <a:lnTo>
                  <a:pt x="202882" y="145478"/>
                </a:lnTo>
                <a:lnTo>
                  <a:pt x="206806" y="149288"/>
                </a:lnTo>
                <a:lnTo>
                  <a:pt x="207467" y="154368"/>
                </a:lnTo>
                <a:lnTo>
                  <a:pt x="201574" y="154368"/>
                </a:lnTo>
                <a:lnTo>
                  <a:pt x="197650" y="148018"/>
                </a:lnTo>
                <a:lnTo>
                  <a:pt x="200914" y="154368"/>
                </a:lnTo>
                <a:lnTo>
                  <a:pt x="198958" y="154368"/>
                </a:lnTo>
                <a:lnTo>
                  <a:pt x="200914" y="159448"/>
                </a:lnTo>
                <a:lnTo>
                  <a:pt x="197650" y="155638"/>
                </a:lnTo>
                <a:lnTo>
                  <a:pt x="196989" y="154368"/>
                </a:lnTo>
                <a:lnTo>
                  <a:pt x="188480" y="159448"/>
                </a:lnTo>
                <a:lnTo>
                  <a:pt x="184556" y="155638"/>
                </a:lnTo>
                <a:lnTo>
                  <a:pt x="185674" y="159448"/>
                </a:lnTo>
                <a:lnTo>
                  <a:pt x="184150" y="159448"/>
                </a:lnTo>
                <a:lnTo>
                  <a:pt x="182994" y="160718"/>
                </a:lnTo>
                <a:lnTo>
                  <a:pt x="185216" y="164528"/>
                </a:lnTo>
                <a:lnTo>
                  <a:pt x="182384" y="164528"/>
                </a:lnTo>
                <a:lnTo>
                  <a:pt x="180797" y="165798"/>
                </a:lnTo>
                <a:lnTo>
                  <a:pt x="178955" y="167068"/>
                </a:lnTo>
                <a:lnTo>
                  <a:pt x="175399" y="163258"/>
                </a:lnTo>
                <a:lnTo>
                  <a:pt x="170154" y="167068"/>
                </a:lnTo>
                <a:lnTo>
                  <a:pt x="174091" y="177228"/>
                </a:lnTo>
                <a:lnTo>
                  <a:pt x="164922" y="179768"/>
                </a:lnTo>
                <a:lnTo>
                  <a:pt x="156413" y="174688"/>
                </a:lnTo>
                <a:lnTo>
                  <a:pt x="152488" y="182308"/>
                </a:lnTo>
                <a:lnTo>
                  <a:pt x="148564" y="184848"/>
                </a:lnTo>
                <a:lnTo>
                  <a:pt x="145427" y="192468"/>
                </a:lnTo>
                <a:lnTo>
                  <a:pt x="142595" y="198818"/>
                </a:lnTo>
                <a:lnTo>
                  <a:pt x="139636" y="205168"/>
                </a:lnTo>
                <a:lnTo>
                  <a:pt x="136131" y="211518"/>
                </a:lnTo>
                <a:lnTo>
                  <a:pt x="128955" y="212788"/>
                </a:lnTo>
                <a:lnTo>
                  <a:pt x="125818" y="217868"/>
                </a:lnTo>
                <a:lnTo>
                  <a:pt x="123431" y="222948"/>
                </a:lnTo>
                <a:lnTo>
                  <a:pt x="118452" y="225488"/>
                </a:lnTo>
                <a:lnTo>
                  <a:pt x="121081" y="230568"/>
                </a:lnTo>
                <a:lnTo>
                  <a:pt x="116039" y="230568"/>
                </a:lnTo>
                <a:lnTo>
                  <a:pt x="113144" y="234378"/>
                </a:lnTo>
                <a:lnTo>
                  <a:pt x="110121" y="236918"/>
                </a:lnTo>
                <a:lnTo>
                  <a:pt x="104711" y="239458"/>
                </a:lnTo>
                <a:lnTo>
                  <a:pt x="105371" y="241998"/>
                </a:lnTo>
                <a:lnTo>
                  <a:pt x="105371" y="243268"/>
                </a:lnTo>
                <a:lnTo>
                  <a:pt x="106680" y="243268"/>
                </a:lnTo>
                <a:lnTo>
                  <a:pt x="109296" y="245808"/>
                </a:lnTo>
                <a:lnTo>
                  <a:pt x="106680" y="245808"/>
                </a:lnTo>
                <a:lnTo>
                  <a:pt x="106019" y="249618"/>
                </a:lnTo>
                <a:lnTo>
                  <a:pt x="101447" y="245808"/>
                </a:lnTo>
                <a:lnTo>
                  <a:pt x="101447" y="244538"/>
                </a:lnTo>
                <a:lnTo>
                  <a:pt x="96862" y="240728"/>
                </a:lnTo>
                <a:lnTo>
                  <a:pt x="100139" y="250888"/>
                </a:lnTo>
                <a:lnTo>
                  <a:pt x="94246" y="248348"/>
                </a:lnTo>
                <a:lnTo>
                  <a:pt x="100139" y="252158"/>
                </a:lnTo>
                <a:lnTo>
                  <a:pt x="96862" y="254698"/>
                </a:lnTo>
                <a:lnTo>
                  <a:pt x="96202" y="253428"/>
                </a:lnTo>
                <a:lnTo>
                  <a:pt x="93713" y="263588"/>
                </a:lnTo>
                <a:lnTo>
                  <a:pt x="80378" y="273748"/>
                </a:lnTo>
                <a:lnTo>
                  <a:pt x="77889" y="285178"/>
                </a:lnTo>
                <a:lnTo>
                  <a:pt x="76047" y="282638"/>
                </a:lnTo>
                <a:lnTo>
                  <a:pt x="75996" y="283908"/>
                </a:lnTo>
                <a:lnTo>
                  <a:pt x="75577" y="285178"/>
                </a:lnTo>
                <a:lnTo>
                  <a:pt x="72644" y="283908"/>
                </a:lnTo>
                <a:lnTo>
                  <a:pt x="68097" y="282638"/>
                </a:lnTo>
                <a:lnTo>
                  <a:pt x="67652" y="286448"/>
                </a:lnTo>
                <a:lnTo>
                  <a:pt x="69062" y="290258"/>
                </a:lnTo>
                <a:lnTo>
                  <a:pt x="70027" y="294068"/>
                </a:lnTo>
                <a:lnTo>
                  <a:pt x="71335" y="295338"/>
                </a:lnTo>
                <a:lnTo>
                  <a:pt x="67411" y="299148"/>
                </a:lnTo>
                <a:lnTo>
                  <a:pt x="65468" y="296608"/>
                </a:lnTo>
                <a:lnTo>
                  <a:pt x="66636" y="299224"/>
                </a:lnTo>
                <a:lnTo>
                  <a:pt x="57416" y="305498"/>
                </a:lnTo>
                <a:lnTo>
                  <a:pt x="49987" y="314388"/>
                </a:lnTo>
                <a:lnTo>
                  <a:pt x="42926" y="323278"/>
                </a:lnTo>
                <a:lnTo>
                  <a:pt x="34696" y="332168"/>
                </a:lnTo>
                <a:lnTo>
                  <a:pt x="37312" y="333438"/>
                </a:lnTo>
                <a:lnTo>
                  <a:pt x="34696" y="335978"/>
                </a:lnTo>
                <a:lnTo>
                  <a:pt x="34036" y="341058"/>
                </a:lnTo>
                <a:lnTo>
                  <a:pt x="23571" y="339788"/>
                </a:lnTo>
                <a:lnTo>
                  <a:pt x="30111" y="349948"/>
                </a:lnTo>
                <a:lnTo>
                  <a:pt x="29451" y="351218"/>
                </a:lnTo>
                <a:lnTo>
                  <a:pt x="30759" y="356298"/>
                </a:lnTo>
                <a:lnTo>
                  <a:pt x="23050" y="353987"/>
                </a:lnTo>
                <a:lnTo>
                  <a:pt x="22250" y="356298"/>
                </a:lnTo>
                <a:lnTo>
                  <a:pt x="27495" y="363918"/>
                </a:lnTo>
                <a:lnTo>
                  <a:pt x="21602" y="366458"/>
                </a:lnTo>
                <a:lnTo>
                  <a:pt x="17957" y="366458"/>
                </a:lnTo>
                <a:lnTo>
                  <a:pt x="17018" y="371538"/>
                </a:lnTo>
                <a:lnTo>
                  <a:pt x="16078" y="375348"/>
                </a:lnTo>
                <a:lnTo>
                  <a:pt x="13093" y="375348"/>
                </a:lnTo>
                <a:lnTo>
                  <a:pt x="8572" y="377888"/>
                </a:lnTo>
                <a:lnTo>
                  <a:pt x="6870" y="381698"/>
                </a:lnTo>
                <a:lnTo>
                  <a:pt x="5181" y="386778"/>
                </a:lnTo>
                <a:lnTo>
                  <a:pt x="685" y="389305"/>
                </a:lnTo>
                <a:lnTo>
                  <a:pt x="15709" y="417258"/>
                </a:lnTo>
                <a:lnTo>
                  <a:pt x="44513" y="435038"/>
                </a:lnTo>
                <a:lnTo>
                  <a:pt x="72644" y="442658"/>
                </a:lnTo>
                <a:lnTo>
                  <a:pt x="75920" y="436308"/>
                </a:lnTo>
                <a:lnTo>
                  <a:pt x="79197" y="428688"/>
                </a:lnTo>
                <a:lnTo>
                  <a:pt x="86385" y="414718"/>
                </a:lnTo>
                <a:lnTo>
                  <a:pt x="109296" y="403288"/>
                </a:lnTo>
                <a:lnTo>
                  <a:pt x="111264" y="400748"/>
                </a:lnTo>
                <a:lnTo>
                  <a:pt x="117805" y="391858"/>
                </a:lnTo>
                <a:lnTo>
                  <a:pt x="122389" y="386778"/>
                </a:lnTo>
                <a:lnTo>
                  <a:pt x="126314" y="380428"/>
                </a:lnTo>
                <a:lnTo>
                  <a:pt x="130898" y="374078"/>
                </a:lnTo>
                <a:lnTo>
                  <a:pt x="134823" y="368998"/>
                </a:lnTo>
                <a:lnTo>
                  <a:pt x="138087" y="363918"/>
                </a:lnTo>
                <a:lnTo>
                  <a:pt x="141363" y="360108"/>
                </a:lnTo>
                <a:lnTo>
                  <a:pt x="143979" y="357568"/>
                </a:lnTo>
                <a:lnTo>
                  <a:pt x="143548" y="356298"/>
                </a:lnTo>
                <a:lnTo>
                  <a:pt x="141363" y="349948"/>
                </a:lnTo>
                <a:lnTo>
                  <a:pt x="151523" y="346138"/>
                </a:lnTo>
                <a:lnTo>
                  <a:pt x="155714" y="341058"/>
                </a:lnTo>
                <a:lnTo>
                  <a:pt x="157810" y="338518"/>
                </a:lnTo>
                <a:lnTo>
                  <a:pt x="163728" y="330898"/>
                </a:lnTo>
                <a:lnTo>
                  <a:pt x="172783" y="327088"/>
                </a:lnTo>
                <a:lnTo>
                  <a:pt x="168198" y="322008"/>
                </a:lnTo>
                <a:lnTo>
                  <a:pt x="170154" y="319468"/>
                </a:lnTo>
                <a:lnTo>
                  <a:pt x="172783" y="322008"/>
                </a:lnTo>
                <a:lnTo>
                  <a:pt x="174739" y="322008"/>
                </a:lnTo>
                <a:lnTo>
                  <a:pt x="176771" y="319468"/>
                </a:lnTo>
                <a:lnTo>
                  <a:pt x="190931" y="301688"/>
                </a:lnTo>
                <a:lnTo>
                  <a:pt x="203923" y="285178"/>
                </a:lnTo>
                <a:lnTo>
                  <a:pt x="204927" y="283908"/>
                </a:lnTo>
                <a:lnTo>
                  <a:pt x="221030" y="267398"/>
                </a:lnTo>
                <a:lnTo>
                  <a:pt x="239534" y="254698"/>
                </a:lnTo>
                <a:lnTo>
                  <a:pt x="244106" y="255968"/>
                </a:lnTo>
                <a:lnTo>
                  <a:pt x="247167" y="250888"/>
                </a:lnTo>
                <a:lnTo>
                  <a:pt x="247929" y="249618"/>
                </a:lnTo>
                <a:lnTo>
                  <a:pt x="248691" y="248348"/>
                </a:lnTo>
                <a:lnTo>
                  <a:pt x="253276" y="249618"/>
                </a:lnTo>
                <a:lnTo>
                  <a:pt x="269633" y="225488"/>
                </a:lnTo>
                <a:lnTo>
                  <a:pt x="272249" y="221678"/>
                </a:lnTo>
                <a:lnTo>
                  <a:pt x="272910" y="221678"/>
                </a:lnTo>
                <a:lnTo>
                  <a:pt x="273558" y="222948"/>
                </a:lnTo>
                <a:lnTo>
                  <a:pt x="273558" y="221678"/>
                </a:lnTo>
                <a:lnTo>
                  <a:pt x="273558" y="215328"/>
                </a:lnTo>
                <a:lnTo>
                  <a:pt x="283375" y="214058"/>
                </a:lnTo>
                <a:lnTo>
                  <a:pt x="289267" y="212788"/>
                </a:lnTo>
                <a:lnTo>
                  <a:pt x="308444" y="195008"/>
                </a:lnTo>
                <a:lnTo>
                  <a:pt x="323773" y="179768"/>
                </a:lnTo>
                <a:lnTo>
                  <a:pt x="326326" y="177228"/>
                </a:lnTo>
                <a:lnTo>
                  <a:pt x="337172" y="167068"/>
                </a:lnTo>
                <a:lnTo>
                  <a:pt x="345313" y="159448"/>
                </a:lnTo>
                <a:lnTo>
                  <a:pt x="363715" y="148018"/>
                </a:lnTo>
                <a:lnTo>
                  <a:pt x="365760" y="146748"/>
                </a:lnTo>
                <a:lnTo>
                  <a:pt x="367804" y="145478"/>
                </a:lnTo>
                <a:lnTo>
                  <a:pt x="374586" y="144208"/>
                </a:lnTo>
                <a:lnTo>
                  <a:pt x="380403" y="141668"/>
                </a:lnTo>
                <a:lnTo>
                  <a:pt x="385470" y="136588"/>
                </a:lnTo>
                <a:lnTo>
                  <a:pt x="386994" y="135318"/>
                </a:lnTo>
                <a:lnTo>
                  <a:pt x="390055" y="132778"/>
                </a:lnTo>
                <a:lnTo>
                  <a:pt x="391299" y="131508"/>
                </a:lnTo>
                <a:lnTo>
                  <a:pt x="413613" y="117538"/>
                </a:lnTo>
                <a:lnTo>
                  <a:pt x="419163" y="112458"/>
                </a:lnTo>
                <a:lnTo>
                  <a:pt x="429564" y="102298"/>
                </a:lnTo>
                <a:lnTo>
                  <a:pt x="439839" y="92138"/>
                </a:lnTo>
                <a:lnTo>
                  <a:pt x="443992" y="87058"/>
                </a:lnTo>
                <a:lnTo>
                  <a:pt x="445020" y="85788"/>
                </a:lnTo>
                <a:lnTo>
                  <a:pt x="437172" y="81978"/>
                </a:lnTo>
                <a:lnTo>
                  <a:pt x="440093" y="79438"/>
                </a:lnTo>
                <a:lnTo>
                  <a:pt x="444487" y="75628"/>
                </a:lnTo>
                <a:lnTo>
                  <a:pt x="451485" y="71818"/>
                </a:lnTo>
                <a:lnTo>
                  <a:pt x="457885" y="68008"/>
                </a:lnTo>
                <a:lnTo>
                  <a:pt x="460070" y="65468"/>
                </a:lnTo>
                <a:lnTo>
                  <a:pt x="463346" y="61658"/>
                </a:lnTo>
                <a:lnTo>
                  <a:pt x="464007" y="62928"/>
                </a:lnTo>
                <a:lnTo>
                  <a:pt x="464527" y="61658"/>
                </a:lnTo>
                <a:lnTo>
                  <a:pt x="464705" y="60388"/>
                </a:lnTo>
                <a:lnTo>
                  <a:pt x="465061" y="57848"/>
                </a:lnTo>
                <a:lnTo>
                  <a:pt x="465226" y="56578"/>
                </a:lnTo>
                <a:lnTo>
                  <a:pt x="470725" y="54038"/>
                </a:lnTo>
                <a:lnTo>
                  <a:pt x="485597" y="56578"/>
                </a:lnTo>
                <a:lnTo>
                  <a:pt x="486905" y="56578"/>
                </a:lnTo>
                <a:lnTo>
                  <a:pt x="485597" y="55308"/>
                </a:lnTo>
                <a:lnTo>
                  <a:pt x="482981" y="54038"/>
                </a:lnTo>
                <a:lnTo>
                  <a:pt x="483641" y="51498"/>
                </a:lnTo>
                <a:lnTo>
                  <a:pt x="482981" y="47688"/>
                </a:lnTo>
                <a:lnTo>
                  <a:pt x="484949" y="46418"/>
                </a:lnTo>
                <a:lnTo>
                  <a:pt x="487565" y="48958"/>
                </a:lnTo>
                <a:lnTo>
                  <a:pt x="489851" y="46418"/>
                </a:lnTo>
                <a:lnTo>
                  <a:pt x="491007" y="45148"/>
                </a:lnTo>
                <a:lnTo>
                  <a:pt x="492150" y="43878"/>
                </a:lnTo>
                <a:lnTo>
                  <a:pt x="496722" y="47688"/>
                </a:lnTo>
                <a:lnTo>
                  <a:pt x="496722" y="43878"/>
                </a:lnTo>
                <a:lnTo>
                  <a:pt x="490181" y="34988"/>
                </a:lnTo>
                <a:lnTo>
                  <a:pt x="498030" y="37528"/>
                </a:lnTo>
                <a:lnTo>
                  <a:pt x="495096" y="34988"/>
                </a:lnTo>
                <a:lnTo>
                  <a:pt x="492150" y="32448"/>
                </a:lnTo>
                <a:lnTo>
                  <a:pt x="496341" y="32448"/>
                </a:lnTo>
                <a:lnTo>
                  <a:pt x="496074" y="32727"/>
                </a:lnTo>
                <a:lnTo>
                  <a:pt x="496722" y="32727"/>
                </a:lnTo>
                <a:lnTo>
                  <a:pt x="498690" y="33375"/>
                </a:lnTo>
                <a:lnTo>
                  <a:pt x="499351" y="34036"/>
                </a:lnTo>
                <a:lnTo>
                  <a:pt x="500659" y="33375"/>
                </a:lnTo>
                <a:lnTo>
                  <a:pt x="499351" y="32727"/>
                </a:lnTo>
                <a:lnTo>
                  <a:pt x="497382" y="31407"/>
                </a:lnTo>
                <a:lnTo>
                  <a:pt x="497166" y="31623"/>
                </a:lnTo>
                <a:lnTo>
                  <a:pt x="495414" y="29908"/>
                </a:lnTo>
                <a:lnTo>
                  <a:pt x="496074" y="29908"/>
                </a:lnTo>
                <a:lnTo>
                  <a:pt x="498690" y="31178"/>
                </a:lnTo>
                <a:lnTo>
                  <a:pt x="500659" y="28638"/>
                </a:lnTo>
                <a:lnTo>
                  <a:pt x="505231" y="24828"/>
                </a:lnTo>
                <a:close/>
              </a:path>
            </a:pathLst>
          </a:custGeom>
          <a:solidFill>
            <a:srgbClr val="5C7E4E"/>
          </a:solidFill>
        </p:spPr>
        <p:txBody>
          <a:bodyPr wrap="square" lIns="0" tIns="0" rIns="0" bIns="0" rtlCol="0"/>
          <a:lstStyle/>
          <a:p>
            <a:endParaRPr sz="1200"/>
          </a:p>
        </p:txBody>
      </p:sp>
      <p:sp>
        <p:nvSpPr>
          <p:cNvPr id="34" name="object 34"/>
          <p:cNvSpPr txBox="1"/>
          <p:nvPr/>
        </p:nvSpPr>
        <p:spPr>
          <a:xfrm>
            <a:off x="4464623" y="1514268"/>
            <a:ext cx="3533140" cy="3730508"/>
          </a:xfrm>
          <a:prstGeom prst="rect">
            <a:avLst/>
          </a:prstGeom>
        </p:spPr>
        <p:txBody>
          <a:bodyPr vert="horz" wrap="square" lIns="0" tIns="0" rIns="0" bIns="0" rtlCol="0">
            <a:spAutoFit/>
          </a:bodyPr>
          <a:lstStyle/>
          <a:p>
            <a:pPr>
              <a:lnSpc>
                <a:spcPct val="100000"/>
              </a:lnSpc>
            </a:pPr>
            <a:endParaRPr sz="2600">
              <a:latin typeface="Times New Roman"/>
              <a:cs typeface="Times New Roman"/>
            </a:endParaRPr>
          </a:p>
          <a:p>
            <a:pPr>
              <a:lnSpc>
                <a:spcPct val="100000"/>
              </a:lnSpc>
            </a:pPr>
            <a:endParaRPr sz="2600">
              <a:latin typeface="Times New Roman"/>
              <a:cs typeface="Times New Roman"/>
            </a:endParaRPr>
          </a:p>
          <a:p>
            <a:pPr marL="409807" marR="405150" algn="ctr">
              <a:lnSpc>
                <a:spcPct val="115500"/>
              </a:lnSpc>
              <a:spcBef>
                <a:spcPts val="1653"/>
              </a:spcBef>
            </a:pPr>
            <a:r>
              <a:rPr sz="2200" spc="33" dirty="0">
                <a:latin typeface="Arial"/>
                <a:cs typeface="Arial"/>
              </a:rPr>
              <a:t>District</a:t>
            </a:r>
            <a:r>
              <a:rPr sz="2200" spc="50" dirty="0">
                <a:latin typeface="Arial"/>
                <a:cs typeface="Arial"/>
              </a:rPr>
              <a:t> </a:t>
            </a:r>
            <a:r>
              <a:rPr sz="2200" spc="23" dirty="0">
                <a:latin typeface="Arial"/>
                <a:cs typeface="Arial"/>
              </a:rPr>
              <a:t>climatological </a:t>
            </a:r>
            <a:r>
              <a:rPr sz="2200" spc="30" dirty="0">
                <a:latin typeface="Arial"/>
                <a:cs typeface="Arial"/>
              </a:rPr>
              <a:t>survey</a:t>
            </a:r>
            <a:endParaRPr sz="2200">
              <a:latin typeface="Arial"/>
              <a:cs typeface="Arial"/>
            </a:endParaRPr>
          </a:p>
          <a:p>
            <a:pPr algn="ctr">
              <a:spcBef>
                <a:spcPts val="410"/>
              </a:spcBef>
            </a:pPr>
            <a:r>
              <a:rPr sz="2200" spc="63" dirty="0">
                <a:latin typeface="Arial"/>
                <a:cs typeface="Arial"/>
              </a:rPr>
              <a:t>1950-</a:t>
            </a:r>
            <a:r>
              <a:rPr sz="2200" spc="70" dirty="0">
                <a:latin typeface="Arial"/>
                <a:cs typeface="Arial"/>
              </a:rPr>
              <a:t>2022</a:t>
            </a:r>
            <a:endParaRPr sz="2200">
              <a:latin typeface="Arial"/>
              <a:cs typeface="Arial"/>
            </a:endParaRPr>
          </a:p>
          <a:p>
            <a:pPr marL="239195" marR="234115" algn="ctr">
              <a:lnSpc>
                <a:spcPct val="115500"/>
              </a:lnSpc>
            </a:pPr>
            <a:r>
              <a:rPr sz="2200" spc="30" dirty="0">
                <a:latin typeface="Arial"/>
                <a:cs typeface="Arial"/>
              </a:rPr>
              <a:t>Comparative</a:t>
            </a:r>
            <a:r>
              <a:rPr sz="2200" spc="33" dirty="0">
                <a:latin typeface="Arial"/>
                <a:cs typeface="Arial"/>
              </a:rPr>
              <a:t> </a:t>
            </a:r>
            <a:r>
              <a:rPr sz="2200" spc="47" dirty="0">
                <a:latin typeface="Arial"/>
                <a:cs typeface="Arial"/>
              </a:rPr>
              <a:t>study</a:t>
            </a:r>
            <a:r>
              <a:rPr sz="2200" spc="37" dirty="0">
                <a:latin typeface="Arial"/>
                <a:cs typeface="Arial"/>
              </a:rPr>
              <a:t> </a:t>
            </a:r>
            <a:r>
              <a:rPr sz="2200" spc="97" dirty="0">
                <a:latin typeface="Arial"/>
                <a:cs typeface="Arial"/>
              </a:rPr>
              <a:t>of </a:t>
            </a:r>
            <a:r>
              <a:rPr sz="2200" spc="47" dirty="0">
                <a:latin typeface="Arial"/>
                <a:cs typeface="Arial"/>
              </a:rPr>
              <a:t>rainfall</a:t>
            </a:r>
            <a:r>
              <a:rPr sz="2200" spc="37" dirty="0">
                <a:latin typeface="Arial"/>
                <a:cs typeface="Arial"/>
              </a:rPr>
              <a:t> </a:t>
            </a:r>
            <a:r>
              <a:rPr sz="2200" spc="43" dirty="0">
                <a:latin typeface="Arial"/>
                <a:cs typeface="Arial"/>
              </a:rPr>
              <a:t>between</a:t>
            </a:r>
            <a:r>
              <a:rPr sz="2200" spc="37" dirty="0">
                <a:latin typeface="Arial"/>
                <a:cs typeface="Arial"/>
              </a:rPr>
              <a:t> </a:t>
            </a:r>
            <a:r>
              <a:rPr sz="2200" spc="47" dirty="0">
                <a:latin typeface="Arial"/>
                <a:cs typeface="Arial"/>
              </a:rPr>
              <a:t>the </a:t>
            </a:r>
            <a:r>
              <a:rPr sz="2200" spc="53" dirty="0">
                <a:latin typeface="Arial"/>
                <a:cs typeface="Arial"/>
              </a:rPr>
              <a:t>district</a:t>
            </a:r>
            <a:r>
              <a:rPr sz="2200" spc="10" dirty="0">
                <a:latin typeface="Arial"/>
                <a:cs typeface="Arial"/>
              </a:rPr>
              <a:t> </a:t>
            </a:r>
            <a:r>
              <a:rPr sz="2200" dirty="0">
                <a:latin typeface="Arial"/>
                <a:cs typeface="Arial"/>
              </a:rPr>
              <a:t>and</a:t>
            </a:r>
            <a:r>
              <a:rPr sz="2200" spc="13" dirty="0">
                <a:latin typeface="Arial"/>
                <a:cs typeface="Arial"/>
              </a:rPr>
              <a:t> </a:t>
            </a:r>
            <a:r>
              <a:rPr sz="2200" spc="63" dirty="0">
                <a:latin typeface="Arial"/>
                <a:cs typeface="Arial"/>
              </a:rPr>
              <a:t>the</a:t>
            </a:r>
            <a:r>
              <a:rPr sz="2200" spc="13" dirty="0">
                <a:latin typeface="Arial"/>
                <a:cs typeface="Arial"/>
              </a:rPr>
              <a:t> </a:t>
            </a:r>
            <a:r>
              <a:rPr sz="2200" spc="-60" dirty="0">
                <a:latin typeface="Arial"/>
                <a:cs typeface="Arial"/>
              </a:rPr>
              <a:t>JH</a:t>
            </a:r>
            <a:r>
              <a:rPr sz="2200" spc="10" dirty="0">
                <a:latin typeface="Arial"/>
                <a:cs typeface="Arial"/>
              </a:rPr>
              <a:t> </a:t>
            </a:r>
            <a:r>
              <a:rPr sz="2200" spc="-7" dirty="0">
                <a:latin typeface="Arial"/>
                <a:cs typeface="Arial"/>
              </a:rPr>
              <a:t>block </a:t>
            </a:r>
            <a:r>
              <a:rPr sz="2200" spc="157" dirty="0">
                <a:latin typeface="Arial"/>
                <a:cs typeface="Arial"/>
              </a:rPr>
              <a:t>2009-</a:t>
            </a:r>
            <a:r>
              <a:rPr sz="2200" spc="70" dirty="0">
                <a:latin typeface="Arial"/>
                <a:cs typeface="Arial"/>
              </a:rPr>
              <a:t>2022</a:t>
            </a:r>
            <a:endParaRPr sz="2200">
              <a:latin typeface="Arial"/>
              <a:cs typeface="Arial"/>
            </a:endParaRPr>
          </a:p>
        </p:txBody>
      </p:sp>
      <p:sp>
        <p:nvSpPr>
          <p:cNvPr id="35" name="object 35"/>
          <p:cNvSpPr txBox="1">
            <a:spLocks noGrp="1"/>
          </p:cNvSpPr>
          <p:nvPr>
            <p:ph type="title"/>
          </p:nvPr>
        </p:nvSpPr>
        <p:spPr>
          <a:xfrm>
            <a:off x="773507" y="164314"/>
            <a:ext cx="7010400" cy="771502"/>
          </a:xfrm>
          <a:prstGeom prst="rect">
            <a:avLst/>
          </a:prstGeom>
        </p:spPr>
        <p:txBody>
          <a:bodyPr vert="horz" wrap="square" lIns="0" tIns="337321" rIns="0" bIns="0" rtlCol="0" anchor="ctr">
            <a:spAutoFit/>
          </a:bodyPr>
          <a:lstStyle/>
          <a:p>
            <a:pPr marL="1085480">
              <a:lnSpc>
                <a:spcPct val="100000"/>
              </a:lnSpc>
              <a:spcBef>
                <a:spcPts val="67"/>
              </a:spcBef>
            </a:pPr>
            <a:r>
              <a:rPr sz="2800" spc="53" dirty="0">
                <a:latin typeface="+mn-lt"/>
              </a:rPr>
              <a:t>WORK</a:t>
            </a:r>
            <a:r>
              <a:rPr sz="2800" spc="-177" dirty="0">
                <a:latin typeface="+mn-lt"/>
              </a:rPr>
              <a:t> </a:t>
            </a:r>
            <a:r>
              <a:rPr sz="2800" spc="-40" dirty="0">
                <a:latin typeface="+mn-lt"/>
              </a:rPr>
              <a:t>STRATEGIES</a:t>
            </a:r>
          </a:p>
        </p:txBody>
      </p:sp>
      <p:sp>
        <p:nvSpPr>
          <p:cNvPr id="36" name="object 36"/>
          <p:cNvSpPr txBox="1"/>
          <p:nvPr/>
        </p:nvSpPr>
        <p:spPr>
          <a:xfrm>
            <a:off x="372610" y="1514268"/>
            <a:ext cx="3906097" cy="3024867"/>
          </a:xfrm>
          <a:prstGeom prst="rect">
            <a:avLst/>
          </a:prstGeom>
        </p:spPr>
        <p:txBody>
          <a:bodyPr vert="horz" wrap="square" lIns="0" tIns="0" rIns="0" bIns="0" rtlCol="0">
            <a:spAutoFit/>
          </a:bodyPr>
          <a:lstStyle/>
          <a:p>
            <a:pPr>
              <a:lnSpc>
                <a:spcPct val="100000"/>
              </a:lnSpc>
            </a:pPr>
            <a:endParaRPr sz="2600">
              <a:latin typeface="Times New Roman"/>
              <a:cs typeface="Times New Roman"/>
            </a:endParaRPr>
          </a:p>
          <a:p>
            <a:pPr>
              <a:lnSpc>
                <a:spcPct val="100000"/>
              </a:lnSpc>
            </a:pPr>
            <a:endParaRPr sz="2600">
              <a:latin typeface="Times New Roman"/>
              <a:cs typeface="Times New Roman"/>
            </a:endParaRPr>
          </a:p>
          <a:p>
            <a:pPr marL="85518" marR="107109" algn="ctr">
              <a:lnSpc>
                <a:spcPct val="115500"/>
              </a:lnSpc>
              <a:spcBef>
                <a:spcPts val="2300"/>
              </a:spcBef>
            </a:pPr>
            <a:r>
              <a:rPr sz="2200" dirty="0">
                <a:latin typeface="Arial"/>
                <a:cs typeface="Arial"/>
              </a:rPr>
              <a:t>Bibliographic</a:t>
            </a:r>
            <a:r>
              <a:rPr sz="2200" spc="173" dirty="0">
                <a:latin typeface="Arial"/>
                <a:cs typeface="Arial"/>
              </a:rPr>
              <a:t> </a:t>
            </a:r>
            <a:r>
              <a:rPr sz="2200" dirty="0">
                <a:latin typeface="Arial"/>
                <a:cs typeface="Arial"/>
              </a:rPr>
              <a:t>synthesis</a:t>
            </a:r>
            <a:r>
              <a:rPr sz="2200" spc="173" dirty="0">
                <a:latin typeface="Arial"/>
                <a:cs typeface="Arial"/>
              </a:rPr>
              <a:t> </a:t>
            </a:r>
            <a:r>
              <a:rPr sz="2200" spc="43" dirty="0">
                <a:latin typeface="Arial"/>
                <a:cs typeface="Arial"/>
              </a:rPr>
              <a:t>about </a:t>
            </a:r>
            <a:r>
              <a:rPr sz="2200" spc="63" dirty="0">
                <a:latin typeface="Arial"/>
                <a:cs typeface="Arial"/>
              </a:rPr>
              <a:t>the</a:t>
            </a:r>
            <a:r>
              <a:rPr sz="2200" spc="33" dirty="0">
                <a:latin typeface="Arial"/>
                <a:cs typeface="Arial"/>
              </a:rPr>
              <a:t> </a:t>
            </a:r>
            <a:r>
              <a:rPr sz="2200" spc="67" dirty="0">
                <a:latin typeface="Arial"/>
                <a:cs typeface="Arial"/>
              </a:rPr>
              <a:t>territorial</a:t>
            </a:r>
            <a:r>
              <a:rPr sz="2200" spc="37" dirty="0">
                <a:latin typeface="Arial"/>
                <a:cs typeface="Arial"/>
              </a:rPr>
              <a:t> </a:t>
            </a:r>
            <a:r>
              <a:rPr sz="2200" spc="60" dirty="0">
                <a:latin typeface="Arial"/>
                <a:cs typeface="Arial"/>
              </a:rPr>
              <a:t>context</a:t>
            </a:r>
            <a:r>
              <a:rPr sz="2200" spc="33" dirty="0">
                <a:latin typeface="Arial"/>
                <a:cs typeface="Arial"/>
              </a:rPr>
              <a:t> </a:t>
            </a:r>
            <a:r>
              <a:rPr sz="2200" spc="90" dirty="0">
                <a:latin typeface="Arial"/>
                <a:cs typeface="Arial"/>
              </a:rPr>
              <a:t>with </a:t>
            </a:r>
            <a:r>
              <a:rPr sz="2200" dirty="0">
                <a:latin typeface="Arial"/>
                <a:cs typeface="Arial"/>
              </a:rPr>
              <a:t>local</a:t>
            </a:r>
            <a:r>
              <a:rPr sz="2200" spc="50" dirty="0">
                <a:latin typeface="Arial"/>
                <a:cs typeface="Arial"/>
              </a:rPr>
              <a:t> </a:t>
            </a:r>
            <a:r>
              <a:rPr sz="2200" spc="33" dirty="0">
                <a:latin typeface="Arial"/>
                <a:cs typeface="Arial"/>
              </a:rPr>
              <a:t>partners</a:t>
            </a:r>
            <a:r>
              <a:rPr sz="2200" spc="50" dirty="0">
                <a:latin typeface="Arial"/>
                <a:cs typeface="Arial"/>
              </a:rPr>
              <a:t> </a:t>
            </a:r>
            <a:r>
              <a:rPr sz="2200" spc="210" dirty="0">
                <a:latin typeface="Arial"/>
                <a:cs typeface="Arial"/>
              </a:rPr>
              <a:t>:</a:t>
            </a:r>
            <a:endParaRPr sz="2200">
              <a:latin typeface="Arial"/>
              <a:cs typeface="Arial"/>
            </a:endParaRPr>
          </a:p>
          <a:p>
            <a:pPr marL="434362" marR="522419" indent="-14394" algn="ctr">
              <a:lnSpc>
                <a:spcPct val="115500"/>
              </a:lnSpc>
            </a:pPr>
            <a:r>
              <a:rPr sz="2200" spc="-43" dirty="0">
                <a:latin typeface="Arial"/>
                <a:cs typeface="Arial"/>
              </a:rPr>
              <a:t>IFP,</a:t>
            </a:r>
            <a:r>
              <a:rPr sz="2200" spc="-93" dirty="0">
                <a:latin typeface="Arial"/>
                <a:cs typeface="Arial"/>
              </a:rPr>
              <a:t> </a:t>
            </a:r>
            <a:r>
              <a:rPr sz="2200" dirty="0">
                <a:latin typeface="Arial"/>
                <a:cs typeface="Arial"/>
              </a:rPr>
              <a:t>Madras</a:t>
            </a:r>
            <a:r>
              <a:rPr sz="2200" spc="-93" dirty="0">
                <a:latin typeface="Arial"/>
                <a:cs typeface="Arial"/>
              </a:rPr>
              <a:t> </a:t>
            </a:r>
            <a:r>
              <a:rPr sz="2200" spc="37" dirty="0">
                <a:latin typeface="Arial"/>
                <a:cs typeface="Arial"/>
              </a:rPr>
              <a:t>University, </a:t>
            </a:r>
            <a:r>
              <a:rPr sz="2200" spc="-50" dirty="0">
                <a:latin typeface="Arial"/>
                <a:cs typeface="Arial"/>
              </a:rPr>
              <a:t>DHAN</a:t>
            </a:r>
            <a:r>
              <a:rPr sz="2200" spc="63" dirty="0">
                <a:latin typeface="Arial"/>
                <a:cs typeface="Arial"/>
              </a:rPr>
              <a:t> </a:t>
            </a:r>
            <a:r>
              <a:rPr sz="2200" dirty="0">
                <a:latin typeface="Arial"/>
                <a:cs typeface="Arial"/>
              </a:rPr>
              <a:t>Foundation</a:t>
            </a:r>
            <a:r>
              <a:rPr sz="2200" spc="67" dirty="0">
                <a:latin typeface="Arial"/>
                <a:cs typeface="Arial"/>
              </a:rPr>
              <a:t> </a:t>
            </a:r>
            <a:r>
              <a:rPr sz="2200" spc="-13" dirty="0">
                <a:latin typeface="Arial"/>
                <a:cs typeface="Arial"/>
              </a:rPr>
              <a:t>(DF)</a:t>
            </a:r>
            <a:endParaRPr sz="2200">
              <a:latin typeface="Arial"/>
              <a:cs typeface="Arial"/>
            </a:endParaRPr>
          </a:p>
        </p:txBody>
      </p:sp>
      <p:sp>
        <p:nvSpPr>
          <p:cNvPr id="37" name="object 37"/>
          <p:cNvSpPr txBox="1"/>
          <p:nvPr/>
        </p:nvSpPr>
        <p:spPr>
          <a:xfrm>
            <a:off x="8236801" y="1514268"/>
            <a:ext cx="3533140" cy="3368871"/>
          </a:xfrm>
          <a:prstGeom prst="rect">
            <a:avLst/>
          </a:prstGeom>
        </p:spPr>
        <p:txBody>
          <a:bodyPr vert="horz" wrap="square" lIns="0" tIns="0" rIns="0" bIns="0" rtlCol="0">
            <a:spAutoFit/>
          </a:bodyPr>
          <a:lstStyle/>
          <a:p>
            <a:pPr>
              <a:lnSpc>
                <a:spcPct val="100000"/>
              </a:lnSpc>
            </a:pPr>
            <a:endParaRPr sz="2600">
              <a:latin typeface="Times New Roman"/>
              <a:cs typeface="Times New Roman"/>
            </a:endParaRPr>
          </a:p>
          <a:p>
            <a:pPr>
              <a:lnSpc>
                <a:spcPct val="100000"/>
              </a:lnSpc>
            </a:pPr>
            <a:endParaRPr sz="2600">
              <a:latin typeface="Times New Roman"/>
              <a:cs typeface="Times New Roman"/>
            </a:endParaRPr>
          </a:p>
          <a:p>
            <a:pPr marL="586769" marR="274334" algn="ctr">
              <a:lnSpc>
                <a:spcPct val="115500"/>
              </a:lnSpc>
              <a:spcBef>
                <a:spcPts val="1653"/>
              </a:spcBef>
            </a:pPr>
            <a:r>
              <a:rPr sz="2200" spc="40" dirty="0">
                <a:latin typeface="Arial"/>
                <a:cs typeface="Arial"/>
              </a:rPr>
              <a:t>Qualitative</a:t>
            </a:r>
            <a:r>
              <a:rPr sz="2200" spc="43" dirty="0">
                <a:latin typeface="Arial"/>
                <a:cs typeface="Arial"/>
              </a:rPr>
              <a:t> </a:t>
            </a:r>
            <a:r>
              <a:rPr sz="2200" spc="37" dirty="0">
                <a:latin typeface="Arial"/>
                <a:cs typeface="Arial"/>
              </a:rPr>
              <a:t>survey</a:t>
            </a:r>
            <a:r>
              <a:rPr sz="2200" spc="47" dirty="0">
                <a:latin typeface="Arial"/>
                <a:cs typeface="Arial"/>
              </a:rPr>
              <a:t> </a:t>
            </a:r>
            <a:r>
              <a:rPr sz="2200" spc="97" dirty="0">
                <a:latin typeface="Arial"/>
                <a:cs typeface="Arial"/>
              </a:rPr>
              <a:t>of </a:t>
            </a:r>
            <a:r>
              <a:rPr sz="2200" spc="43" dirty="0">
                <a:latin typeface="Arial"/>
                <a:cs typeface="Arial"/>
              </a:rPr>
              <a:t>farmers</a:t>
            </a:r>
            <a:endParaRPr sz="2200">
              <a:latin typeface="Arial"/>
              <a:cs typeface="Arial"/>
            </a:endParaRPr>
          </a:p>
          <a:p>
            <a:pPr marL="306932" algn="ctr">
              <a:spcBef>
                <a:spcPts val="410"/>
              </a:spcBef>
            </a:pPr>
            <a:r>
              <a:rPr sz="2200" spc="103" dirty="0">
                <a:latin typeface="Arial"/>
                <a:cs typeface="Arial"/>
              </a:rPr>
              <a:t>with</a:t>
            </a:r>
            <a:r>
              <a:rPr sz="2200" spc="30" dirty="0">
                <a:latin typeface="Arial"/>
                <a:cs typeface="Arial"/>
              </a:rPr>
              <a:t> </a:t>
            </a:r>
            <a:r>
              <a:rPr sz="2200" spc="63" dirty="0">
                <a:latin typeface="Arial"/>
                <a:cs typeface="Arial"/>
              </a:rPr>
              <a:t>the</a:t>
            </a:r>
            <a:r>
              <a:rPr sz="2200" spc="33" dirty="0">
                <a:latin typeface="Arial"/>
                <a:cs typeface="Arial"/>
              </a:rPr>
              <a:t> </a:t>
            </a:r>
            <a:r>
              <a:rPr sz="2200" spc="-17" dirty="0">
                <a:latin typeface="Arial"/>
                <a:cs typeface="Arial"/>
              </a:rPr>
              <a:t>DF,</a:t>
            </a:r>
            <a:endParaRPr sz="2200">
              <a:latin typeface="Arial"/>
              <a:cs typeface="Arial"/>
            </a:endParaRPr>
          </a:p>
          <a:p>
            <a:pPr marL="780242" marR="467807" indent="88904">
              <a:lnSpc>
                <a:spcPct val="115500"/>
              </a:lnSpc>
            </a:pPr>
            <a:r>
              <a:rPr sz="2200" spc="-113" dirty="0">
                <a:latin typeface="Arial"/>
                <a:cs typeface="Arial"/>
              </a:rPr>
              <a:t>S.</a:t>
            </a:r>
            <a:r>
              <a:rPr sz="2200" spc="-40" dirty="0">
                <a:latin typeface="Arial"/>
                <a:cs typeface="Arial"/>
              </a:rPr>
              <a:t> </a:t>
            </a:r>
            <a:r>
              <a:rPr sz="2200" spc="-7" dirty="0">
                <a:latin typeface="Arial"/>
                <a:cs typeface="Arial"/>
              </a:rPr>
              <a:t>Manjubarkavi </a:t>
            </a:r>
            <a:r>
              <a:rPr sz="2200" dirty="0">
                <a:latin typeface="Arial"/>
                <a:cs typeface="Arial"/>
              </a:rPr>
              <a:t>and</a:t>
            </a:r>
            <a:r>
              <a:rPr sz="2200" spc="-33" dirty="0">
                <a:latin typeface="Arial"/>
                <a:cs typeface="Arial"/>
              </a:rPr>
              <a:t> </a:t>
            </a:r>
            <a:r>
              <a:rPr sz="2200" dirty="0">
                <a:latin typeface="Arial"/>
                <a:cs typeface="Arial"/>
              </a:rPr>
              <a:t>M.</a:t>
            </a:r>
            <a:r>
              <a:rPr sz="2200" spc="-30" dirty="0">
                <a:latin typeface="Arial"/>
                <a:cs typeface="Arial"/>
              </a:rPr>
              <a:t> </a:t>
            </a:r>
            <a:r>
              <a:rPr sz="2200" spc="-43" dirty="0">
                <a:latin typeface="Arial"/>
                <a:cs typeface="Arial"/>
              </a:rPr>
              <a:t>Rzegoczan</a:t>
            </a:r>
            <a:endParaRPr sz="2200">
              <a:latin typeface="Arial"/>
              <a:cs typeface="Arial"/>
            </a:endParaRPr>
          </a:p>
          <a:p>
            <a:pPr marL="1040182">
              <a:spcBef>
                <a:spcPts val="410"/>
              </a:spcBef>
            </a:pPr>
            <a:r>
              <a:rPr sz="2200" dirty="0">
                <a:latin typeface="Arial"/>
                <a:cs typeface="Arial"/>
              </a:rPr>
              <a:t>May</a:t>
            </a:r>
            <a:r>
              <a:rPr sz="2200" spc="27" dirty="0">
                <a:latin typeface="Arial"/>
                <a:cs typeface="Arial"/>
              </a:rPr>
              <a:t> </a:t>
            </a:r>
            <a:r>
              <a:rPr sz="2200" dirty="0">
                <a:latin typeface="Arial"/>
                <a:cs typeface="Arial"/>
              </a:rPr>
              <a:t>and</a:t>
            </a:r>
            <a:r>
              <a:rPr sz="2200" spc="27" dirty="0">
                <a:latin typeface="Arial"/>
                <a:cs typeface="Arial"/>
              </a:rPr>
              <a:t> </a:t>
            </a:r>
            <a:r>
              <a:rPr sz="2200" spc="-13" dirty="0">
                <a:latin typeface="Arial"/>
                <a:cs typeface="Arial"/>
              </a:rPr>
              <a:t>June</a:t>
            </a:r>
            <a:endParaRPr sz="2200">
              <a:latin typeface="Arial"/>
              <a:cs typeface="Arial"/>
            </a:endParaRPr>
          </a:p>
        </p:txBody>
      </p:sp>
      <p:sp>
        <p:nvSpPr>
          <p:cNvPr id="38" name="object 38"/>
          <p:cNvSpPr txBox="1"/>
          <p:nvPr/>
        </p:nvSpPr>
        <p:spPr>
          <a:xfrm>
            <a:off x="2358338" y="6135930"/>
            <a:ext cx="9420013" cy="316326"/>
          </a:xfrm>
          <a:prstGeom prst="rect">
            <a:avLst/>
          </a:prstGeom>
        </p:spPr>
        <p:txBody>
          <a:bodyPr vert="horz" wrap="square" lIns="0" tIns="8467" rIns="0" bIns="0" rtlCol="0">
            <a:spAutoFit/>
          </a:bodyPr>
          <a:lstStyle/>
          <a:p>
            <a:pPr marL="8467">
              <a:spcBef>
                <a:spcPts val="67"/>
              </a:spcBef>
            </a:pPr>
            <a:r>
              <a:rPr sz="2000" dirty="0">
                <a:latin typeface="Arial"/>
                <a:cs typeface="Arial"/>
              </a:rPr>
              <a:t>Processing</a:t>
            </a:r>
            <a:r>
              <a:rPr sz="2000" spc="27" dirty="0">
                <a:latin typeface="Arial"/>
                <a:cs typeface="Arial"/>
              </a:rPr>
              <a:t> </a:t>
            </a:r>
            <a:r>
              <a:rPr sz="2000" spc="103" dirty="0">
                <a:latin typeface="Arial"/>
                <a:cs typeface="Arial"/>
              </a:rPr>
              <a:t>of</a:t>
            </a:r>
            <a:r>
              <a:rPr sz="2000" spc="30" dirty="0">
                <a:latin typeface="Arial"/>
                <a:cs typeface="Arial"/>
              </a:rPr>
              <a:t> </a:t>
            </a:r>
            <a:r>
              <a:rPr sz="2000" dirty="0">
                <a:latin typeface="Arial"/>
                <a:cs typeface="Arial"/>
              </a:rPr>
              <a:t>secondary</a:t>
            </a:r>
            <a:r>
              <a:rPr sz="2000" spc="30" dirty="0">
                <a:latin typeface="Arial"/>
                <a:cs typeface="Arial"/>
              </a:rPr>
              <a:t> </a:t>
            </a:r>
            <a:r>
              <a:rPr sz="2000" spc="40" dirty="0">
                <a:latin typeface="Arial"/>
                <a:cs typeface="Arial"/>
              </a:rPr>
              <a:t>data</a:t>
            </a:r>
            <a:r>
              <a:rPr sz="2000" spc="30" dirty="0">
                <a:latin typeface="Arial"/>
                <a:cs typeface="Arial"/>
              </a:rPr>
              <a:t> </a:t>
            </a:r>
            <a:r>
              <a:rPr sz="2000" dirty="0">
                <a:latin typeface="Arial"/>
                <a:cs typeface="Arial"/>
              </a:rPr>
              <a:t>and</a:t>
            </a:r>
            <a:r>
              <a:rPr sz="2000" spc="30" dirty="0">
                <a:latin typeface="Arial"/>
                <a:cs typeface="Arial"/>
              </a:rPr>
              <a:t> </a:t>
            </a:r>
            <a:r>
              <a:rPr sz="2000" spc="40" dirty="0">
                <a:latin typeface="Arial"/>
                <a:cs typeface="Arial"/>
              </a:rPr>
              <a:t>production</a:t>
            </a:r>
            <a:r>
              <a:rPr sz="2000" spc="27" dirty="0">
                <a:latin typeface="Arial"/>
                <a:cs typeface="Arial"/>
              </a:rPr>
              <a:t> </a:t>
            </a:r>
            <a:r>
              <a:rPr sz="2000" spc="103" dirty="0">
                <a:latin typeface="Arial"/>
                <a:cs typeface="Arial"/>
              </a:rPr>
              <a:t>of</a:t>
            </a:r>
            <a:r>
              <a:rPr sz="2000" spc="30" dirty="0">
                <a:latin typeface="Arial"/>
                <a:cs typeface="Arial"/>
              </a:rPr>
              <a:t> </a:t>
            </a:r>
            <a:r>
              <a:rPr sz="2000" spc="60" dirty="0">
                <a:latin typeface="Arial"/>
                <a:cs typeface="Arial"/>
              </a:rPr>
              <a:t>quantitative</a:t>
            </a:r>
            <a:r>
              <a:rPr sz="2000" spc="30" dirty="0">
                <a:latin typeface="Arial"/>
                <a:cs typeface="Arial"/>
              </a:rPr>
              <a:t> </a:t>
            </a:r>
            <a:r>
              <a:rPr sz="2000" dirty="0">
                <a:latin typeface="Arial"/>
                <a:cs typeface="Arial"/>
              </a:rPr>
              <a:t>and</a:t>
            </a:r>
            <a:r>
              <a:rPr sz="2000" spc="30" dirty="0">
                <a:latin typeface="Arial"/>
                <a:cs typeface="Arial"/>
              </a:rPr>
              <a:t> </a:t>
            </a:r>
            <a:r>
              <a:rPr sz="2000" spc="50" dirty="0">
                <a:latin typeface="Arial"/>
                <a:cs typeface="Arial"/>
              </a:rPr>
              <a:t>qualitative</a:t>
            </a:r>
            <a:r>
              <a:rPr sz="2000" spc="30" dirty="0">
                <a:latin typeface="Arial"/>
                <a:cs typeface="Arial"/>
              </a:rPr>
              <a:t> </a:t>
            </a:r>
            <a:r>
              <a:rPr sz="2000" spc="27" dirty="0">
                <a:latin typeface="Arial"/>
                <a:cs typeface="Arial"/>
              </a:rPr>
              <a:t>data</a:t>
            </a:r>
            <a:endParaRPr sz="2000">
              <a:latin typeface="Arial"/>
              <a:cs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96541"/>
            <a:ext cx="1468120" cy="778933"/>
          </a:xfrm>
          <a:custGeom>
            <a:avLst/>
            <a:gdLst/>
            <a:ahLst/>
            <a:cxnLst/>
            <a:rect l="l" t="t" r="r" b="b"/>
            <a:pathLst>
              <a:path w="2202180" h="1168400">
                <a:moveTo>
                  <a:pt x="1716272" y="1167778"/>
                </a:moveTo>
                <a:lnTo>
                  <a:pt x="0" y="1167778"/>
                </a:lnTo>
                <a:lnTo>
                  <a:pt x="0" y="0"/>
                </a:lnTo>
                <a:lnTo>
                  <a:pt x="1716276" y="0"/>
                </a:lnTo>
                <a:lnTo>
                  <a:pt x="1764285" y="2376"/>
                </a:lnTo>
                <a:lnTo>
                  <a:pt x="1811485" y="9420"/>
                </a:lnTo>
                <a:lnTo>
                  <a:pt x="1857552" y="20997"/>
                </a:lnTo>
                <a:lnTo>
                  <a:pt x="1902170" y="36977"/>
                </a:lnTo>
                <a:lnTo>
                  <a:pt x="1945019" y="57227"/>
                </a:lnTo>
                <a:lnTo>
                  <a:pt x="1985780" y="81615"/>
                </a:lnTo>
                <a:lnTo>
                  <a:pt x="2024136" y="110010"/>
                </a:lnTo>
                <a:lnTo>
                  <a:pt x="2059767" y="142279"/>
                </a:lnTo>
                <a:lnTo>
                  <a:pt x="2092036" y="177911"/>
                </a:lnTo>
                <a:lnTo>
                  <a:pt x="2120431" y="216266"/>
                </a:lnTo>
                <a:lnTo>
                  <a:pt x="2144820" y="257027"/>
                </a:lnTo>
                <a:lnTo>
                  <a:pt x="2165070" y="299876"/>
                </a:lnTo>
                <a:lnTo>
                  <a:pt x="2181049" y="344494"/>
                </a:lnTo>
                <a:lnTo>
                  <a:pt x="2192627" y="390562"/>
                </a:lnTo>
                <a:lnTo>
                  <a:pt x="2199670" y="437761"/>
                </a:lnTo>
                <a:lnTo>
                  <a:pt x="2202047" y="485770"/>
                </a:lnTo>
                <a:lnTo>
                  <a:pt x="2202047" y="682007"/>
                </a:lnTo>
                <a:lnTo>
                  <a:pt x="2199670" y="730016"/>
                </a:lnTo>
                <a:lnTo>
                  <a:pt x="2192627" y="777215"/>
                </a:lnTo>
                <a:lnTo>
                  <a:pt x="2181049" y="823283"/>
                </a:lnTo>
                <a:lnTo>
                  <a:pt x="2165070" y="867901"/>
                </a:lnTo>
                <a:lnTo>
                  <a:pt x="2144820" y="910750"/>
                </a:lnTo>
                <a:lnTo>
                  <a:pt x="2120431" y="951511"/>
                </a:lnTo>
                <a:lnTo>
                  <a:pt x="2092036" y="989866"/>
                </a:lnTo>
                <a:lnTo>
                  <a:pt x="2059767" y="1025497"/>
                </a:lnTo>
                <a:lnTo>
                  <a:pt x="2024136" y="1057767"/>
                </a:lnTo>
                <a:lnTo>
                  <a:pt x="1985780" y="1086162"/>
                </a:lnTo>
                <a:lnTo>
                  <a:pt x="1945019" y="1110550"/>
                </a:lnTo>
                <a:lnTo>
                  <a:pt x="1902170" y="1130800"/>
                </a:lnTo>
                <a:lnTo>
                  <a:pt x="1857552" y="1146780"/>
                </a:lnTo>
                <a:lnTo>
                  <a:pt x="1811485" y="1158357"/>
                </a:lnTo>
                <a:lnTo>
                  <a:pt x="1764285" y="1165401"/>
                </a:lnTo>
                <a:lnTo>
                  <a:pt x="1716272" y="1167778"/>
                </a:lnTo>
                <a:close/>
              </a:path>
            </a:pathLst>
          </a:custGeom>
          <a:solidFill>
            <a:srgbClr val="5C7E4E"/>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7803692" y="4647401"/>
            <a:ext cx="2749549" cy="1974849"/>
          </a:xfrm>
          <a:prstGeom prst="rect">
            <a:avLst/>
          </a:prstGeom>
        </p:spPr>
      </p:pic>
      <p:pic>
        <p:nvPicPr>
          <p:cNvPr id="4" name="object 4"/>
          <p:cNvPicPr/>
          <p:nvPr/>
        </p:nvPicPr>
        <p:blipFill>
          <a:blip r:embed="rId3" cstate="print"/>
          <a:stretch>
            <a:fillRect/>
          </a:stretch>
        </p:blipFill>
        <p:spPr>
          <a:xfrm>
            <a:off x="439332" y="2044454"/>
            <a:ext cx="6940549" cy="4362449"/>
          </a:xfrm>
          <a:prstGeom prst="rect">
            <a:avLst/>
          </a:prstGeom>
        </p:spPr>
      </p:pic>
      <p:sp>
        <p:nvSpPr>
          <p:cNvPr id="5" name="object 5"/>
          <p:cNvSpPr txBox="1"/>
          <p:nvPr/>
        </p:nvSpPr>
        <p:spPr>
          <a:xfrm>
            <a:off x="8051210" y="1761500"/>
            <a:ext cx="3812117" cy="2702429"/>
          </a:xfrm>
          <a:prstGeom prst="rect">
            <a:avLst/>
          </a:prstGeom>
        </p:spPr>
        <p:txBody>
          <a:bodyPr vert="horz" wrap="square" lIns="0" tIns="8467" rIns="0" bIns="0" rtlCol="0">
            <a:spAutoFit/>
          </a:bodyPr>
          <a:lstStyle/>
          <a:p>
            <a:pPr marL="235385" marR="149443" algn="ctr">
              <a:lnSpc>
                <a:spcPct val="115500"/>
              </a:lnSpc>
              <a:spcBef>
                <a:spcPts val="67"/>
              </a:spcBef>
            </a:pPr>
            <a:r>
              <a:rPr sz="2200" b="1" dirty="0">
                <a:latin typeface="Arial"/>
                <a:cs typeface="Arial"/>
              </a:rPr>
              <a:t>Drought</a:t>
            </a:r>
            <a:r>
              <a:rPr sz="2200" b="1" spc="73" dirty="0">
                <a:latin typeface="Arial"/>
                <a:cs typeface="Arial"/>
              </a:rPr>
              <a:t> </a:t>
            </a:r>
            <a:r>
              <a:rPr sz="2200" b="1" spc="37" dirty="0">
                <a:latin typeface="Arial"/>
                <a:cs typeface="Arial"/>
              </a:rPr>
              <a:t>are</a:t>
            </a:r>
            <a:r>
              <a:rPr sz="2200" b="1" spc="73" dirty="0">
                <a:latin typeface="Arial"/>
                <a:cs typeface="Arial"/>
              </a:rPr>
              <a:t> </a:t>
            </a:r>
            <a:r>
              <a:rPr sz="2200" b="1" dirty="0">
                <a:latin typeface="Arial"/>
                <a:cs typeface="Arial"/>
              </a:rPr>
              <a:t>longer,</a:t>
            </a:r>
            <a:r>
              <a:rPr sz="2200" b="1" spc="76" dirty="0">
                <a:latin typeface="Arial"/>
                <a:cs typeface="Arial"/>
              </a:rPr>
              <a:t> </a:t>
            </a:r>
            <a:r>
              <a:rPr sz="2200" b="1" spc="-13" dirty="0">
                <a:latin typeface="Arial"/>
                <a:cs typeface="Arial"/>
              </a:rPr>
              <a:t>more </a:t>
            </a:r>
            <a:r>
              <a:rPr sz="2200" b="1" spc="40" dirty="0">
                <a:latin typeface="Arial"/>
                <a:cs typeface="Arial"/>
              </a:rPr>
              <a:t>frequent</a:t>
            </a:r>
            <a:r>
              <a:rPr sz="2200" b="1" dirty="0">
                <a:latin typeface="Arial"/>
                <a:cs typeface="Arial"/>
              </a:rPr>
              <a:t> and</a:t>
            </a:r>
            <a:r>
              <a:rPr sz="2200" b="1" spc="3" dirty="0">
                <a:latin typeface="Arial"/>
                <a:cs typeface="Arial"/>
              </a:rPr>
              <a:t> </a:t>
            </a:r>
            <a:r>
              <a:rPr sz="2200" b="1" spc="-7" dirty="0">
                <a:latin typeface="Arial"/>
                <a:cs typeface="Arial"/>
              </a:rPr>
              <a:t>intense</a:t>
            </a:r>
            <a:endParaRPr sz="2200">
              <a:latin typeface="Arial"/>
              <a:cs typeface="Arial"/>
            </a:endParaRPr>
          </a:p>
          <a:p>
            <a:pPr>
              <a:spcBef>
                <a:spcPts val="10"/>
              </a:spcBef>
            </a:pPr>
            <a:endParaRPr sz="3000">
              <a:latin typeface="Arial"/>
              <a:cs typeface="Arial"/>
            </a:endParaRPr>
          </a:p>
          <a:p>
            <a:pPr algn="ctr">
              <a:lnSpc>
                <a:spcPct val="100000"/>
              </a:lnSpc>
            </a:pPr>
            <a:r>
              <a:rPr sz="2200" b="1" dirty="0">
                <a:latin typeface="Arial"/>
                <a:cs typeface="Arial"/>
              </a:rPr>
              <a:t>Intensification</a:t>
            </a:r>
            <a:r>
              <a:rPr sz="2200" b="1" spc="73" dirty="0">
                <a:latin typeface="Arial"/>
                <a:cs typeface="Arial"/>
              </a:rPr>
              <a:t> </a:t>
            </a:r>
            <a:r>
              <a:rPr sz="2200" b="1" spc="37" dirty="0">
                <a:latin typeface="Arial"/>
                <a:cs typeface="Arial"/>
              </a:rPr>
              <a:t>of</a:t>
            </a:r>
            <a:r>
              <a:rPr sz="2200" b="1" spc="73" dirty="0">
                <a:latin typeface="Arial"/>
                <a:cs typeface="Arial"/>
              </a:rPr>
              <a:t> </a:t>
            </a:r>
            <a:r>
              <a:rPr sz="2200" b="1" spc="47" dirty="0">
                <a:latin typeface="Arial"/>
                <a:cs typeface="Arial"/>
              </a:rPr>
              <a:t>heavy</a:t>
            </a:r>
            <a:r>
              <a:rPr sz="2200" b="1" spc="73" dirty="0">
                <a:latin typeface="Arial"/>
                <a:cs typeface="Arial"/>
              </a:rPr>
              <a:t> </a:t>
            </a:r>
            <a:r>
              <a:rPr sz="2200" b="1" spc="-13" dirty="0">
                <a:latin typeface="Arial"/>
                <a:cs typeface="Arial"/>
              </a:rPr>
              <a:t>rain</a:t>
            </a:r>
            <a:endParaRPr sz="2200">
              <a:latin typeface="Arial"/>
              <a:cs typeface="Arial"/>
            </a:endParaRPr>
          </a:p>
          <a:p>
            <a:pPr marL="4657" algn="ctr">
              <a:spcBef>
                <a:spcPts val="443"/>
              </a:spcBef>
            </a:pPr>
            <a:r>
              <a:rPr sz="2067" dirty="0">
                <a:latin typeface="Arial"/>
                <a:cs typeface="Arial"/>
              </a:rPr>
              <a:t>record</a:t>
            </a:r>
            <a:r>
              <a:rPr sz="2067" spc="187" dirty="0">
                <a:latin typeface="Arial"/>
                <a:cs typeface="Arial"/>
              </a:rPr>
              <a:t> </a:t>
            </a:r>
            <a:r>
              <a:rPr sz="2067" spc="33" dirty="0">
                <a:latin typeface="Arial"/>
                <a:cs typeface="Arial"/>
              </a:rPr>
              <a:t>rainfall</a:t>
            </a:r>
            <a:endParaRPr sz="2067">
              <a:latin typeface="Arial"/>
              <a:cs typeface="Arial"/>
            </a:endParaRPr>
          </a:p>
          <a:p>
            <a:pPr marL="80861" algn="ctr">
              <a:spcBef>
                <a:spcPts val="370"/>
              </a:spcBef>
            </a:pPr>
            <a:r>
              <a:rPr sz="2067" spc="110" dirty="0">
                <a:latin typeface="Arial"/>
                <a:cs typeface="Arial"/>
              </a:rPr>
              <a:t>20</a:t>
            </a:r>
            <a:r>
              <a:rPr sz="2067" spc="23" dirty="0">
                <a:latin typeface="Arial"/>
                <a:cs typeface="Arial"/>
              </a:rPr>
              <a:t> </a:t>
            </a:r>
            <a:r>
              <a:rPr sz="2067" dirty="0">
                <a:latin typeface="Arial"/>
                <a:cs typeface="Arial"/>
              </a:rPr>
              <a:t>December</a:t>
            </a:r>
            <a:r>
              <a:rPr sz="2067" spc="23" dirty="0">
                <a:latin typeface="Arial"/>
                <a:cs typeface="Arial"/>
              </a:rPr>
              <a:t> </a:t>
            </a:r>
            <a:r>
              <a:rPr sz="2067" spc="107" dirty="0">
                <a:latin typeface="Arial"/>
                <a:cs typeface="Arial"/>
              </a:rPr>
              <a:t>2007</a:t>
            </a:r>
            <a:r>
              <a:rPr sz="2067" spc="23" dirty="0">
                <a:latin typeface="Arial"/>
                <a:cs typeface="Arial"/>
              </a:rPr>
              <a:t> </a:t>
            </a:r>
            <a:r>
              <a:rPr sz="2067" spc="83" dirty="0">
                <a:latin typeface="Arial"/>
                <a:cs typeface="Arial"/>
              </a:rPr>
              <a:t>with</a:t>
            </a:r>
            <a:endParaRPr sz="2067">
              <a:latin typeface="Arial"/>
              <a:cs typeface="Arial"/>
            </a:endParaRPr>
          </a:p>
          <a:p>
            <a:pPr marL="80861" algn="ctr">
              <a:spcBef>
                <a:spcPts val="370"/>
              </a:spcBef>
            </a:pPr>
            <a:r>
              <a:rPr sz="2067" spc="83" dirty="0">
                <a:latin typeface="Arial"/>
                <a:cs typeface="Arial"/>
              </a:rPr>
              <a:t>207</a:t>
            </a:r>
            <a:r>
              <a:rPr sz="2067" spc="30" dirty="0">
                <a:latin typeface="Arial"/>
                <a:cs typeface="Arial"/>
              </a:rPr>
              <a:t> </a:t>
            </a:r>
            <a:r>
              <a:rPr sz="2067" spc="90" dirty="0">
                <a:latin typeface="Arial"/>
                <a:cs typeface="Arial"/>
              </a:rPr>
              <a:t>mm/24h</a:t>
            </a:r>
            <a:endParaRPr sz="2067">
              <a:latin typeface="Arial"/>
              <a:cs typeface="Arial"/>
            </a:endParaRPr>
          </a:p>
        </p:txBody>
      </p:sp>
      <p:sp>
        <p:nvSpPr>
          <p:cNvPr id="6" name="object 6"/>
          <p:cNvSpPr txBox="1">
            <a:spLocks noGrp="1"/>
          </p:cNvSpPr>
          <p:nvPr>
            <p:ph type="title"/>
          </p:nvPr>
        </p:nvSpPr>
        <p:spPr>
          <a:xfrm>
            <a:off x="1437017" y="304081"/>
            <a:ext cx="10668000" cy="977618"/>
          </a:xfrm>
          <a:prstGeom prst="rect">
            <a:avLst/>
          </a:prstGeom>
        </p:spPr>
        <p:txBody>
          <a:bodyPr vert="horz" wrap="square" lIns="0" tIns="8043" rIns="0" bIns="0" rtlCol="0" anchor="ctr">
            <a:spAutoFit/>
          </a:bodyPr>
          <a:lstStyle/>
          <a:p>
            <a:pPr marL="8467" marR="3387" algn="ctr">
              <a:lnSpc>
                <a:spcPct val="116100"/>
              </a:lnSpc>
              <a:spcBef>
                <a:spcPts val="63"/>
              </a:spcBef>
            </a:pPr>
            <a:r>
              <a:rPr sz="2800" dirty="0">
                <a:solidFill>
                  <a:srgbClr val="000000"/>
                </a:solidFill>
                <a:latin typeface="+mn-lt"/>
              </a:rPr>
              <a:t>CLIMATE</a:t>
            </a:r>
            <a:r>
              <a:rPr sz="2800" spc="-133" dirty="0">
                <a:solidFill>
                  <a:srgbClr val="000000"/>
                </a:solidFill>
                <a:latin typeface="+mn-lt"/>
              </a:rPr>
              <a:t> </a:t>
            </a:r>
            <a:r>
              <a:rPr sz="2800" dirty="0">
                <a:solidFill>
                  <a:srgbClr val="000000"/>
                </a:solidFill>
                <a:latin typeface="+mn-lt"/>
              </a:rPr>
              <a:t>CHANGE</a:t>
            </a:r>
            <a:r>
              <a:rPr sz="2800" spc="-130" dirty="0">
                <a:solidFill>
                  <a:srgbClr val="000000"/>
                </a:solidFill>
                <a:latin typeface="+mn-lt"/>
              </a:rPr>
              <a:t> </a:t>
            </a:r>
            <a:r>
              <a:rPr sz="2800" spc="-63" dirty="0">
                <a:solidFill>
                  <a:srgbClr val="000000"/>
                </a:solidFill>
                <a:latin typeface="+mn-lt"/>
              </a:rPr>
              <a:t>OBSERVABLE</a:t>
            </a:r>
            <a:r>
              <a:rPr sz="2800" spc="-133" dirty="0">
                <a:solidFill>
                  <a:srgbClr val="000000"/>
                </a:solidFill>
                <a:latin typeface="+mn-lt"/>
              </a:rPr>
              <a:t> </a:t>
            </a:r>
            <a:r>
              <a:rPr sz="2800" spc="70" dirty="0">
                <a:solidFill>
                  <a:srgbClr val="000000"/>
                </a:solidFill>
                <a:latin typeface="+mn-lt"/>
              </a:rPr>
              <a:t>AT</a:t>
            </a:r>
            <a:r>
              <a:rPr sz="2800" spc="-130" dirty="0">
                <a:solidFill>
                  <a:srgbClr val="000000"/>
                </a:solidFill>
                <a:latin typeface="+mn-lt"/>
              </a:rPr>
              <a:t> </a:t>
            </a:r>
            <a:r>
              <a:rPr sz="2800" dirty="0">
                <a:solidFill>
                  <a:srgbClr val="000000"/>
                </a:solidFill>
                <a:latin typeface="+mn-lt"/>
              </a:rPr>
              <a:t>THE</a:t>
            </a:r>
            <a:r>
              <a:rPr sz="2800" spc="-130" dirty="0">
                <a:solidFill>
                  <a:srgbClr val="000000"/>
                </a:solidFill>
                <a:latin typeface="+mn-lt"/>
              </a:rPr>
              <a:t> </a:t>
            </a:r>
            <a:r>
              <a:rPr sz="2800" spc="-67" dirty="0">
                <a:solidFill>
                  <a:srgbClr val="000000"/>
                </a:solidFill>
                <a:latin typeface="+mn-lt"/>
              </a:rPr>
              <a:t>SCALE</a:t>
            </a:r>
            <a:r>
              <a:rPr sz="2800" spc="-133" dirty="0">
                <a:solidFill>
                  <a:srgbClr val="000000"/>
                </a:solidFill>
                <a:latin typeface="+mn-lt"/>
              </a:rPr>
              <a:t> </a:t>
            </a:r>
            <a:r>
              <a:rPr sz="2800" spc="-50" dirty="0">
                <a:solidFill>
                  <a:srgbClr val="000000"/>
                </a:solidFill>
                <a:latin typeface="+mn-lt"/>
              </a:rPr>
              <a:t>OF</a:t>
            </a:r>
            <a:r>
              <a:rPr sz="2800" spc="-130" dirty="0">
                <a:solidFill>
                  <a:srgbClr val="000000"/>
                </a:solidFill>
                <a:latin typeface="+mn-lt"/>
              </a:rPr>
              <a:t> </a:t>
            </a:r>
            <a:r>
              <a:rPr sz="2800" dirty="0">
                <a:solidFill>
                  <a:srgbClr val="000000"/>
                </a:solidFill>
                <a:latin typeface="+mn-lt"/>
              </a:rPr>
              <a:t>THE</a:t>
            </a:r>
            <a:r>
              <a:rPr sz="2800" spc="-133" dirty="0">
                <a:solidFill>
                  <a:srgbClr val="000000"/>
                </a:solidFill>
                <a:latin typeface="+mn-lt"/>
              </a:rPr>
              <a:t> </a:t>
            </a:r>
            <a:r>
              <a:rPr sz="2800" spc="47" dirty="0">
                <a:solidFill>
                  <a:srgbClr val="000000"/>
                </a:solidFill>
                <a:latin typeface="+mn-lt"/>
              </a:rPr>
              <a:t>TIRUVANNAMALAI </a:t>
            </a:r>
            <a:r>
              <a:rPr sz="2800" spc="-7" dirty="0">
                <a:solidFill>
                  <a:srgbClr val="000000"/>
                </a:solidFill>
                <a:latin typeface="+mn-lt"/>
              </a:rPr>
              <a:t>DISTRICT</a:t>
            </a:r>
            <a:r>
              <a:rPr sz="2800" spc="-90" dirty="0">
                <a:solidFill>
                  <a:srgbClr val="000000"/>
                </a:solidFill>
                <a:latin typeface="+mn-lt"/>
              </a:rPr>
              <a:t> </a:t>
            </a:r>
            <a:r>
              <a:rPr sz="2800" dirty="0">
                <a:solidFill>
                  <a:srgbClr val="000000"/>
                </a:solidFill>
                <a:latin typeface="+mn-lt"/>
              </a:rPr>
              <a:t>THROUGH</a:t>
            </a:r>
            <a:r>
              <a:rPr sz="2800" spc="-90" dirty="0">
                <a:solidFill>
                  <a:srgbClr val="000000"/>
                </a:solidFill>
                <a:latin typeface="+mn-lt"/>
              </a:rPr>
              <a:t> </a:t>
            </a:r>
            <a:r>
              <a:rPr sz="2800" dirty="0">
                <a:solidFill>
                  <a:srgbClr val="000000"/>
                </a:solidFill>
                <a:latin typeface="+mn-lt"/>
              </a:rPr>
              <a:t>THE</a:t>
            </a:r>
            <a:r>
              <a:rPr sz="2800" spc="-90" dirty="0">
                <a:solidFill>
                  <a:srgbClr val="000000"/>
                </a:solidFill>
                <a:latin typeface="+mn-lt"/>
              </a:rPr>
              <a:t> </a:t>
            </a:r>
            <a:r>
              <a:rPr sz="2800" dirty="0">
                <a:solidFill>
                  <a:srgbClr val="000000"/>
                </a:solidFill>
                <a:latin typeface="+mn-lt"/>
              </a:rPr>
              <a:t>INTENSIFICATION</a:t>
            </a:r>
            <a:r>
              <a:rPr sz="2800" spc="-90" dirty="0">
                <a:solidFill>
                  <a:srgbClr val="000000"/>
                </a:solidFill>
                <a:latin typeface="+mn-lt"/>
              </a:rPr>
              <a:t> </a:t>
            </a:r>
            <a:r>
              <a:rPr sz="2800" spc="-50" dirty="0">
                <a:solidFill>
                  <a:srgbClr val="000000"/>
                </a:solidFill>
                <a:latin typeface="+mn-lt"/>
              </a:rPr>
              <a:t>OF</a:t>
            </a:r>
            <a:r>
              <a:rPr sz="2800" spc="-87" dirty="0">
                <a:solidFill>
                  <a:srgbClr val="000000"/>
                </a:solidFill>
                <a:latin typeface="+mn-lt"/>
              </a:rPr>
              <a:t> </a:t>
            </a:r>
            <a:r>
              <a:rPr sz="2800" spc="-30" dirty="0">
                <a:solidFill>
                  <a:srgbClr val="000000"/>
                </a:solidFill>
                <a:latin typeface="+mn-lt"/>
              </a:rPr>
              <a:t>EXTREME</a:t>
            </a:r>
            <a:r>
              <a:rPr sz="2800" spc="-90" dirty="0">
                <a:solidFill>
                  <a:srgbClr val="000000"/>
                </a:solidFill>
                <a:latin typeface="+mn-lt"/>
              </a:rPr>
              <a:t> </a:t>
            </a:r>
            <a:r>
              <a:rPr sz="2800" spc="27" dirty="0">
                <a:solidFill>
                  <a:srgbClr val="000000"/>
                </a:solidFill>
                <a:latin typeface="+mn-lt"/>
              </a:rPr>
              <a:t>CLIMATIC </a:t>
            </a:r>
            <a:r>
              <a:rPr sz="2800" spc="-7" dirty="0">
                <a:solidFill>
                  <a:srgbClr val="000000"/>
                </a:solidFill>
                <a:latin typeface="+mn-lt"/>
              </a:rPr>
              <a:t>EVENTS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8FDCC72-72C4-C4B7-1EAB-976FBA0E4F00}"/>
              </a:ext>
            </a:extLst>
          </p:cNvPr>
          <p:cNvSpPr txBox="1"/>
          <p:nvPr/>
        </p:nvSpPr>
        <p:spPr>
          <a:xfrm>
            <a:off x="418540" y="392223"/>
            <a:ext cx="11361084" cy="830997"/>
          </a:xfrm>
          <a:prstGeom prst="rect">
            <a:avLst/>
          </a:prstGeom>
          <a:noFill/>
        </p:spPr>
        <p:txBody>
          <a:bodyPr wrap="square">
            <a:spAutoFit/>
          </a:bodyPr>
          <a:lstStyle/>
          <a:p>
            <a:pPr algn="ctr"/>
            <a:r>
              <a:rPr lang="en-GB" sz="2400" b="1" dirty="0">
                <a:solidFill>
                  <a:srgbClr val="444444"/>
                </a:solidFill>
                <a:cs typeface="Arial" panose="020B0604020202020204" pitchFamily="34" charset="0"/>
              </a:rPr>
              <a:t>2. Presentation of the PATAMIL website (</a:t>
            </a:r>
            <a:r>
              <a:rPr lang="en-GB" sz="2400" b="1" dirty="0">
                <a:solidFill>
                  <a:srgbClr val="444444"/>
                </a:solidFill>
                <a:cs typeface="Arial" panose="020B0604020202020204" pitchFamily="34" charset="0"/>
                <a:hlinkClick r:id="rId3"/>
              </a:rPr>
              <a:t>https://patamil.centraider.org</a:t>
            </a:r>
            <a:r>
              <a:rPr lang="en-GB" sz="2400" b="1" dirty="0">
                <a:solidFill>
                  <a:srgbClr val="444444"/>
                </a:solidFill>
                <a:cs typeface="Arial" panose="020B0604020202020204" pitchFamily="34" charset="0"/>
              </a:rPr>
              <a:t> ) and validation by all partners before it goes online for the general public</a:t>
            </a:r>
          </a:p>
        </p:txBody>
      </p:sp>
      <p:sp>
        <p:nvSpPr>
          <p:cNvPr id="6" name="ZoneTexte 5">
            <a:extLst>
              <a:ext uri="{FF2B5EF4-FFF2-40B4-BE49-F238E27FC236}">
                <a16:creationId xmlns:a16="http://schemas.microsoft.com/office/drawing/2014/main" id="{4FBF518D-1AE7-0235-AC3F-244E183BD4BA}"/>
              </a:ext>
            </a:extLst>
          </p:cNvPr>
          <p:cNvSpPr txBox="1"/>
          <p:nvPr/>
        </p:nvSpPr>
        <p:spPr>
          <a:xfrm>
            <a:off x="970150" y="1414284"/>
            <a:ext cx="10251700" cy="400110"/>
          </a:xfrm>
          <a:prstGeom prst="rect">
            <a:avLst/>
          </a:prstGeom>
          <a:noFill/>
        </p:spPr>
        <p:txBody>
          <a:bodyPr wrap="square">
            <a:spAutoFit/>
          </a:bodyPr>
          <a:lstStyle/>
          <a:p>
            <a:r>
              <a:rPr lang="en-GB" sz="2000" b="1" i="0" u="none" strike="noStrike" dirty="0">
                <a:solidFill>
                  <a:srgbClr val="000000"/>
                </a:solidFill>
                <a:effectLst/>
              </a:rPr>
              <a:t>We preferred to go to the website which lists almost all of PATAMIL's achievements</a:t>
            </a:r>
            <a:endParaRPr lang="en-GB" sz="2000" b="1" dirty="0"/>
          </a:p>
        </p:txBody>
      </p:sp>
      <p:pic>
        <p:nvPicPr>
          <p:cNvPr id="8" name="Image 7">
            <a:extLst>
              <a:ext uri="{FF2B5EF4-FFF2-40B4-BE49-F238E27FC236}">
                <a16:creationId xmlns:a16="http://schemas.microsoft.com/office/drawing/2014/main" id="{A6F2D042-1862-CF59-C517-1CC79F97CC9D}"/>
              </a:ext>
            </a:extLst>
          </p:cNvPr>
          <p:cNvPicPr>
            <a:picLocks noChangeAspect="1"/>
          </p:cNvPicPr>
          <p:nvPr/>
        </p:nvPicPr>
        <p:blipFill>
          <a:blip r:embed="rId4"/>
          <a:stretch>
            <a:fillRect/>
          </a:stretch>
        </p:blipFill>
        <p:spPr>
          <a:xfrm>
            <a:off x="359933" y="2005458"/>
            <a:ext cx="4241582" cy="4368439"/>
          </a:xfrm>
          <a:prstGeom prst="rect">
            <a:avLst/>
          </a:prstGeom>
        </p:spPr>
      </p:pic>
      <p:sp>
        <p:nvSpPr>
          <p:cNvPr id="10" name="ZoneTexte 9">
            <a:extLst>
              <a:ext uri="{FF2B5EF4-FFF2-40B4-BE49-F238E27FC236}">
                <a16:creationId xmlns:a16="http://schemas.microsoft.com/office/drawing/2014/main" id="{6416F0F9-E40A-2A32-DA81-4A500648677B}"/>
              </a:ext>
            </a:extLst>
          </p:cNvPr>
          <p:cNvSpPr txBox="1"/>
          <p:nvPr/>
        </p:nvSpPr>
        <p:spPr>
          <a:xfrm>
            <a:off x="5733761" y="2180631"/>
            <a:ext cx="2535329" cy="1323439"/>
          </a:xfrm>
          <a:prstGeom prst="rect">
            <a:avLst/>
          </a:prstGeom>
          <a:noFill/>
        </p:spPr>
        <p:txBody>
          <a:bodyPr wrap="square">
            <a:spAutoFit/>
          </a:bodyPr>
          <a:lstStyle/>
          <a:p>
            <a:r>
              <a:rPr lang="en-GB" sz="2000" b="1" i="0" u="none" strike="noStrike" dirty="0">
                <a:solidFill>
                  <a:srgbClr val="000000"/>
                </a:solidFill>
                <a:effectLst/>
              </a:rPr>
              <a:t>Many </a:t>
            </a:r>
            <a:r>
              <a:rPr lang="en-GB" sz="2000" b="1" dirty="0">
                <a:solidFill>
                  <a:srgbClr val="000000"/>
                </a:solidFill>
              </a:rPr>
              <a:t>t</a:t>
            </a:r>
            <a:r>
              <a:rPr lang="en-GB" sz="2000" b="1" i="0" u="none" strike="noStrike" dirty="0">
                <a:solidFill>
                  <a:srgbClr val="000000"/>
                </a:solidFill>
                <a:effectLst/>
              </a:rPr>
              <a:t>hank</a:t>
            </a:r>
            <a:r>
              <a:rPr lang="en-GB" sz="2000" b="1" dirty="0">
                <a:solidFill>
                  <a:srgbClr val="000000"/>
                </a:solidFill>
              </a:rPr>
              <a:t>s</a:t>
            </a:r>
            <a:r>
              <a:rPr lang="en-GB" sz="2000" b="1" i="0" u="none" strike="noStrike" dirty="0">
                <a:solidFill>
                  <a:srgbClr val="000000"/>
                </a:solidFill>
                <a:effectLst/>
              </a:rPr>
              <a:t> to Elsa </a:t>
            </a:r>
            <a:r>
              <a:rPr lang="en-GB" sz="2000" b="1" i="0" u="none" strike="noStrike" dirty="0" err="1">
                <a:solidFill>
                  <a:srgbClr val="000000"/>
                </a:solidFill>
                <a:effectLst/>
              </a:rPr>
              <a:t>Quignard</a:t>
            </a:r>
            <a:r>
              <a:rPr lang="en-GB" sz="2000" b="1" i="0" u="none" strike="noStrike" dirty="0">
                <a:solidFill>
                  <a:srgbClr val="000000"/>
                </a:solidFill>
                <a:effectLst/>
              </a:rPr>
              <a:t> and Sébastien Salou who created the website!</a:t>
            </a:r>
            <a:endParaRPr lang="en-GB" sz="2000" b="1" dirty="0"/>
          </a:p>
        </p:txBody>
      </p:sp>
      <p:pic>
        <p:nvPicPr>
          <p:cNvPr id="12" name="Image 11">
            <a:extLst>
              <a:ext uri="{FF2B5EF4-FFF2-40B4-BE49-F238E27FC236}">
                <a16:creationId xmlns:a16="http://schemas.microsoft.com/office/drawing/2014/main" id="{DAD442BB-8451-E9B2-EF43-6945320CE1A6}"/>
              </a:ext>
            </a:extLst>
          </p:cNvPr>
          <p:cNvPicPr>
            <a:picLocks noChangeAspect="1"/>
          </p:cNvPicPr>
          <p:nvPr/>
        </p:nvPicPr>
        <p:blipFill>
          <a:blip r:embed="rId5"/>
          <a:stretch>
            <a:fillRect/>
          </a:stretch>
        </p:blipFill>
        <p:spPr>
          <a:xfrm rot="10800000">
            <a:off x="5144154" y="3870307"/>
            <a:ext cx="3828082" cy="2871062"/>
          </a:xfrm>
          <a:prstGeom prst="rect">
            <a:avLst/>
          </a:prstGeom>
        </p:spPr>
      </p:pic>
      <p:sp>
        <p:nvSpPr>
          <p:cNvPr id="2" name="ZoneTexte 1">
            <a:extLst>
              <a:ext uri="{FF2B5EF4-FFF2-40B4-BE49-F238E27FC236}">
                <a16:creationId xmlns:a16="http://schemas.microsoft.com/office/drawing/2014/main" id="{69E1F5AB-F4AC-F5D9-81CB-FECF905D6FCB}"/>
              </a:ext>
            </a:extLst>
          </p:cNvPr>
          <p:cNvSpPr txBox="1"/>
          <p:nvPr/>
        </p:nvSpPr>
        <p:spPr>
          <a:xfrm>
            <a:off x="9586433" y="4905543"/>
            <a:ext cx="2535329" cy="707886"/>
          </a:xfrm>
          <a:prstGeom prst="rect">
            <a:avLst/>
          </a:prstGeom>
          <a:noFill/>
        </p:spPr>
        <p:txBody>
          <a:bodyPr wrap="square">
            <a:spAutoFit/>
          </a:bodyPr>
          <a:lstStyle/>
          <a:p>
            <a:r>
              <a:rPr lang="en-GB" sz="2000" b="1" i="0" u="none" strike="noStrike" dirty="0">
                <a:solidFill>
                  <a:srgbClr val="000000"/>
                </a:solidFill>
                <a:effectLst/>
              </a:rPr>
              <a:t>Please, agree before public kick off</a:t>
            </a:r>
            <a:endParaRPr lang="en-GB" sz="2000" b="1" dirty="0"/>
          </a:p>
        </p:txBody>
      </p:sp>
    </p:spTree>
    <p:extLst>
      <p:ext uri="{BB962C8B-B14F-4D97-AF65-F5344CB8AC3E}">
        <p14:creationId xmlns:p14="http://schemas.microsoft.com/office/powerpoint/2010/main" val="1372518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96540"/>
            <a:ext cx="1415627" cy="778933"/>
          </a:xfrm>
          <a:custGeom>
            <a:avLst/>
            <a:gdLst/>
            <a:ahLst/>
            <a:cxnLst/>
            <a:rect l="l" t="t" r="r" b="b"/>
            <a:pathLst>
              <a:path w="2123440" h="1168400">
                <a:moveTo>
                  <a:pt x="1637118" y="1167778"/>
                </a:moveTo>
                <a:lnTo>
                  <a:pt x="0" y="1167778"/>
                </a:lnTo>
                <a:lnTo>
                  <a:pt x="0" y="0"/>
                </a:lnTo>
                <a:lnTo>
                  <a:pt x="1637119" y="0"/>
                </a:lnTo>
                <a:lnTo>
                  <a:pt x="1685130" y="2376"/>
                </a:lnTo>
                <a:lnTo>
                  <a:pt x="1732330" y="9420"/>
                </a:lnTo>
                <a:lnTo>
                  <a:pt x="1778398" y="20997"/>
                </a:lnTo>
                <a:lnTo>
                  <a:pt x="1823016" y="36977"/>
                </a:lnTo>
                <a:lnTo>
                  <a:pt x="1865864" y="57227"/>
                </a:lnTo>
                <a:lnTo>
                  <a:pt x="1906626" y="81615"/>
                </a:lnTo>
                <a:lnTo>
                  <a:pt x="1944981" y="110010"/>
                </a:lnTo>
                <a:lnTo>
                  <a:pt x="1980612" y="142280"/>
                </a:lnTo>
                <a:lnTo>
                  <a:pt x="2012882" y="177911"/>
                </a:lnTo>
                <a:lnTo>
                  <a:pt x="2041277" y="216266"/>
                </a:lnTo>
                <a:lnTo>
                  <a:pt x="2065665" y="257028"/>
                </a:lnTo>
                <a:lnTo>
                  <a:pt x="2085915" y="299876"/>
                </a:lnTo>
                <a:lnTo>
                  <a:pt x="2101895" y="344494"/>
                </a:lnTo>
                <a:lnTo>
                  <a:pt x="2113472" y="390562"/>
                </a:lnTo>
                <a:lnTo>
                  <a:pt x="2120515" y="437762"/>
                </a:lnTo>
                <a:lnTo>
                  <a:pt x="2122892" y="485772"/>
                </a:lnTo>
                <a:lnTo>
                  <a:pt x="2122892" y="682006"/>
                </a:lnTo>
                <a:lnTo>
                  <a:pt x="2120515" y="730016"/>
                </a:lnTo>
                <a:lnTo>
                  <a:pt x="2113472" y="777215"/>
                </a:lnTo>
                <a:lnTo>
                  <a:pt x="2101895" y="823283"/>
                </a:lnTo>
                <a:lnTo>
                  <a:pt x="2085915" y="867901"/>
                </a:lnTo>
                <a:lnTo>
                  <a:pt x="2065665" y="910750"/>
                </a:lnTo>
                <a:lnTo>
                  <a:pt x="2041277" y="951511"/>
                </a:lnTo>
                <a:lnTo>
                  <a:pt x="2012882" y="989867"/>
                </a:lnTo>
                <a:lnTo>
                  <a:pt x="1980612" y="1025498"/>
                </a:lnTo>
                <a:lnTo>
                  <a:pt x="1944981" y="1057767"/>
                </a:lnTo>
                <a:lnTo>
                  <a:pt x="1906626" y="1086162"/>
                </a:lnTo>
                <a:lnTo>
                  <a:pt x="1865864" y="1110550"/>
                </a:lnTo>
                <a:lnTo>
                  <a:pt x="1823016" y="1130800"/>
                </a:lnTo>
                <a:lnTo>
                  <a:pt x="1778398" y="1146780"/>
                </a:lnTo>
                <a:lnTo>
                  <a:pt x="1732330" y="1158358"/>
                </a:lnTo>
                <a:lnTo>
                  <a:pt x="1685130" y="1165401"/>
                </a:lnTo>
                <a:lnTo>
                  <a:pt x="1637118" y="1167778"/>
                </a:lnTo>
                <a:close/>
              </a:path>
            </a:pathLst>
          </a:custGeom>
          <a:solidFill>
            <a:srgbClr val="5C7E4E"/>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3371214" y="1439714"/>
            <a:ext cx="8445499" cy="4508499"/>
          </a:xfrm>
          <a:prstGeom prst="rect">
            <a:avLst/>
          </a:prstGeom>
        </p:spPr>
      </p:pic>
      <p:sp>
        <p:nvSpPr>
          <p:cNvPr id="4" name="object 4"/>
          <p:cNvSpPr txBox="1">
            <a:spLocks noGrp="1"/>
          </p:cNvSpPr>
          <p:nvPr>
            <p:ph type="title"/>
          </p:nvPr>
        </p:nvSpPr>
        <p:spPr>
          <a:xfrm>
            <a:off x="766618" y="149729"/>
            <a:ext cx="10347498" cy="771502"/>
          </a:xfrm>
          <a:prstGeom prst="rect">
            <a:avLst/>
          </a:prstGeom>
        </p:spPr>
        <p:txBody>
          <a:bodyPr vert="horz" wrap="square" lIns="0" tIns="337321" rIns="0" bIns="0" rtlCol="0" anchor="ctr">
            <a:spAutoFit/>
          </a:bodyPr>
          <a:lstStyle/>
          <a:p>
            <a:pPr marL="1115539">
              <a:lnSpc>
                <a:spcPct val="100000"/>
              </a:lnSpc>
              <a:spcBef>
                <a:spcPts val="67"/>
              </a:spcBef>
            </a:pPr>
            <a:r>
              <a:rPr sz="2800" dirty="0">
                <a:latin typeface="+mn-lt"/>
              </a:rPr>
              <a:t>THE</a:t>
            </a:r>
            <a:r>
              <a:rPr sz="2800" spc="-177" dirty="0">
                <a:latin typeface="+mn-lt"/>
              </a:rPr>
              <a:t> </a:t>
            </a:r>
            <a:r>
              <a:rPr sz="2800" spc="-27" dirty="0">
                <a:latin typeface="+mn-lt"/>
              </a:rPr>
              <a:t>SAME</a:t>
            </a:r>
            <a:r>
              <a:rPr sz="2800" spc="-173" dirty="0">
                <a:latin typeface="+mn-lt"/>
              </a:rPr>
              <a:t> </a:t>
            </a:r>
            <a:r>
              <a:rPr sz="2800" dirty="0">
                <a:latin typeface="+mn-lt"/>
              </a:rPr>
              <a:t>RAINFALL</a:t>
            </a:r>
            <a:r>
              <a:rPr sz="2800" spc="-177" dirty="0">
                <a:latin typeface="+mn-lt"/>
              </a:rPr>
              <a:t> </a:t>
            </a:r>
            <a:r>
              <a:rPr sz="2800" dirty="0">
                <a:latin typeface="+mn-lt"/>
              </a:rPr>
              <a:t>TRENDS</a:t>
            </a:r>
            <a:r>
              <a:rPr sz="2800" spc="303" dirty="0">
                <a:latin typeface="+mn-lt"/>
              </a:rPr>
              <a:t> </a:t>
            </a:r>
            <a:r>
              <a:rPr sz="2800" spc="-20" dirty="0">
                <a:latin typeface="+mn-lt"/>
              </a:rPr>
              <a:t>BETWEEN</a:t>
            </a:r>
            <a:r>
              <a:rPr sz="2800" spc="-177" dirty="0">
                <a:latin typeface="+mn-lt"/>
              </a:rPr>
              <a:t> </a:t>
            </a:r>
            <a:r>
              <a:rPr sz="2800" dirty="0">
                <a:latin typeface="+mn-lt"/>
              </a:rPr>
              <a:t>THE</a:t>
            </a:r>
            <a:r>
              <a:rPr sz="2800" spc="-173" dirty="0">
                <a:latin typeface="+mn-lt"/>
              </a:rPr>
              <a:t> </a:t>
            </a:r>
            <a:r>
              <a:rPr sz="2800" spc="100" dirty="0">
                <a:latin typeface="+mn-lt"/>
              </a:rPr>
              <a:t>TWO</a:t>
            </a:r>
            <a:r>
              <a:rPr sz="2800" spc="-173" dirty="0">
                <a:latin typeface="+mn-lt"/>
              </a:rPr>
              <a:t> </a:t>
            </a:r>
            <a:r>
              <a:rPr sz="2800" spc="-13" dirty="0">
                <a:latin typeface="+mn-lt"/>
              </a:rPr>
              <a:t>TERRITORIES</a:t>
            </a:r>
          </a:p>
        </p:txBody>
      </p:sp>
      <p:sp>
        <p:nvSpPr>
          <p:cNvPr id="5" name="object 5"/>
          <p:cNvSpPr txBox="1"/>
          <p:nvPr/>
        </p:nvSpPr>
        <p:spPr>
          <a:xfrm>
            <a:off x="271482" y="2052743"/>
            <a:ext cx="2829137" cy="3128891"/>
          </a:xfrm>
          <a:prstGeom prst="rect">
            <a:avLst/>
          </a:prstGeom>
        </p:spPr>
        <p:txBody>
          <a:bodyPr vert="horz" wrap="square" lIns="0" tIns="8467" rIns="0" bIns="0" rtlCol="0">
            <a:spAutoFit/>
          </a:bodyPr>
          <a:lstStyle/>
          <a:p>
            <a:pPr marL="8467" marR="3387" indent="-423" algn="ctr">
              <a:lnSpc>
                <a:spcPct val="115500"/>
              </a:lnSpc>
              <a:spcBef>
                <a:spcPts val="67"/>
              </a:spcBef>
            </a:pPr>
            <a:r>
              <a:rPr sz="2200" spc="40" dirty="0">
                <a:latin typeface="Arial"/>
                <a:cs typeface="Arial"/>
              </a:rPr>
              <a:t>Limited</a:t>
            </a:r>
            <a:r>
              <a:rPr sz="2200" spc="43" dirty="0">
                <a:latin typeface="Arial"/>
                <a:cs typeface="Arial"/>
              </a:rPr>
              <a:t> </a:t>
            </a:r>
            <a:r>
              <a:rPr sz="2200" spc="30" dirty="0">
                <a:latin typeface="Arial"/>
                <a:cs typeface="Arial"/>
              </a:rPr>
              <a:t>survey </a:t>
            </a:r>
            <a:r>
              <a:rPr sz="2200" dirty="0">
                <a:latin typeface="Arial"/>
                <a:cs typeface="Arial"/>
              </a:rPr>
              <a:t>because </a:t>
            </a:r>
            <a:r>
              <a:rPr sz="2200" spc="113" dirty="0">
                <a:latin typeface="Arial"/>
                <a:cs typeface="Arial"/>
              </a:rPr>
              <a:t>of</a:t>
            </a:r>
            <a:r>
              <a:rPr sz="2200" dirty="0">
                <a:latin typeface="Arial"/>
                <a:cs typeface="Arial"/>
              </a:rPr>
              <a:t> </a:t>
            </a:r>
            <a:r>
              <a:rPr sz="2200" spc="63" dirty="0">
                <a:latin typeface="Arial"/>
                <a:cs typeface="Arial"/>
              </a:rPr>
              <a:t>the</a:t>
            </a:r>
            <a:r>
              <a:rPr sz="2200" dirty="0">
                <a:latin typeface="Arial"/>
                <a:cs typeface="Arial"/>
              </a:rPr>
              <a:t> lack</a:t>
            </a:r>
            <a:r>
              <a:rPr sz="2200" spc="3" dirty="0">
                <a:latin typeface="Arial"/>
                <a:cs typeface="Arial"/>
              </a:rPr>
              <a:t> </a:t>
            </a:r>
            <a:r>
              <a:rPr sz="2200" spc="97" dirty="0">
                <a:latin typeface="Arial"/>
                <a:cs typeface="Arial"/>
              </a:rPr>
              <a:t>of </a:t>
            </a:r>
            <a:r>
              <a:rPr sz="2200" spc="30" dirty="0">
                <a:latin typeface="Arial"/>
                <a:cs typeface="Arial"/>
              </a:rPr>
              <a:t>data</a:t>
            </a:r>
            <a:endParaRPr sz="2200">
              <a:latin typeface="Arial"/>
              <a:cs typeface="Arial"/>
            </a:endParaRPr>
          </a:p>
          <a:p>
            <a:pPr>
              <a:spcBef>
                <a:spcPts val="23"/>
              </a:spcBef>
            </a:pPr>
            <a:endParaRPr sz="2633">
              <a:latin typeface="Arial"/>
              <a:cs typeface="Arial"/>
            </a:endParaRPr>
          </a:p>
          <a:p>
            <a:pPr marL="10584" marR="5504" algn="ctr">
              <a:lnSpc>
                <a:spcPct val="115500"/>
              </a:lnSpc>
            </a:pPr>
            <a:r>
              <a:rPr sz="2200" dirty="0">
                <a:latin typeface="Arial"/>
                <a:cs typeface="Arial"/>
              </a:rPr>
              <a:t>Meteorological</a:t>
            </a:r>
            <a:r>
              <a:rPr sz="2200" spc="287" dirty="0">
                <a:latin typeface="Arial"/>
                <a:cs typeface="Arial"/>
              </a:rPr>
              <a:t> </a:t>
            </a:r>
            <a:r>
              <a:rPr sz="2200" spc="40" dirty="0">
                <a:latin typeface="Arial"/>
                <a:cs typeface="Arial"/>
              </a:rPr>
              <a:t>station </a:t>
            </a:r>
            <a:r>
              <a:rPr sz="2200" spc="113" dirty="0">
                <a:latin typeface="Arial"/>
                <a:cs typeface="Arial"/>
              </a:rPr>
              <a:t>of</a:t>
            </a:r>
            <a:r>
              <a:rPr sz="2200" spc="30" dirty="0">
                <a:latin typeface="Arial"/>
                <a:cs typeface="Arial"/>
              </a:rPr>
              <a:t> </a:t>
            </a:r>
            <a:r>
              <a:rPr sz="2200" spc="63" dirty="0">
                <a:latin typeface="Arial"/>
                <a:cs typeface="Arial"/>
              </a:rPr>
              <a:t>the</a:t>
            </a:r>
            <a:r>
              <a:rPr sz="2200" spc="33" dirty="0">
                <a:latin typeface="Arial"/>
                <a:cs typeface="Arial"/>
              </a:rPr>
              <a:t> </a:t>
            </a:r>
            <a:r>
              <a:rPr sz="2200" spc="30" dirty="0">
                <a:latin typeface="Arial"/>
                <a:cs typeface="Arial"/>
              </a:rPr>
              <a:t>astronomic </a:t>
            </a:r>
            <a:r>
              <a:rPr sz="2200" spc="47" dirty="0">
                <a:latin typeface="Arial"/>
                <a:cs typeface="Arial"/>
              </a:rPr>
              <a:t>observatory</a:t>
            </a:r>
            <a:r>
              <a:rPr sz="2200" spc="53" dirty="0">
                <a:latin typeface="Arial"/>
                <a:cs typeface="Arial"/>
              </a:rPr>
              <a:t> </a:t>
            </a:r>
            <a:r>
              <a:rPr sz="2200" spc="-7" dirty="0">
                <a:latin typeface="Arial"/>
                <a:cs typeface="Arial"/>
              </a:rPr>
              <a:t>Vainu </a:t>
            </a:r>
            <a:r>
              <a:rPr sz="2200" dirty="0">
                <a:latin typeface="Arial"/>
                <a:cs typeface="Arial"/>
              </a:rPr>
              <a:t>Bappu</a:t>
            </a:r>
            <a:r>
              <a:rPr sz="2200" spc="20" dirty="0">
                <a:latin typeface="Arial"/>
                <a:cs typeface="Arial"/>
              </a:rPr>
              <a:t> </a:t>
            </a:r>
            <a:r>
              <a:rPr sz="2200" spc="283" dirty="0">
                <a:latin typeface="Arial"/>
                <a:cs typeface="Arial"/>
              </a:rPr>
              <a:t>-</a:t>
            </a:r>
            <a:r>
              <a:rPr sz="2200" spc="20" dirty="0">
                <a:latin typeface="Arial"/>
                <a:cs typeface="Arial"/>
              </a:rPr>
              <a:t> </a:t>
            </a:r>
            <a:r>
              <a:rPr sz="2200" spc="107" dirty="0">
                <a:latin typeface="Arial"/>
                <a:cs typeface="Arial"/>
              </a:rPr>
              <a:t>2008</a:t>
            </a:r>
            <a:endParaRPr sz="2200">
              <a:latin typeface="Arial"/>
              <a:cs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37405"/>
            <a:ext cx="1415627" cy="778933"/>
          </a:xfrm>
          <a:custGeom>
            <a:avLst/>
            <a:gdLst/>
            <a:ahLst/>
            <a:cxnLst/>
            <a:rect l="l" t="t" r="r" b="b"/>
            <a:pathLst>
              <a:path w="2123440" h="1168400">
                <a:moveTo>
                  <a:pt x="1637120" y="1167778"/>
                </a:moveTo>
                <a:lnTo>
                  <a:pt x="0" y="1167778"/>
                </a:lnTo>
                <a:lnTo>
                  <a:pt x="0" y="0"/>
                </a:lnTo>
                <a:lnTo>
                  <a:pt x="1637117" y="0"/>
                </a:lnTo>
                <a:lnTo>
                  <a:pt x="1685130" y="2377"/>
                </a:lnTo>
                <a:lnTo>
                  <a:pt x="1732330" y="9420"/>
                </a:lnTo>
                <a:lnTo>
                  <a:pt x="1778398" y="20997"/>
                </a:lnTo>
                <a:lnTo>
                  <a:pt x="1823016" y="36977"/>
                </a:lnTo>
                <a:lnTo>
                  <a:pt x="1865864" y="57227"/>
                </a:lnTo>
                <a:lnTo>
                  <a:pt x="1906626" y="81615"/>
                </a:lnTo>
                <a:lnTo>
                  <a:pt x="1944981" y="110010"/>
                </a:lnTo>
                <a:lnTo>
                  <a:pt x="1980612" y="142280"/>
                </a:lnTo>
                <a:lnTo>
                  <a:pt x="2012882" y="177911"/>
                </a:lnTo>
                <a:lnTo>
                  <a:pt x="2041277" y="216266"/>
                </a:lnTo>
                <a:lnTo>
                  <a:pt x="2065665" y="257028"/>
                </a:lnTo>
                <a:lnTo>
                  <a:pt x="2085915" y="299876"/>
                </a:lnTo>
                <a:lnTo>
                  <a:pt x="2101895" y="344494"/>
                </a:lnTo>
                <a:lnTo>
                  <a:pt x="2113472" y="390562"/>
                </a:lnTo>
                <a:lnTo>
                  <a:pt x="2120515" y="437762"/>
                </a:lnTo>
                <a:lnTo>
                  <a:pt x="2122892" y="485772"/>
                </a:lnTo>
                <a:lnTo>
                  <a:pt x="2122892" y="682006"/>
                </a:lnTo>
                <a:lnTo>
                  <a:pt x="2120515" y="730016"/>
                </a:lnTo>
                <a:lnTo>
                  <a:pt x="2113472" y="777215"/>
                </a:lnTo>
                <a:lnTo>
                  <a:pt x="2101895" y="823283"/>
                </a:lnTo>
                <a:lnTo>
                  <a:pt x="2085915" y="867901"/>
                </a:lnTo>
                <a:lnTo>
                  <a:pt x="2065665" y="910750"/>
                </a:lnTo>
                <a:lnTo>
                  <a:pt x="2041277" y="951511"/>
                </a:lnTo>
                <a:lnTo>
                  <a:pt x="2012882" y="989867"/>
                </a:lnTo>
                <a:lnTo>
                  <a:pt x="1980612" y="1025498"/>
                </a:lnTo>
                <a:lnTo>
                  <a:pt x="1944981" y="1057767"/>
                </a:lnTo>
                <a:lnTo>
                  <a:pt x="1906626" y="1086162"/>
                </a:lnTo>
                <a:lnTo>
                  <a:pt x="1865864" y="1110550"/>
                </a:lnTo>
                <a:lnTo>
                  <a:pt x="1823016" y="1130800"/>
                </a:lnTo>
                <a:lnTo>
                  <a:pt x="1778398" y="1146780"/>
                </a:lnTo>
                <a:lnTo>
                  <a:pt x="1732330" y="1158358"/>
                </a:lnTo>
                <a:lnTo>
                  <a:pt x="1685130" y="1165401"/>
                </a:lnTo>
                <a:lnTo>
                  <a:pt x="1637120" y="1167778"/>
                </a:lnTo>
                <a:close/>
              </a:path>
            </a:pathLst>
          </a:custGeom>
          <a:solidFill>
            <a:srgbClr val="5C7E4E"/>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386562" y="1430403"/>
            <a:ext cx="6889749" cy="4622799"/>
          </a:xfrm>
          <a:prstGeom prst="rect">
            <a:avLst/>
          </a:prstGeom>
        </p:spPr>
      </p:pic>
      <p:sp>
        <p:nvSpPr>
          <p:cNvPr id="4" name="object 4"/>
          <p:cNvSpPr txBox="1">
            <a:spLocks noGrp="1"/>
          </p:cNvSpPr>
          <p:nvPr>
            <p:ph type="title"/>
          </p:nvPr>
        </p:nvSpPr>
        <p:spPr>
          <a:xfrm>
            <a:off x="558799" y="196463"/>
            <a:ext cx="11349071" cy="977618"/>
          </a:xfrm>
          <a:prstGeom prst="rect">
            <a:avLst/>
          </a:prstGeom>
        </p:spPr>
        <p:txBody>
          <a:bodyPr vert="horz" wrap="square" lIns="0" tIns="8043" rIns="0" bIns="0" rtlCol="0" anchor="ctr">
            <a:spAutoFit/>
          </a:bodyPr>
          <a:lstStyle/>
          <a:p>
            <a:pPr marL="4244552" marR="3387" indent="-2821234">
              <a:lnSpc>
                <a:spcPct val="116100"/>
              </a:lnSpc>
              <a:spcBef>
                <a:spcPts val="63"/>
              </a:spcBef>
            </a:pPr>
            <a:r>
              <a:rPr sz="2800" dirty="0">
                <a:latin typeface="+mn-lt"/>
              </a:rPr>
              <a:t>THE</a:t>
            </a:r>
            <a:r>
              <a:rPr sz="2800" spc="-136" dirty="0">
                <a:latin typeface="+mn-lt"/>
              </a:rPr>
              <a:t> </a:t>
            </a:r>
            <a:r>
              <a:rPr sz="2800" spc="-37" dirty="0">
                <a:latin typeface="+mn-lt"/>
              </a:rPr>
              <a:t>EXISTENCE</a:t>
            </a:r>
            <a:r>
              <a:rPr sz="2800" spc="-136" dirty="0">
                <a:latin typeface="+mn-lt"/>
              </a:rPr>
              <a:t> </a:t>
            </a:r>
            <a:r>
              <a:rPr sz="2800" spc="-50" dirty="0">
                <a:latin typeface="+mn-lt"/>
              </a:rPr>
              <a:t>OF</a:t>
            </a:r>
            <a:r>
              <a:rPr sz="2800" spc="-136" dirty="0">
                <a:latin typeface="+mn-lt"/>
              </a:rPr>
              <a:t> </a:t>
            </a:r>
            <a:r>
              <a:rPr sz="2800" spc="-7" dirty="0">
                <a:latin typeface="+mn-lt"/>
              </a:rPr>
              <a:t>MICROCLIMATES</a:t>
            </a:r>
            <a:r>
              <a:rPr sz="2800" spc="-136" dirty="0">
                <a:latin typeface="+mn-lt"/>
              </a:rPr>
              <a:t> </a:t>
            </a:r>
            <a:r>
              <a:rPr sz="2800" spc="-23" dirty="0">
                <a:latin typeface="+mn-lt"/>
              </a:rPr>
              <a:t>COMPLICATES</a:t>
            </a:r>
            <a:r>
              <a:rPr sz="2800" spc="-136" dirty="0">
                <a:latin typeface="+mn-lt"/>
              </a:rPr>
              <a:t> </a:t>
            </a:r>
            <a:r>
              <a:rPr sz="2800" dirty="0">
                <a:latin typeface="+mn-lt"/>
              </a:rPr>
              <a:t>THE</a:t>
            </a:r>
            <a:r>
              <a:rPr sz="2800" spc="-133" dirty="0">
                <a:latin typeface="+mn-lt"/>
              </a:rPr>
              <a:t> </a:t>
            </a:r>
            <a:r>
              <a:rPr sz="2800" spc="-7" dirty="0">
                <a:latin typeface="+mn-lt"/>
              </a:rPr>
              <a:t>STUDY</a:t>
            </a:r>
            <a:r>
              <a:rPr sz="2800" spc="-136" dirty="0">
                <a:latin typeface="+mn-lt"/>
              </a:rPr>
              <a:t> </a:t>
            </a:r>
            <a:r>
              <a:rPr sz="2800" spc="-17" dirty="0">
                <a:latin typeface="+mn-lt"/>
              </a:rPr>
              <a:t>OF </a:t>
            </a:r>
            <a:r>
              <a:rPr sz="2800" dirty="0">
                <a:latin typeface="+mn-lt"/>
              </a:rPr>
              <a:t>CLIMATE</a:t>
            </a:r>
            <a:r>
              <a:rPr sz="2800" spc="-123" dirty="0">
                <a:latin typeface="+mn-lt"/>
              </a:rPr>
              <a:t> </a:t>
            </a:r>
            <a:r>
              <a:rPr sz="2800" spc="30" dirty="0">
                <a:latin typeface="+mn-lt"/>
              </a:rPr>
              <a:t>VARIABILITY</a:t>
            </a:r>
            <a:r>
              <a:rPr sz="2800" spc="-123" dirty="0">
                <a:latin typeface="+mn-lt"/>
              </a:rPr>
              <a:t> </a:t>
            </a:r>
            <a:r>
              <a:rPr sz="2800" spc="73" dirty="0">
                <a:latin typeface="+mn-lt"/>
              </a:rPr>
              <a:t>IN</a:t>
            </a:r>
            <a:r>
              <a:rPr sz="2800" spc="-123" dirty="0">
                <a:latin typeface="+mn-lt"/>
              </a:rPr>
              <a:t> </a:t>
            </a:r>
            <a:r>
              <a:rPr sz="2800" spc="63" dirty="0">
                <a:latin typeface="+mn-lt"/>
              </a:rPr>
              <a:t>JH</a:t>
            </a:r>
          </a:p>
        </p:txBody>
      </p:sp>
      <p:sp>
        <p:nvSpPr>
          <p:cNvPr id="5" name="object 5"/>
          <p:cNvSpPr txBox="1"/>
          <p:nvPr/>
        </p:nvSpPr>
        <p:spPr>
          <a:xfrm>
            <a:off x="1768111" y="6153573"/>
            <a:ext cx="4077970" cy="285549"/>
          </a:xfrm>
          <a:prstGeom prst="rect">
            <a:avLst/>
          </a:prstGeom>
        </p:spPr>
        <p:txBody>
          <a:bodyPr vert="horz" wrap="square" lIns="0" tIns="8467" rIns="0" bIns="0" rtlCol="0">
            <a:spAutoFit/>
          </a:bodyPr>
          <a:lstStyle/>
          <a:p>
            <a:pPr marL="8467">
              <a:spcBef>
                <a:spcPts val="67"/>
              </a:spcBef>
            </a:pPr>
            <a:r>
              <a:rPr dirty="0">
                <a:latin typeface="Arial"/>
                <a:cs typeface="Arial"/>
              </a:rPr>
              <a:t>Jawadhu</a:t>
            </a:r>
            <a:r>
              <a:rPr spc="17" dirty="0">
                <a:latin typeface="Arial"/>
                <a:cs typeface="Arial"/>
              </a:rPr>
              <a:t> </a:t>
            </a:r>
            <a:r>
              <a:rPr dirty="0">
                <a:latin typeface="Arial"/>
                <a:cs typeface="Arial"/>
              </a:rPr>
              <a:t>Hills,</a:t>
            </a:r>
            <a:r>
              <a:rPr spc="17" dirty="0">
                <a:latin typeface="Arial"/>
                <a:cs typeface="Arial"/>
              </a:rPr>
              <a:t> </a:t>
            </a:r>
            <a:r>
              <a:rPr spc="33" dirty="0">
                <a:latin typeface="Arial"/>
                <a:cs typeface="Arial"/>
              </a:rPr>
              <a:t>march</a:t>
            </a:r>
            <a:r>
              <a:rPr spc="17" dirty="0">
                <a:latin typeface="Arial"/>
                <a:cs typeface="Arial"/>
              </a:rPr>
              <a:t> </a:t>
            </a:r>
            <a:r>
              <a:rPr spc="67" dirty="0">
                <a:latin typeface="Arial"/>
                <a:cs typeface="Arial"/>
              </a:rPr>
              <a:t>2023,</a:t>
            </a:r>
            <a:r>
              <a:rPr spc="20" dirty="0">
                <a:latin typeface="Arial"/>
                <a:cs typeface="Arial"/>
              </a:rPr>
              <a:t> </a:t>
            </a:r>
            <a:r>
              <a:rPr spc="43" dirty="0">
                <a:latin typeface="Arial"/>
                <a:cs typeface="Arial"/>
              </a:rPr>
              <a:t>by</a:t>
            </a:r>
            <a:r>
              <a:rPr spc="17" dirty="0">
                <a:latin typeface="Arial"/>
                <a:cs typeface="Arial"/>
              </a:rPr>
              <a:t> </a:t>
            </a:r>
            <a:r>
              <a:rPr spc="-73" dirty="0">
                <a:latin typeface="Arial"/>
                <a:cs typeface="Arial"/>
              </a:rPr>
              <a:t>C.</a:t>
            </a:r>
            <a:r>
              <a:rPr spc="17" dirty="0">
                <a:latin typeface="Arial"/>
                <a:cs typeface="Arial"/>
              </a:rPr>
              <a:t> </a:t>
            </a:r>
            <a:r>
              <a:rPr spc="-7" dirty="0">
                <a:latin typeface="Arial"/>
                <a:cs typeface="Arial"/>
              </a:rPr>
              <a:t>Rigal</a:t>
            </a:r>
            <a:endParaRPr>
              <a:latin typeface="Arial"/>
              <a:cs typeface="Arial"/>
            </a:endParaRPr>
          </a:p>
        </p:txBody>
      </p:sp>
      <p:sp>
        <p:nvSpPr>
          <p:cNvPr id="6" name="object 6"/>
          <p:cNvSpPr txBox="1"/>
          <p:nvPr/>
        </p:nvSpPr>
        <p:spPr>
          <a:xfrm>
            <a:off x="7725338" y="1581785"/>
            <a:ext cx="4182533" cy="3557919"/>
          </a:xfrm>
          <a:prstGeom prst="rect">
            <a:avLst/>
          </a:prstGeom>
        </p:spPr>
        <p:txBody>
          <a:bodyPr vert="horz" wrap="square" lIns="0" tIns="8467" rIns="0" bIns="0" rtlCol="0">
            <a:spAutoFit/>
          </a:bodyPr>
          <a:lstStyle/>
          <a:p>
            <a:pPr marL="649426" marR="582536" algn="ctr">
              <a:lnSpc>
                <a:spcPct val="115500"/>
              </a:lnSpc>
              <a:spcBef>
                <a:spcPts val="67"/>
              </a:spcBef>
            </a:pPr>
            <a:r>
              <a:rPr sz="2200" b="1" spc="73" dirty="0">
                <a:latin typeface="Arial"/>
                <a:cs typeface="Arial"/>
              </a:rPr>
              <a:t>Mid-</a:t>
            </a:r>
            <a:r>
              <a:rPr sz="2200" b="1" spc="80" dirty="0">
                <a:latin typeface="Arial"/>
                <a:cs typeface="Arial"/>
              </a:rPr>
              <a:t>term</a:t>
            </a:r>
            <a:r>
              <a:rPr sz="2200" b="1" spc="-50" dirty="0">
                <a:latin typeface="Arial"/>
                <a:cs typeface="Arial"/>
              </a:rPr>
              <a:t> </a:t>
            </a:r>
            <a:r>
              <a:rPr sz="2200" b="1" spc="-47" dirty="0">
                <a:latin typeface="Arial"/>
                <a:cs typeface="Arial"/>
              </a:rPr>
              <a:t>conclusion</a:t>
            </a:r>
            <a:r>
              <a:rPr sz="2200" b="1" spc="-50" dirty="0">
                <a:latin typeface="Arial"/>
                <a:cs typeface="Arial"/>
              </a:rPr>
              <a:t> </a:t>
            </a:r>
            <a:r>
              <a:rPr sz="2200" b="1" spc="140" dirty="0">
                <a:latin typeface="Arial"/>
                <a:cs typeface="Arial"/>
              </a:rPr>
              <a:t>: </a:t>
            </a:r>
            <a:r>
              <a:rPr sz="2200" spc="47" dirty="0">
                <a:latin typeface="Arial"/>
                <a:cs typeface="Arial"/>
              </a:rPr>
              <a:t>rainfall</a:t>
            </a:r>
            <a:r>
              <a:rPr sz="2200" spc="30" dirty="0">
                <a:latin typeface="Arial"/>
                <a:cs typeface="Arial"/>
              </a:rPr>
              <a:t> </a:t>
            </a:r>
            <a:r>
              <a:rPr sz="2200" spc="33" dirty="0">
                <a:latin typeface="Arial"/>
                <a:cs typeface="Arial"/>
              </a:rPr>
              <a:t>trends </a:t>
            </a:r>
            <a:r>
              <a:rPr sz="2200" spc="23" dirty="0">
                <a:latin typeface="Arial"/>
                <a:cs typeface="Arial"/>
              </a:rPr>
              <a:t>similar, </a:t>
            </a:r>
            <a:r>
              <a:rPr sz="2200" spc="43" dirty="0">
                <a:latin typeface="Arial"/>
                <a:cs typeface="Arial"/>
              </a:rPr>
              <a:t>extrems</a:t>
            </a:r>
            <a:r>
              <a:rPr sz="2200" spc="47" dirty="0">
                <a:latin typeface="Arial"/>
                <a:cs typeface="Arial"/>
              </a:rPr>
              <a:t> </a:t>
            </a:r>
            <a:r>
              <a:rPr sz="2200" spc="33" dirty="0">
                <a:latin typeface="Arial"/>
                <a:cs typeface="Arial"/>
              </a:rPr>
              <a:t>events</a:t>
            </a:r>
            <a:r>
              <a:rPr sz="2200" spc="50" dirty="0">
                <a:latin typeface="Arial"/>
                <a:cs typeface="Arial"/>
              </a:rPr>
              <a:t> </a:t>
            </a:r>
            <a:r>
              <a:rPr sz="2200" dirty="0">
                <a:latin typeface="Arial"/>
                <a:cs typeface="Arial"/>
              </a:rPr>
              <a:t>in</a:t>
            </a:r>
            <a:r>
              <a:rPr sz="2200" spc="50" dirty="0">
                <a:latin typeface="Arial"/>
                <a:cs typeface="Arial"/>
              </a:rPr>
              <a:t> </a:t>
            </a:r>
            <a:r>
              <a:rPr sz="2200" spc="47" dirty="0">
                <a:latin typeface="Arial"/>
                <a:cs typeface="Arial"/>
              </a:rPr>
              <a:t>the </a:t>
            </a:r>
            <a:r>
              <a:rPr sz="2200" dirty="0">
                <a:latin typeface="Arial"/>
                <a:cs typeface="Arial"/>
              </a:rPr>
              <a:t>last</a:t>
            </a:r>
            <a:r>
              <a:rPr sz="2200" spc="53" dirty="0">
                <a:latin typeface="Arial"/>
                <a:cs typeface="Arial"/>
              </a:rPr>
              <a:t> </a:t>
            </a:r>
            <a:r>
              <a:rPr sz="2200" dirty="0">
                <a:latin typeface="Arial"/>
                <a:cs typeface="Arial"/>
              </a:rPr>
              <a:t>10</a:t>
            </a:r>
            <a:r>
              <a:rPr sz="2200" spc="53" dirty="0">
                <a:latin typeface="Arial"/>
                <a:cs typeface="Arial"/>
              </a:rPr>
              <a:t> </a:t>
            </a:r>
            <a:r>
              <a:rPr sz="2200" spc="-7" dirty="0">
                <a:latin typeface="Arial"/>
                <a:cs typeface="Arial"/>
              </a:rPr>
              <a:t>years</a:t>
            </a:r>
            <a:endParaRPr sz="2200" dirty="0">
              <a:latin typeface="Arial"/>
              <a:cs typeface="Arial"/>
            </a:endParaRPr>
          </a:p>
          <a:p>
            <a:pPr marL="8044" marR="3387" indent="61810" algn="ctr">
              <a:lnSpc>
                <a:spcPct val="115500"/>
              </a:lnSpc>
            </a:pPr>
            <a:r>
              <a:rPr sz="2200" spc="113" dirty="0">
                <a:latin typeface="Arial"/>
                <a:cs typeface="Arial"/>
              </a:rPr>
              <a:t>=</a:t>
            </a:r>
            <a:r>
              <a:rPr sz="2200" spc="50" dirty="0">
                <a:latin typeface="Arial"/>
                <a:cs typeface="Arial"/>
              </a:rPr>
              <a:t> </a:t>
            </a:r>
            <a:r>
              <a:rPr sz="2200" spc="140" dirty="0">
                <a:latin typeface="Arial"/>
                <a:cs typeface="Arial"/>
              </a:rPr>
              <a:t>&gt;</a:t>
            </a:r>
            <a:r>
              <a:rPr sz="2200" spc="53" dirty="0">
                <a:latin typeface="Arial"/>
                <a:cs typeface="Arial"/>
              </a:rPr>
              <a:t> </a:t>
            </a:r>
            <a:r>
              <a:rPr sz="2200" spc="50" dirty="0" err="1">
                <a:latin typeface="Arial"/>
                <a:cs typeface="Arial"/>
              </a:rPr>
              <a:t>positiv</a:t>
            </a:r>
            <a:r>
              <a:rPr sz="2200" spc="50" dirty="0">
                <a:latin typeface="Arial"/>
                <a:cs typeface="Arial"/>
              </a:rPr>
              <a:t> </a:t>
            </a:r>
            <a:r>
              <a:rPr sz="2200" dirty="0">
                <a:latin typeface="Arial"/>
                <a:cs typeface="Arial"/>
              </a:rPr>
              <a:t>a</a:t>
            </a:r>
            <a:r>
              <a:rPr lang="fr-FR" sz="2200" dirty="0">
                <a:latin typeface="Arial"/>
                <a:cs typeface="Arial"/>
              </a:rPr>
              <a:t>n</a:t>
            </a:r>
            <a:r>
              <a:rPr sz="2200" dirty="0" err="1">
                <a:latin typeface="Arial"/>
                <a:cs typeface="Arial"/>
              </a:rPr>
              <a:t>swer</a:t>
            </a:r>
            <a:r>
              <a:rPr sz="2200" spc="53" dirty="0">
                <a:latin typeface="Arial"/>
                <a:cs typeface="Arial"/>
              </a:rPr>
              <a:t> </a:t>
            </a:r>
            <a:r>
              <a:rPr sz="2200" spc="103" dirty="0">
                <a:latin typeface="Arial"/>
                <a:cs typeface="Arial"/>
              </a:rPr>
              <a:t>to</a:t>
            </a:r>
            <a:r>
              <a:rPr sz="2200" spc="53" dirty="0">
                <a:latin typeface="Arial"/>
                <a:cs typeface="Arial"/>
              </a:rPr>
              <a:t> </a:t>
            </a:r>
            <a:r>
              <a:rPr sz="2200" spc="47" dirty="0">
                <a:latin typeface="Arial"/>
                <a:cs typeface="Arial"/>
              </a:rPr>
              <a:t>the </a:t>
            </a:r>
            <a:r>
              <a:rPr sz="2200" spc="37" dirty="0">
                <a:latin typeface="Arial"/>
                <a:cs typeface="Arial"/>
              </a:rPr>
              <a:t>observation</a:t>
            </a:r>
            <a:r>
              <a:rPr sz="2200" spc="40" dirty="0">
                <a:latin typeface="Arial"/>
                <a:cs typeface="Arial"/>
              </a:rPr>
              <a:t> </a:t>
            </a:r>
            <a:r>
              <a:rPr sz="2200" spc="113" dirty="0">
                <a:latin typeface="Arial"/>
                <a:cs typeface="Arial"/>
              </a:rPr>
              <a:t>of</a:t>
            </a:r>
            <a:r>
              <a:rPr sz="2200" spc="43" dirty="0">
                <a:latin typeface="Arial"/>
                <a:cs typeface="Arial"/>
              </a:rPr>
              <a:t> </a:t>
            </a:r>
            <a:r>
              <a:rPr sz="2200" spc="40" dirty="0">
                <a:latin typeface="Arial"/>
                <a:cs typeface="Arial"/>
              </a:rPr>
              <a:t>climate</a:t>
            </a:r>
            <a:r>
              <a:rPr sz="2200" spc="43" dirty="0">
                <a:latin typeface="Arial"/>
                <a:cs typeface="Arial"/>
              </a:rPr>
              <a:t> </a:t>
            </a:r>
            <a:r>
              <a:rPr sz="2200" dirty="0">
                <a:latin typeface="Arial"/>
                <a:cs typeface="Arial"/>
              </a:rPr>
              <a:t>change</a:t>
            </a:r>
            <a:r>
              <a:rPr sz="2200" spc="43" dirty="0">
                <a:latin typeface="Arial"/>
                <a:cs typeface="Arial"/>
              </a:rPr>
              <a:t> </a:t>
            </a:r>
            <a:r>
              <a:rPr sz="2200" spc="-17" dirty="0">
                <a:latin typeface="Arial"/>
                <a:cs typeface="Arial"/>
              </a:rPr>
              <a:t>in JH</a:t>
            </a:r>
            <a:endParaRPr sz="2200" dirty="0">
              <a:latin typeface="Arial"/>
              <a:cs typeface="Arial"/>
            </a:endParaRPr>
          </a:p>
          <a:p>
            <a:pPr>
              <a:spcBef>
                <a:spcPts val="10"/>
              </a:spcBef>
            </a:pPr>
            <a:endParaRPr sz="3000" dirty="0">
              <a:latin typeface="Arial"/>
              <a:cs typeface="Arial"/>
            </a:endParaRPr>
          </a:p>
          <a:p>
            <a:pPr marL="62233" algn="ctr"/>
            <a:r>
              <a:rPr sz="2200" spc="43" dirty="0">
                <a:latin typeface="Arial"/>
                <a:cs typeface="Arial"/>
              </a:rPr>
              <a:t>But</a:t>
            </a:r>
            <a:r>
              <a:rPr sz="2200" spc="33" dirty="0">
                <a:latin typeface="Arial"/>
                <a:cs typeface="Arial"/>
              </a:rPr>
              <a:t> </a:t>
            </a:r>
            <a:r>
              <a:rPr sz="2200" spc="40" dirty="0">
                <a:latin typeface="Arial"/>
                <a:cs typeface="Arial"/>
              </a:rPr>
              <a:t>this</a:t>
            </a:r>
            <a:r>
              <a:rPr sz="2200" spc="37" dirty="0">
                <a:latin typeface="Arial"/>
                <a:cs typeface="Arial"/>
              </a:rPr>
              <a:t> survey </a:t>
            </a:r>
            <a:r>
              <a:rPr sz="2200" spc="40" dirty="0">
                <a:latin typeface="Arial"/>
                <a:cs typeface="Arial"/>
              </a:rPr>
              <a:t>isn’t</a:t>
            </a:r>
            <a:r>
              <a:rPr sz="2200" spc="37" dirty="0">
                <a:latin typeface="Arial"/>
                <a:cs typeface="Arial"/>
              </a:rPr>
              <a:t> </a:t>
            </a:r>
            <a:r>
              <a:rPr sz="2200" spc="-7" dirty="0">
                <a:latin typeface="Arial"/>
                <a:cs typeface="Arial"/>
              </a:rPr>
              <a:t>enough</a:t>
            </a:r>
            <a:endParaRPr sz="2200" dirty="0">
              <a:latin typeface="Arial"/>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96541"/>
            <a:ext cx="1028700" cy="778933"/>
          </a:xfrm>
          <a:custGeom>
            <a:avLst/>
            <a:gdLst/>
            <a:ahLst/>
            <a:cxnLst/>
            <a:rect l="l" t="t" r="r" b="b"/>
            <a:pathLst>
              <a:path w="1543050" h="1168400">
                <a:moveTo>
                  <a:pt x="1057275" y="1167778"/>
                </a:moveTo>
                <a:lnTo>
                  <a:pt x="0" y="1167778"/>
                </a:lnTo>
                <a:lnTo>
                  <a:pt x="0" y="0"/>
                </a:lnTo>
                <a:lnTo>
                  <a:pt x="1057279" y="0"/>
                </a:lnTo>
                <a:lnTo>
                  <a:pt x="1105287" y="2376"/>
                </a:lnTo>
                <a:lnTo>
                  <a:pt x="1152487" y="9420"/>
                </a:lnTo>
                <a:lnTo>
                  <a:pt x="1198555" y="20997"/>
                </a:lnTo>
                <a:lnTo>
                  <a:pt x="1243173" y="36977"/>
                </a:lnTo>
                <a:lnTo>
                  <a:pt x="1286021" y="57227"/>
                </a:lnTo>
                <a:lnTo>
                  <a:pt x="1326783" y="81615"/>
                </a:lnTo>
                <a:lnTo>
                  <a:pt x="1365138" y="110010"/>
                </a:lnTo>
                <a:lnTo>
                  <a:pt x="1400769" y="142279"/>
                </a:lnTo>
                <a:lnTo>
                  <a:pt x="1433039" y="177911"/>
                </a:lnTo>
                <a:lnTo>
                  <a:pt x="1461434" y="216266"/>
                </a:lnTo>
                <a:lnTo>
                  <a:pt x="1485822" y="257027"/>
                </a:lnTo>
                <a:lnTo>
                  <a:pt x="1506072" y="299876"/>
                </a:lnTo>
                <a:lnTo>
                  <a:pt x="1522052" y="344494"/>
                </a:lnTo>
                <a:lnTo>
                  <a:pt x="1533629" y="390562"/>
                </a:lnTo>
                <a:lnTo>
                  <a:pt x="1540672" y="437761"/>
                </a:lnTo>
                <a:lnTo>
                  <a:pt x="1543049" y="485772"/>
                </a:lnTo>
                <a:lnTo>
                  <a:pt x="1543049" y="682005"/>
                </a:lnTo>
                <a:lnTo>
                  <a:pt x="1540672" y="730016"/>
                </a:lnTo>
                <a:lnTo>
                  <a:pt x="1533629" y="777215"/>
                </a:lnTo>
                <a:lnTo>
                  <a:pt x="1522052" y="823283"/>
                </a:lnTo>
                <a:lnTo>
                  <a:pt x="1506072" y="867901"/>
                </a:lnTo>
                <a:lnTo>
                  <a:pt x="1485822" y="910750"/>
                </a:lnTo>
                <a:lnTo>
                  <a:pt x="1461434" y="951511"/>
                </a:lnTo>
                <a:lnTo>
                  <a:pt x="1433039" y="989866"/>
                </a:lnTo>
                <a:lnTo>
                  <a:pt x="1400769" y="1025497"/>
                </a:lnTo>
                <a:lnTo>
                  <a:pt x="1365138" y="1057767"/>
                </a:lnTo>
                <a:lnTo>
                  <a:pt x="1326783" y="1086162"/>
                </a:lnTo>
                <a:lnTo>
                  <a:pt x="1286021" y="1110550"/>
                </a:lnTo>
                <a:lnTo>
                  <a:pt x="1243173" y="1130800"/>
                </a:lnTo>
                <a:lnTo>
                  <a:pt x="1198555" y="1146780"/>
                </a:lnTo>
                <a:lnTo>
                  <a:pt x="1152487" y="1158357"/>
                </a:lnTo>
                <a:lnTo>
                  <a:pt x="1105287" y="1165401"/>
                </a:lnTo>
                <a:lnTo>
                  <a:pt x="1057275" y="1167778"/>
                </a:lnTo>
                <a:close/>
              </a:path>
            </a:pathLst>
          </a:custGeom>
          <a:solidFill>
            <a:srgbClr val="5C7E4E"/>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252109" y="1712422"/>
            <a:ext cx="5339369" cy="4665579"/>
          </a:xfrm>
          <a:prstGeom prst="rect">
            <a:avLst/>
          </a:prstGeom>
        </p:spPr>
      </p:pic>
      <p:sp>
        <p:nvSpPr>
          <p:cNvPr id="4" name="object 4"/>
          <p:cNvSpPr txBox="1">
            <a:spLocks noGrp="1"/>
          </p:cNvSpPr>
          <p:nvPr>
            <p:ph type="title"/>
          </p:nvPr>
        </p:nvSpPr>
        <p:spPr>
          <a:xfrm>
            <a:off x="1208193" y="458946"/>
            <a:ext cx="10983807" cy="439437"/>
          </a:xfrm>
          <a:prstGeom prst="rect">
            <a:avLst/>
          </a:prstGeom>
        </p:spPr>
        <p:txBody>
          <a:bodyPr vert="horz" wrap="square" lIns="0" tIns="8467" rIns="0" bIns="0" rtlCol="0" anchor="ctr">
            <a:spAutoFit/>
          </a:bodyPr>
          <a:lstStyle/>
          <a:p>
            <a:pPr marL="8467">
              <a:lnSpc>
                <a:spcPct val="100000"/>
              </a:lnSpc>
              <a:spcBef>
                <a:spcPts val="67"/>
              </a:spcBef>
            </a:pPr>
            <a:r>
              <a:rPr sz="2800" spc="-43" dirty="0">
                <a:latin typeface="+mn-lt"/>
              </a:rPr>
              <a:t>FARMERS'</a:t>
            </a:r>
            <a:r>
              <a:rPr sz="2800" spc="-80" dirty="0">
                <a:latin typeface="+mn-lt"/>
              </a:rPr>
              <a:t> </a:t>
            </a:r>
            <a:r>
              <a:rPr sz="2800" spc="-57" dirty="0">
                <a:latin typeface="+mn-lt"/>
              </a:rPr>
              <a:t>PERCEPTIONS</a:t>
            </a:r>
            <a:r>
              <a:rPr sz="2800" spc="-76" dirty="0">
                <a:latin typeface="+mn-lt"/>
              </a:rPr>
              <a:t> </a:t>
            </a:r>
            <a:r>
              <a:rPr sz="2800" spc="-7" dirty="0">
                <a:latin typeface="+mn-lt"/>
              </a:rPr>
              <a:t>COMPLEMENTARY</a:t>
            </a:r>
            <a:r>
              <a:rPr sz="2800" spc="-76" dirty="0">
                <a:latin typeface="+mn-lt"/>
              </a:rPr>
              <a:t> </a:t>
            </a:r>
            <a:r>
              <a:rPr sz="2800" dirty="0">
                <a:latin typeface="+mn-lt"/>
              </a:rPr>
              <a:t>TO</a:t>
            </a:r>
            <a:r>
              <a:rPr sz="2800" spc="-76" dirty="0">
                <a:latin typeface="+mn-lt"/>
              </a:rPr>
              <a:t> </a:t>
            </a:r>
            <a:r>
              <a:rPr sz="2800" dirty="0">
                <a:latin typeface="+mn-lt"/>
              </a:rPr>
              <a:t>THE</a:t>
            </a:r>
            <a:r>
              <a:rPr sz="2800" spc="-76" dirty="0">
                <a:latin typeface="+mn-lt"/>
              </a:rPr>
              <a:t> </a:t>
            </a:r>
            <a:r>
              <a:rPr sz="2800" dirty="0">
                <a:latin typeface="+mn-lt"/>
              </a:rPr>
              <a:t>CLIMATOLOGICAL</a:t>
            </a:r>
            <a:r>
              <a:rPr sz="2800" spc="-76" dirty="0">
                <a:latin typeface="+mn-lt"/>
              </a:rPr>
              <a:t> </a:t>
            </a:r>
            <a:r>
              <a:rPr sz="2800" spc="-13" dirty="0">
                <a:latin typeface="+mn-lt"/>
              </a:rPr>
              <a:t>STUDY</a:t>
            </a:r>
            <a:endParaRPr sz="2800" dirty="0">
              <a:latin typeface="+mn-lt"/>
            </a:endParaRPr>
          </a:p>
        </p:txBody>
      </p:sp>
      <p:sp>
        <p:nvSpPr>
          <p:cNvPr id="5" name="object 5"/>
          <p:cNvSpPr txBox="1">
            <a:spLocks noGrp="1"/>
          </p:cNvSpPr>
          <p:nvPr>
            <p:ph type="body" idx="1"/>
          </p:nvPr>
        </p:nvSpPr>
        <p:spPr>
          <a:xfrm>
            <a:off x="5817986" y="1712422"/>
            <a:ext cx="5966690" cy="4497535"/>
          </a:xfrm>
          <a:prstGeom prst="rect">
            <a:avLst/>
          </a:prstGeom>
        </p:spPr>
        <p:txBody>
          <a:bodyPr vert="horz" wrap="square" lIns="0" tIns="60537" rIns="0" bIns="0" rtlCol="0">
            <a:spAutoFit/>
          </a:bodyPr>
          <a:lstStyle/>
          <a:p>
            <a:pPr algn="ctr">
              <a:lnSpc>
                <a:spcPct val="100000"/>
              </a:lnSpc>
              <a:spcBef>
                <a:spcPts val="477"/>
              </a:spcBef>
            </a:pPr>
            <a:r>
              <a:rPr spc="-23" dirty="0"/>
              <a:t>17</a:t>
            </a:r>
            <a:r>
              <a:rPr spc="-53" dirty="0"/>
              <a:t> </a:t>
            </a:r>
            <a:r>
              <a:rPr spc="50" dirty="0"/>
              <a:t>farmers</a:t>
            </a:r>
            <a:r>
              <a:rPr spc="-50" dirty="0"/>
              <a:t> </a:t>
            </a:r>
            <a:r>
              <a:rPr spc="-7" dirty="0"/>
              <a:t>questionned</a:t>
            </a:r>
          </a:p>
          <a:p>
            <a:pPr algn="ctr">
              <a:lnSpc>
                <a:spcPct val="100000"/>
              </a:lnSpc>
              <a:spcBef>
                <a:spcPts val="410"/>
              </a:spcBef>
            </a:pPr>
            <a:r>
              <a:rPr spc="47" dirty="0"/>
              <a:t>6</a:t>
            </a:r>
            <a:r>
              <a:rPr spc="70" dirty="0"/>
              <a:t> </a:t>
            </a:r>
            <a:r>
              <a:rPr spc="50" dirty="0"/>
              <a:t>interviews</a:t>
            </a:r>
            <a:r>
              <a:rPr spc="80" dirty="0"/>
              <a:t> </a:t>
            </a:r>
            <a:r>
              <a:rPr spc="243" dirty="0"/>
              <a:t>:</a:t>
            </a:r>
            <a:r>
              <a:rPr spc="76" dirty="0"/>
              <a:t> </a:t>
            </a:r>
            <a:r>
              <a:rPr spc="73" dirty="0"/>
              <a:t>4</a:t>
            </a:r>
            <a:r>
              <a:rPr spc="80" dirty="0"/>
              <a:t> </a:t>
            </a:r>
            <a:r>
              <a:rPr dirty="0"/>
              <a:t>individuals,</a:t>
            </a:r>
            <a:r>
              <a:rPr spc="76" dirty="0"/>
              <a:t> </a:t>
            </a:r>
            <a:r>
              <a:rPr spc="47" dirty="0"/>
              <a:t>2</a:t>
            </a:r>
            <a:r>
              <a:rPr spc="80" dirty="0"/>
              <a:t> </a:t>
            </a:r>
            <a:r>
              <a:rPr dirty="0"/>
              <a:t>in</a:t>
            </a:r>
            <a:r>
              <a:rPr spc="80" dirty="0"/>
              <a:t> </a:t>
            </a:r>
            <a:r>
              <a:rPr spc="23" dirty="0"/>
              <a:t>group</a:t>
            </a:r>
          </a:p>
          <a:p>
            <a:pPr>
              <a:lnSpc>
                <a:spcPct val="100000"/>
              </a:lnSpc>
              <a:spcBef>
                <a:spcPts val="10"/>
              </a:spcBef>
            </a:pPr>
            <a:endParaRPr sz="3000" dirty="0"/>
          </a:p>
          <a:p>
            <a:pPr algn="ctr">
              <a:lnSpc>
                <a:spcPct val="100000"/>
              </a:lnSpc>
            </a:pPr>
            <a:r>
              <a:rPr spc="-33" dirty="0"/>
              <a:t>53%</a:t>
            </a:r>
            <a:r>
              <a:rPr spc="-40" dirty="0"/>
              <a:t> </a:t>
            </a:r>
            <a:r>
              <a:rPr spc="80" dirty="0"/>
              <a:t>rain-</a:t>
            </a:r>
            <a:r>
              <a:rPr spc="67" dirty="0"/>
              <a:t>fed</a:t>
            </a:r>
            <a:r>
              <a:rPr spc="-37" dirty="0"/>
              <a:t> </a:t>
            </a:r>
            <a:r>
              <a:rPr spc="30" dirty="0"/>
              <a:t>agriculture</a:t>
            </a:r>
          </a:p>
          <a:p>
            <a:pPr>
              <a:lnSpc>
                <a:spcPct val="100000"/>
              </a:lnSpc>
              <a:spcBef>
                <a:spcPts val="20"/>
              </a:spcBef>
            </a:pPr>
            <a:endParaRPr sz="2633" dirty="0"/>
          </a:p>
          <a:p>
            <a:pPr marL="509295" marR="503792" algn="ctr">
              <a:lnSpc>
                <a:spcPct val="115500"/>
              </a:lnSpc>
              <a:spcBef>
                <a:spcPts val="3"/>
              </a:spcBef>
            </a:pPr>
            <a:r>
              <a:rPr dirty="0"/>
              <a:t>Climate</a:t>
            </a:r>
            <a:r>
              <a:rPr spc="180" dirty="0"/>
              <a:t> </a:t>
            </a:r>
            <a:r>
              <a:rPr dirty="0"/>
              <a:t>disruptions</a:t>
            </a:r>
            <a:r>
              <a:rPr spc="180" dirty="0"/>
              <a:t> </a:t>
            </a:r>
            <a:r>
              <a:rPr dirty="0"/>
              <a:t>observed</a:t>
            </a:r>
            <a:r>
              <a:rPr spc="180" dirty="0"/>
              <a:t> </a:t>
            </a:r>
            <a:r>
              <a:rPr spc="210" dirty="0"/>
              <a:t>: </a:t>
            </a:r>
            <a:r>
              <a:rPr dirty="0"/>
              <a:t>Heavy</a:t>
            </a:r>
            <a:r>
              <a:rPr spc="50" dirty="0"/>
              <a:t> </a:t>
            </a:r>
            <a:r>
              <a:rPr spc="33" dirty="0"/>
              <a:t>rain</a:t>
            </a:r>
            <a:r>
              <a:rPr spc="53" dirty="0"/>
              <a:t> </a:t>
            </a:r>
            <a:r>
              <a:rPr spc="103" dirty="0"/>
              <a:t>6/6</a:t>
            </a:r>
          </a:p>
          <a:p>
            <a:pPr marL="1425435" marR="1420354" indent="-423" algn="ctr">
              <a:lnSpc>
                <a:spcPct val="115500"/>
              </a:lnSpc>
            </a:pPr>
            <a:r>
              <a:rPr spc="33" dirty="0"/>
              <a:t>Drought</a:t>
            </a:r>
            <a:r>
              <a:rPr spc="43" dirty="0"/>
              <a:t> </a:t>
            </a:r>
            <a:r>
              <a:rPr spc="103" dirty="0"/>
              <a:t>3/6 </a:t>
            </a:r>
            <a:r>
              <a:rPr dirty="0"/>
              <a:t>Strong</a:t>
            </a:r>
            <a:r>
              <a:rPr spc="70" dirty="0"/>
              <a:t> </a:t>
            </a:r>
            <a:r>
              <a:rPr spc="57" dirty="0"/>
              <a:t>wind</a:t>
            </a:r>
            <a:r>
              <a:rPr spc="70" dirty="0"/>
              <a:t> </a:t>
            </a:r>
            <a:r>
              <a:rPr spc="103" dirty="0"/>
              <a:t>3/6</a:t>
            </a:r>
          </a:p>
        </p:txBody>
      </p:sp>
      <p:sp>
        <p:nvSpPr>
          <p:cNvPr id="6" name="object 6"/>
          <p:cNvSpPr txBox="1"/>
          <p:nvPr/>
        </p:nvSpPr>
        <p:spPr>
          <a:xfrm>
            <a:off x="756589" y="6353820"/>
            <a:ext cx="4834889" cy="275226"/>
          </a:xfrm>
          <a:prstGeom prst="rect">
            <a:avLst/>
          </a:prstGeom>
        </p:spPr>
        <p:txBody>
          <a:bodyPr vert="horz" wrap="square" lIns="0" tIns="8467" rIns="0" bIns="0" rtlCol="0">
            <a:spAutoFit/>
          </a:bodyPr>
          <a:lstStyle/>
          <a:p>
            <a:pPr marL="8467">
              <a:spcBef>
                <a:spcPts val="67"/>
              </a:spcBef>
            </a:pPr>
            <a:r>
              <a:rPr sz="1733" spc="40" dirty="0">
                <a:latin typeface="Arial"/>
                <a:cs typeface="Arial"/>
              </a:rPr>
              <a:t>Interview</a:t>
            </a:r>
            <a:r>
              <a:rPr sz="1733" spc="-7" dirty="0">
                <a:latin typeface="Arial"/>
                <a:cs typeface="Arial"/>
              </a:rPr>
              <a:t> </a:t>
            </a:r>
            <a:r>
              <a:rPr sz="1733" spc="-80" dirty="0">
                <a:latin typeface="Arial"/>
                <a:cs typeface="Arial"/>
              </a:rPr>
              <a:t>G1,</a:t>
            </a:r>
            <a:r>
              <a:rPr sz="1733" spc="-7" dirty="0">
                <a:latin typeface="Arial"/>
                <a:cs typeface="Arial"/>
              </a:rPr>
              <a:t> </a:t>
            </a:r>
            <a:r>
              <a:rPr sz="1733" dirty="0">
                <a:latin typeface="Arial"/>
                <a:cs typeface="Arial"/>
              </a:rPr>
              <a:t>JH,</a:t>
            </a:r>
            <a:r>
              <a:rPr sz="1733" spc="-7" dirty="0">
                <a:latin typeface="Arial"/>
                <a:cs typeface="Arial"/>
              </a:rPr>
              <a:t> </a:t>
            </a:r>
            <a:r>
              <a:rPr sz="1733" spc="43" dirty="0">
                <a:latin typeface="Arial"/>
                <a:cs typeface="Arial"/>
              </a:rPr>
              <a:t>may</a:t>
            </a:r>
            <a:r>
              <a:rPr sz="1733" spc="-3" dirty="0">
                <a:latin typeface="Arial"/>
                <a:cs typeface="Arial"/>
              </a:rPr>
              <a:t> </a:t>
            </a:r>
            <a:r>
              <a:rPr sz="1733" spc="60" dirty="0">
                <a:latin typeface="Arial"/>
                <a:cs typeface="Arial"/>
              </a:rPr>
              <a:t>2023,</a:t>
            </a:r>
            <a:r>
              <a:rPr sz="1733" spc="-7" dirty="0">
                <a:latin typeface="Arial"/>
                <a:cs typeface="Arial"/>
              </a:rPr>
              <a:t> </a:t>
            </a:r>
            <a:r>
              <a:rPr sz="1733" spc="40" dirty="0">
                <a:latin typeface="Arial"/>
                <a:cs typeface="Arial"/>
              </a:rPr>
              <a:t>by</a:t>
            </a:r>
            <a:r>
              <a:rPr sz="1733" spc="-7" dirty="0">
                <a:latin typeface="Arial"/>
                <a:cs typeface="Arial"/>
              </a:rPr>
              <a:t> </a:t>
            </a:r>
            <a:r>
              <a:rPr sz="1733" spc="-97" dirty="0">
                <a:latin typeface="Arial"/>
                <a:cs typeface="Arial"/>
              </a:rPr>
              <a:t>S.</a:t>
            </a:r>
            <a:r>
              <a:rPr sz="1733" spc="-7" dirty="0">
                <a:latin typeface="Arial"/>
                <a:cs typeface="Arial"/>
              </a:rPr>
              <a:t> Manjubarkavi</a:t>
            </a:r>
            <a:endParaRPr sz="1733">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96540"/>
            <a:ext cx="1402080" cy="778933"/>
          </a:xfrm>
          <a:custGeom>
            <a:avLst/>
            <a:gdLst/>
            <a:ahLst/>
            <a:cxnLst/>
            <a:rect l="l" t="t" r="r" b="b"/>
            <a:pathLst>
              <a:path w="2103119" h="1168400">
                <a:moveTo>
                  <a:pt x="1616969" y="1167778"/>
                </a:moveTo>
                <a:lnTo>
                  <a:pt x="0" y="1167778"/>
                </a:lnTo>
                <a:lnTo>
                  <a:pt x="0" y="0"/>
                </a:lnTo>
                <a:lnTo>
                  <a:pt x="1616971" y="0"/>
                </a:lnTo>
                <a:lnTo>
                  <a:pt x="1664981" y="2376"/>
                </a:lnTo>
                <a:lnTo>
                  <a:pt x="1712181" y="9420"/>
                </a:lnTo>
                <a:lnTo>
                  <a:pt x="1758249" y="20997"/>
                </a:lnTo>
                <a:lnTo>
                  <a:pt x="1802866" y="36977"/>
                </a:lnTo>
                <a:lnTo>
                  <a:pt x="1845715" y="57227"/>
                </a:lnTo>
                <a:lnTo>
                  <a:pt x="1886477" y="81615"/>
                </a:lnTo>
                <a:lnTo>
                  <a:pt x="1924832" y="110010"/>
                </a:lnTo>
                <a:lnTo>
                  <a:pt x="1960463" y="142280"/>
                </a:lnTo>
                <a:lnTo>
                  <a:pt x="1992733" y="177911"/>
                </a:lnTo>
                <a:lnTo>
                  <a:pt x="2021128" y="216266"/>
                </a:lnTo>
                <a:lnTo>
                  <a:pt x="2045516" y="257028"/>
                </a:lnTo>
                <a:lnTo>
                  <a:pt x="2065766" y="299876"/>
                </a:lnTo>
                <a:lnTo>
                  <a:pt x="2081746" y="344494"/>
                </a:lnTo>
                <a:lnTo>
                  <a:pt x="2093323" y="390562"/>
                </a:lnTo>
                <a:lnTo>
                  <a:pt x="2100366" y="437761"/>
                </a:lnTo>
                <a:lnTo>
                  <a:pt x="2102743" y="485770"/>
                </a:lnTo>
                <a:lnTo>
                  <a:pt x="2102743" y="682007"/>
                </a:lnTo>
                <a:lnTo>
                  <a:pt x="2100366" y="730016"/>
                </a:lnTo>
                <a:lnTo>
                  <a:pt x="2093323" y="777215"/>
                </a:lnTo>
                <a:lnTo>
                  <a:pt x="2081746" y="823283"/>
                </a:lnTo>
                <a:lnTo>
                  <a:pt x="2065766" y="867901"/>
                </a:lnTo>
                <a:lnTo>
                  <a:pt x="2045516" y="910750"/>
                </a:lnTo>
                <a:lnTo>
                  <a:pt x="2021128" y="951511"/>
                </a:lnTo>
                <a:lnTo>
                  <a:pt x="1992733" y="989866"/>
                </a:lnTo>
                <a:lnTo>
                  <a:pt x="1960463" y="1025498"/>
                </a:lnTo>
                <a:lnTo>
                  <a:pt x="1924832" y="1057767"/>
                </a:lnTo>
                <a:lnTo>
                  <a:pt x="1886477" y="1086162"/>
                </a:lnTo>
                <a:lnTo>
                  <a:pt x="1845715" y="1110550"/>
                </a:lnTo>
                <a:lnTo>
                  <a:pt x="1802866" y="1130800"/>
                </a:lnTo>
                <a:lnTo>
                  <a:pt x="1758249" y="1146780"/>
                </a:lnTo>
                <a:lnTo>
                  <a:pt x="1712181" y="1158357"/>
                </a:lnTo>
                <a:lnTo>
                  <a:pt x="1664981" y="1165401"/>
                </a:lnTo>
                <a:lnTo>
                  <a:pt x="1616969" y="1167778"/>
                </a:lnTo>
                <a:close/>
              </a:path>
            </a:pathLst>
          </a:custGeom>
          <a:solidFill>
            <a:srgbClr val="5C7E4E"/>
          </a:solidFill>
        </p:spPr>
        <p:txBody>
          <a:bodyPr wrap="square" lIns="0" tIns="0" rIns="0" bIns="0" rtlCol="0"/>
          <a:lstStyle/>
          <a:p>
            <a:endParaRPr sz="1200"/>
          </a:p>
        </p:txBody>
      </p:sp>
      <p:sp>
        <p:nvSpPr>
          <p:cNvPr id="3" name="object 3"/>
          <p:cNvSpPr/>
          <p:nvPr/>
        </p:nvSpPr>
        <p:spPr>
          <a:xfrm>
            <a:off x="5079907" y="3427460"/>
            <a:ext cx="2057400" cy="1028700"/>
          </a:xfrm>
          <a:custGeom>
            <a:avLst/>
            <a:gdLst/>
            <a:ahLst/>
            <a:cxnLst/>
            <a:rect l="l" t="t" r="r" b="b"/>
            <a:pathLst>
              <a:path w="3086100" h="1543050">
                <a:moveTo>
                  <a:pt x="2600338" y="1543049"/>
                </a:moveTo>
                <a:lnTo>
                  <a:pt x="485759" y="1543049"/>
                </a:lnTo>
                <a:lnTo>
                  <a:pt x="437761" y="1540673"/>
                </a:lnTo>
                <a:lnTo>
                  <a:pt x="390561" y="1533629"/>
                </a:lnTo>
                <a:lnTo>
                  <a:pt x="344493" y="1522052"/>
                </a:lnTo>
                <a:lnTo>
                  <a:pt x="299875" y="1506072"/>
                </a:lnTo>
                <a:lnTo>
                  <a:pt x="257027" y="1485822"/>
                </a:lnTo>
                <a:lnTo>
                  <a:pt x="216265" y="1461433"/>
                </a:lnTo>
                <a:lnTo>
                  <a:pt x="177910" y="1433039"/>
                </a:lnTo>
                <a:lnTo>
                  <a:pt x="142279" y="1400769"/>
                </a:lnTo>
                <a:lnTo>
                  <a:pt x="110009" y="1365138"/>
                </a:lnTo>
                <a:lnTo>
                  <a:pt x="81614" y="1326783"/>
                </a:lnTo>
                <a:lnTo>
                  <a:pt x="57226" y="1286021"/>
                </a:lnTo>
                <a:lnTo>
                  <a:pt x="36976" y="1243172"/>
                </a:lnTo>
                <a:lnTo>
                  <a:pt x="20996" y="1198555"/>
                </a:lnTo>
                <a:lnTo>
                  <a:pt x="9419" y="1152487"/>
                </a:lnTo>
                <a:lnTo>
                  <a:pt x="2376" y="1105287"/>
                </a:lnTo>
                <a:lnTo>
                  <a:pt x="0" y="1057293"/>
                </a:lnTo>
                <a:lnTo>
                  <a:pt x="0" y="485756"/>
                </a:lnTo>
                <a:lnTo>
                  <a:pt x="2376" y="437761"/>
                </a:lnTo>
                <a:lnTo>
                  <a:pt x="9419" y="390562"/>
                </a:lnTo>
                <a:lnTo>
                  <a:pt x="20996" y="344494"/>
                </a:lnTo>
                <a:lnTo>
                  <a:pt x="36976" y="299876"/>
                </a:lnTo>
                <a:lnTo>
                  <a:pt x="57226" y="257027"/>
                </a:lnTo>
                <a:lnTo>
                  <a:pt x="81614" y="216266"/>
                </a:lnTo>
                <a:lnTo>
                  <a:pt x="110009" y="177911"/>
                </a:lnTo>
                <a:lnTo>
                  <a:pt x="142279" y="142280"/>
                </a:lnTo>
                <a:lnTo>
                  <a:pt x="177910" y="110010"/>
                </a:lnTo>
                <a:lnTo>
                  <a:pt x="216265" y="81615"/>
                </a:lnTo>
                <a:lnTo>
                  <a:pt x="257027" y="57227"/>
                </a:lnTo>
                <a:lnTo>
                  <a:pt x="299875" y="36977"/>
                </a:lnTo>
                <a:lnTo>
                  <a:pt x="344493" y="20997"/>
                </a:lnTo>
                <a:lnTo>
                  <a:pt x="390561" y="9420"/>
                </a:lnTo>
                <a:lnTo>
                  <a:pt x="437761" y="2377"/>
                </a:lnTo>
                <a:lnTo>
                  <a:pt x="485774" y="0"/>
                </a:lnTo>
                <a:lnTo>
                  <a:pt x="2600324" y="0"/>
                </a:lnTo>
                <a:lnTo>
                  <a:pt x="2648336" y="2377"/>
                </a:lnTo>
                <a:lnTo>
                  <a:pt x="2695536" y="9420"/>
                </a:lnTo>
                <a:lnTo>
                  <a:pt x="2741604" y="20997"/>
                </a:lnTo>
                <a:lnTo>
                  <a:pt x="2786222" y="36977"/>
                </a:lnTo>
                <a:lnTo>
                  <a:pt x="2829070" y="57227"/>
                </a:lnTo>
                <a:lnTo>
                  <a:pt x="2869832" y="81615"/>
                </a:lnTo>
                <a:lnTo>
                  <a:pt x="2908187" y="110010"/>
                </a:lnTo>
                <a:lnTo>
                  <a:pt x="2943818" y="142280"/>
                </a:lnTo>
                <a:lnTo>
                  <a:pt x="2976088" y="177911"/>
                </a:lnTo>
                <a:lnTo>
                  <a:pt x="3004482" y="216266"/>
                </a:lnTo>
                <a:lnTo>
                  <a:pt x="3028871" y="257027"/>
                </a:lnTo>
                <a:lnTo>
                  <a:pt x="3049121" y="299876"/>
                </a:lnTo>
                <a:lnTo>
                  <a:pt x="3065101" y="344494"/>
                </a:lnTo>
                <a:lnTo>
                  <a:pt x="3076678" y="390562"/>
                </a:lnTo>
                <a:lnTo>
                  <a:pt x="3083722" y="437761"/>
                </a:lnTo>
                <a:lnTo>
                  <a:pt x="3086098" y="485756"/>
                </a:lnTo>
                <a:lnTo>
                  <a:pt x="3086098" y="1057293"/>
                </a:lnTo>
                <a:lnTo>
                  <a:pt x="3083722" y="1105287"/>
                </a:lnTo>
                <a:lnTo>
                  <a:pt x="3076678" y="1152487"/>
                </a:lnTo>
                <a:lnTo>
                  <a:pt x="3065101" y="1198555"/>
                </a:lnTo>
                <a:lnTo>
                  <a:pt x="3049121" y="1243172"/>
                </a:lnTo>
                <a:lnTo>
                  <a:pt x="3028871" y="1286021"/>
                </a:lnTo>
                <a:lnTo>
                  <a:pt x="3004482" y="1326783"/>
                </a:lnTo>
                <a:lnTo>
                  <a:pt x="2976088" y="1365138"/>
                </a:lnTo>
                <a:lnTo>
                  <a:pt x="2943818" y="1400769"/>
                </a:lnTo>
                <a:lnTo>
                  <a:pt x="2908187" y="1433039"/>
                </a:lnTo>
                <a:lnTo>
                  <a:pt x="2869832" y="1461433"/>
                </a:lnTo>
                <a:lnTo>
                  <a:pt x="2829070" y="1485822"/>
                </a:lnTo>
                <a:lnTo>
                  <a:pt x="2786222" y="1506072"/>
                </a:lnTo>
                <a:lnTo>
                  <a:pt x="2741604" y="1522052"/>
                </a:lnTo>
                <a:lnTo>
                  <a:pt x="2695536" y="1533629"/>
                </a:lnTo>
                <a:lnTo>
                  <a:pt x="2648336" y="1540673"/>
                </a:lnTo>
                <a:lnTo>
                  <a:pt x="2600338" y="1543049"/>
                </a:lnTo>
                <a:close/>
              </a:path>
            </a:pathLst>
          </a:custGeom>
          <a:solidFill>
            <a:srgbClr val="F1AB29"/>
          </a:solidFill>
        </p:spPr>
        <p:txBody>
          <a:bodyPr wrap="square" lIns="0" tIns="0" rIns="0" bIns="0" rtlCol="0"/>
          <a:lstStyle/>
          <a:p>
            <a:endParaRPr sz="1200"/>
          </a:p>
        </p:txBody>
      </p:sp>
      <p:sp>
        <p:nvSpPr>
          <p:cNvPr id="4" name="object 4"/>
          <p:cNvSpPr txBox="1"/>
          <p:nvPr/>
        </p:nvSpPr>
        <p:spPr>
          <a:xfrm>
            <a:off x="5110432" y="3596362"/>
            <a:ext cx="1996440" cy="595890"/>
          </a:xfrm>
          <a:prstGeom prst="rect">
            <a:avLst/>
          </a:prstGeom>
        </p:spPr>
        <p:txBody>
          <a:bodyPr vert="horz" wrap="square" lIns="0" tIns="8467" rIns="0" bIns="0" rtlCol="0">
            <a:spAutoFit/>
          </a:bodyPr>
          <a:lstStyle/>
          <a:p>
            <a:pPr marL="241312" marR="3387" indent="-233268">
              <a:lnSpc>
                <a:spcPct val="115399"/>
              </a:lnSpc>
              <a:spcBef>
                <a:spcPts val="67"/>
              </a:spcBef>
            </a:pPr>
            <a:r>
              <a:rPr sz="1733" spc="-27" dirty="0">
                <a:latin typeface="Arial"/>
                <a:cs typeface="Arial"/>
              </a:rPr>
              <a:t>Loss </a:t>
            </a:r>
            <a:r>
              <a:rPr sz="1733" spc="87" dirty="0">
                <a:latin typeface="Arial"/>
                <a:cs typeface="Arial"/>
              </a:rPr>
              <a:t>of</a:t>
            </a:r>
            <a:r>
              <a:rPr sz="1733" spc="-27" dirty="0">
                <a:latin typeface="Arial"/>
                <a:cs typeface="Arial"/>
              </a:rPr>
              <a:t> </a:t>
            </a:r>
            <a:r>
              <a:rPr sz="1733" spc="47" dirty="0">
                <a:latin typeface="Arial"/>
                <a:cs typeface="Arial"/>
              </a:rPr>
              <a:t>productivity </a:t>
            </a:r>
            <a:r>
              <a:rPr sz="1733" dirty="0">
                <a:latin typeface="Arial"/>
                <a:cs typeface="Arial"/>
              </a:rPr>
              <a:t>and</a:t>
            </a:r>
            <a:r>
              <a:rPr sz="1733" spc="40" dirty="0">
                <a:latin typeface="Arial"/>
                <a:cs typeface="Arial"/>
              </a:rPr>
              <a:t> </a:t>
            </a:r>
            <a:r>
              <a:rPr sz="1733" spc="23" dirty="0">
                <a:latin typeface="Arial"/>
                <a:cs typeface="Arial"/>
              </a:rPr>
              <a:t>production</a:t>
            </a:r>
            <a:endParaRPr sz="1733">
              <a:latin typeface="Arial"/>
              <a:cs typeface="Arial"/>
            </a:endParaRPr>
          </a:p>
        </p:txBody>
      </p:sp>
      <p:sp>
        <p:nvSpPr>
          <p:cNvPr id="5" name="object 5"/>
          <p:cNvSpPr/>
          <p:nvPr/>
        </p:nvSpPr>
        <p:spPr>
          <a:xfrm>
            <a:off x="685800" y="1492152"/>
            <a:ext cx="2057400" cy="1120140"/>
          </a:xfrm>
          <a:custGeom>
            <a:avLst/>
            <a:gdLst/>
            <a:ahLst/>
            <a:cxnLst/>
            <a:rect l="l" t="t" r="r" b="b"/>
            <a:pathLst>
              <a:path w="3086100" h="1680210">
                <a:moveTo>
                  <a:pt x="2600324" y="1679651"/>
                </a:moveTo>
                <a:lnTo>
                  <a:pt x="485774" y="1679651"/>
                </a:lnTo>
                <a:lnTo>
                  <a:pt x="437762" y="1677274"/>
                </a:lnTo>
                <a:lnTo>
                  <a:pt x="390562" y="1670231"/>
                </a:lnTo>
                <a:lnTo>
                  <a:pt x="344494" y="1658654"/>
                </a:lnTo>
                <a:lnTo>
                  <a:pt x="299876" y="1642674"/>
                </a:lnTo>
                <a:lnTo>
                  <a:pt x="257028" y="1622424"/>
                </a:lnTo>
                <a:lnTo>
                  <a:pt x="216266" y="1598036"/>
                </a:lnTo>
                <a:lnTo>
                  <a:pt x="177911" y="1569641"/>
                </a:lnTo>
                <a:lnTo>
                  <a:pt x="142280" y="1537371"/>
                </a:lnTo>
                <a:lnTo>
                  <a:pt x="110010" y="1501740"/>
                </a:lnTo>
                <a:lnTo>
                  <a:pt x="81615" y="1463385"/>
                </a:lnTo>
                <a:lnTo>
                  <a:pt x="57227" y="1422623"/>
                </a:lnTo>
                <a:lnTo>
                  <a:pt x="36977" y="1379774"/>
                </a:lnTo>
                <a:lnTo>
                  <a:pt x="20997" y="1335157"/>
                </a:lnTo>
                <a:lnTo>
                  <a:pt x="9420" y="1289089"/>
                </a:lnTo>
                <a:lnTo>
                  <a:pt x="2376" y="1241889"/>
                </a:lnTo>
                <a:lnTo>
                  <a:pt x="0" y="1193879"/>
                </a:lnTo>
                <a:lnTo>
                  <a:pt x="0" y="485771"/>
                </a:lnTo>
                <a:lnTo>
                  <a:pt x="2376" y="437761"/>
                </a:lnTo>
                <a:lnTo>
                  <a:pt x="9420" y="390561"/>
                </a:lnTo>
                <a:lnTo>
                  <a:pt x="20997" y="344493"/>
                </a:lnTo>
                <a:lnTo>
                  <a:pt x="36977" y="299876"/>
                </a:lnTo>
                <a:lnTo>
                  <a:pt x="57227" y="257027"/>
                </a:lnTo>
                <a:lnTo>
                  <a:pt x="81615" y="216265"/>
                </a:lnTo>
                <a:lnTo>
                  <a:pt x="110010" y="177910"/>
                </a:lnTo>
                <a:lnTo>
                  <a:pt x="142280" y="142279"/>
                </a:lnTo>
                <a:lnTo>
                  <a:pt x="177911" y="110009"/>
                </a:lnTo>
                <a:lnTo>
                  <a:pt x="216266" y="81615"/>
                </a:lnTo>
                <a:lnTo>
                  <a:pt x="257028" y="57226"/>
                </a:lnTo>
                <a:lnTo>
                  <a:pt x="299876" y="36976"/>
                </a:lnTo>
                <a:lnTo>
                  <a:pt x="344494" y="20996"/>
                </a:lnTo>
                <a:lnTo>
                  <a:pt x="390562" y="9419"/>
                </a:lnTo>
                <a:lnTo>
                  <a:pt x="437762" y="2376"/>
                </a:lnTo>
                <a:lnTo>
                  <a:pt x="485757" y="0"/>
                </a:lnTo>
                <a:lnTo>
                  <a:pt x="2600341" y="0"/>
                </a:lnTo>
                <a:lnTo>
                  <a:pt x="2648337" y="2376"/>
                </a:lnTo>
                <a:lnTo>
                  <a:pt x="2695537" y="9419"/>
                </a:lnTo>
                <a:lnTo>
                  <a:pt x="2741605" y="20996"/>
                </a:lnTo>
                <a:lnTo>
                  <a:pt x="2786223" y="36976"/>
                </a:lnTo>
                <a:lnTo>
                  <a:pt x="2829071" y="57226"/>
                </a:lnTo>
                <a:lnTo>
                  <a:pt x="2869833" y="81615"/>
                </a:lnTo>
                <a:lnTo>
                  <a:pt x="2908188" y="110009"/>
                </a:lnTo>
                <a:lnTo>
                  <a:pt x="2943819" y="142279"/>
                </a:lnTo>
                <a:lnTo>
                  <a:pt x="2976089" y="177910"/>
                </a:lnTo>
                <a:lnTo>
                  <a:pt x="3004484" y="216265"/>
                </a:lnTo>
                <a:lnTo>
                  <a:pt x="3028872" y="257027"/>
                </a:lnTo>
                <a:lnTo>
                  <a:pt x="3049122" y="299876"/>
                </a:lnTo>
                <a:lnTo>
                  <a:pt x="3065102" y="344493"/>
                </a:lnTo>
                <a:lnTo>
                  <a:pt x="3076679" y="390561"/>
                </a:lnTo>
                <a:lnTo>
                  <a:pt x="3083722" y="437761"/>
                </a:lnTo>
                <a:lnTo>
                  <a:pt x="3086099" y="485771"/>
                </a:lnTo>
                <a:lnTo>
                  <a:pt x="3086099" y="1193879"/>
                </a:lnTo>
                <a:lnTo>
                  <a:pt x="3083722" y="1241889"/>
                </a:lnTo>
                <a:lnTo>
                  <a:pt x="3076679" y="1289089"/>
                </a:lnTo>
                <a:lnTo>
                  <a:pt x="3065102" y="1335157"/>
                </a:lnTo>
                <a:lnTo>
                  <a:pt x="3049122" y="1379774"/>
                </a:lnTo>
                <a:lnTo>
                  <a:pt x="3028872" y="1422623"/>
                </a:lnTo>
                <a:lnTo>
                  <a:pt x="3004484" y="1463385"/>
                </a:lnTo>
                <a:lnTo>
                  <a:pt x="2976089" y="1501740"/>
                </a:lnTo>
                <a:lnTo>
                  <a:pt x="2943819" y="1537371"/>
                </a:lnTo>
                <a:lnTo>
                  <a:pt x="2908188" y="1569641"/>
                </a:lnTo>
                <a:lnTo>
                  <a:pt x="2869833" y="1598036"/>
                </a:lnTo>
                <a:lnTo>
                  <a:pt x="2829071" y="1622424"/>
                </a:lnTo>
                <a:lnTo>
                  <a:pt x="2786223" y="1642674"/>
                </a:lnTo>
                <a:lnTo>
                  <a:pt x="2741605" y="1658654"/>
                </a:lnTo>
                <a:lnTo>
                  <a:pt x="2695537" y="1670231"/>
                </a:lnTo>
                <a:lnTo>
                  <a:pt x="2648337" y="1677274"/>
                </a:lnTo>
                <a:lnTo>
                  <a:pt x="2600324" y="1679651"/>
                </a:lnTo>
                <a:close/>
              </a:path>
            </a:pathLst>
          </a:custGeom>
          <a:solidFill>
            <a:srgbClr val="CB723F"/>
          </a:solidFill>
        </p:spPr>
        <p:txBody>
          <a:bodyPr wrap="square" lIns="0" tIns="0" rIns="0" bIns="0" rtlCol="0"/>
          <a:lstStyle/>
          <a:p>
            <a:endParaRPr sz="1200"/>
          </a:p>
        </p:txBody>
      </p:sp>
      <p:sp>
        <p:nvSpPr>
          <p:cNvPr id="6" name="object 6"/>
          <p:cNvSpPr txBox="1"/>
          <p:nvPr/>
        </p:nvSpPr>
        <p:spPr>
          <a:xfrm>
            <a:off x="1299039" y="1898595"/>
            <a:ext cx="831003" cy="275226"/>
          </a:xfrm>
          <a:prstGeom prst="rect">
            <a:avLst/>
          </a:prstGeom>
        </p:spPr>
        <p:txBody>
          <a:bodyPr vert="horz" wrap="square" lIns="0" tIns="8467" rIns="0" bIns="0" rtlCol="0">
            <a:spAutoFit/>
          </a:bodyPr>
          <a:lstStyle/>
          <a:p>
            <a:pPr marL="8467">
              <a:spcBef>
                <a:spcPts val="67"/>
              </a:spcBef>
            </a:pPr>
            <a:r>
              <a:rPr sz="1733" spc="-7" dirty="0">
                <a:latin typeface="Arial"/>
                <a:cs typeface="Arial"/>
              </a:rPr>
              <a:t>Drought</a:t>
            </a:r>
            <a:endParaRPr sz="1733">
              <a:latin typeface="Arial"/>
              <a:cs typeface="Arial"/>
            </a:endParaRPr>
          </a:p>
        </p:txBody>
      </p:sp>
      <p:sp>
        <p:nvSpPr>
          <p:cNvPr id="7" name="object 7"/>
          <p:cNvSpPr/>
          <p:nvPr/>
        </p:nvSpPr>
        <p:spPr>
          <a:xfrm>
            <a:off x="9448800" y="1492152"/>
            <a:ext cx="2057400" cy="1028700"/>
          </a:xfrm>
          <a:custGeom>
            <a:avLst/>
            <a:gdLst/>
            <a:ahLst/>
            <a:cxnLst/>
            <a:rect l="l" t="t" r="r" b="b"/>
            <a:pathLst>
              <a:path w="3086100" h="1543050">
                <a:moveTo>
                  <a:pt x="2600324" y="1543049"/>
                </a:moveTo>
                <a:lnTo>
                  <a:pt x="485774" y="1543049"/>
                </a:lnTo>
                <a:lnTo>
                  <a:pt x="437761" y="1540672"/>
                </a:lnTo>
                <a:lnTo>
                  <a:pt x="390562" y="1533629"/>
                </a:lnTo>
                <a:lnTo>
                  <a:pt x="344494" y="1522051"/>
                </a:lnTo>
                <a:lnTo>
                  <a:pt x="299876" y="1506072"/>
                </a:lnTo>
                <a:lnTo>
                  <a:pt x="257027" y="1485822"/>
                </a:lnTo>
                <a:lnTo>
                  <a:pt x="216266" y="1461433"/>
                </a:lnTo>
                <a:lnTo>
                  <a:pt x="177910" y="1433038"/>
                </a:lnTo>
                <a:lnTo>
                  <a:pt x="142279" y="1400769"/>
                </a:lnTo>
                <a:lnTo>
                  <a:pt x="110010" y="1365138"/>
                </a:lnTo>
                <a:lnTo>
                  <a:pt x="81615" y="1326782"/>
                </a:lnTo>
                <a:lnTo>
                  <a:pt x="57226" y="1286021"/>
                </a:lnTo>
                <a:lnTo>
                  <a:pt x="36976" y="1243172"/>
                </a:lnTo>
                <a:lnTo>
                  <a:pt x="20997" y="1198554"/>
                </a:lnTo>
                <a:lnTo>
                  <a:pt x="9420" y="1152487"/>
                </a:lnTo>
                <a:lnTo>
                  <a:pt x="2376" y="1105287"/>
                </a:lnTo>
                <a:lnTo>
                  <a:pt x="0" y="1057276"/>
                </a:lnTo>
                <a:lnTo>
                  <a:pt x="0" y="485772"/>
                </a:lnTo>
                <a:lnTo>
                  <a:pt x="2376" y="437761"/>
                </a:lnTo>
                <a:lnTo>
                  <a:pt x="9420" y="390562"/>
                </a:lnTo>
                <a:lnTo>
                  <a:pt x="20997" y="344494"/>
                </a:lnTo>
                <a:lnTo>
                  <a:pt x="36976" y="299876"/>
                </a:lnTo>
                <a:lnTo>
                  <a:pt x="57226" y="257027"/>
                </a:lnTo>
                <a:lnTo>
                  <a:pt x="81615" y="216266"/>
                </a:lnTo>
                <a:lnTo>
                  <a:pt x="110010" y="177910"/>
                </a:lnTo>
                <a:lnTo>
                  <a:pt x="142279" y="142279"/>
                </a:lnTo>
                <a:lnTo>
                  <a:pt x="177910" y="110010"/>
                </a:lnTo>
                <a:lnTo>
                  <a:pt x="216266" y="81615"/>
                </a:lnTo>
                <a:lnTo>
                  <a:pt x="257027" y="57227"/>
                </a:lnTo>
                <a:lnTo>
                  <a:pt x="299876" y="36977"/>
                </a:lnTo>
                <a:lnTo>
                  <a:pt x="344494" y="20997"/>
                </a:lnTo>
                <a:lnTo>
                  <a:pt x="390562" y="9419"/>
                </a:lnTo>
                <a:lnTo>
                  <a:pt x="437761" y="2376"/>
                </a:lnTo>
                <a:lnTo>
                  <a:pt x="485767" y="0"/>
                </a:lnTo>
                <a:lnTo>
                  <a:pt x="2600332" y="0"/>
                </a:lnTo>
                <a:lnTo>
                  <a:pt x="2648337" y="2376"/>
                </a:lnTo>
                <a:lnTo>
                  <a:pt x="2695537" y="9419"/>
                </a:lnTo>
                <a:lnTo>
                  <a:pt x="2741605" y="20997"/>
                </a:lnTo>
                <a:lnTo>
                  <a:pt x="2786223" y="36977"/>
                </a:lnTo>
                <a:lnTo>
                  <a:pt x="2829072" y="57227"/>
                </a:lnTo>
                <a:lnTo>
                  <a:pt x="2869833" y="81615"/>
                </a:lnTo>
                <a:lnTo>
                  <a:pt x="2908189" y="110010"/>
                </a:lnTo>
                <a:lnTo>
                  <a:pt x="2943820" y="142279"/>
                </a:lnTo>
                <a:lnTo>
                  <a:pt x="2976089" y="177910"/>
                </a:lnTo>
                <a:lnTo>
                  <a:pt x="3004484" y="216266"/>
                </a:lnTo>
                <a:lnTo>
                  <a:pt x="3028872" y="257027"/>
                </a:lnTo>
                <a:lnTo>
                  <a:pt x="3049122" y="299876"/>
                </a:lnTo>
                <a:lnTo>
                  <a:pt x="3065102" y="344494"/>
                </a:lnTo>
                <a:lnTo>
                  <a:pt x="3076679" y="390562"/>
                </a:lnTo>
                <a:lnTo>
                  <a:pt x="3083722" y="437761"/>
                </a:lnTo>
                <a:lnTo>
                  <a:pt x="3086099" y="485772"/>
                </a:lnTo>
                <a:lnTo>
                  <a:pt x="3086099" y="1057276"/>
                </a:lnTo>
                <a:lnTo>
                  <a:pt x="3083722" y="1105287"/>
                </a:lnTo>
                <a:lnTo>
                  <a:pt x="3076679" y="1152487"/>
                </a:lnTo>
                <a:lnTo>
                  <a:pt x="3065102" y="1198554"/>
                </a:lnTo>
                <a:lnTo>
                  <a:pt x="3049122" y="1243172"/>
                </a:lnTo>
                <a:lnTo>
                  <a:pt x="3028872" y="1286021"/>
                </a:lnTo>
                <a:lnTo>
                  <a:pt x="3004484" y="1326782"/>
                </a:lnTo>
                <a:lnTo>
                  <a:pt x="2976089" y="1365138"/>
                </a:lnTo>
                <a:lnTo>
                  <a:pt x="2943820" y="1400769"/>
                </a:lnTo>
                <a:lnTo>
                  <a:pt x="2908189" y="1433038"/>
                </a:lnTo>
                <a:lnTo>
                  <a:pt x="2869833" y="1461433"/>
                </a:lnTo>
                <a:lnTo>
                  <a:pt x="2829072" y="1485822"/>
                </a:lnTo>
                <a:lnTo>
                  <a:pt x="2786223" y="1506072"/>
                </a:lnTo>
                <a:lnTo>
                  <a:pt x="2741605" y="1522051"/>
                </a:lnTo>
                <a:lnTo>
                  <a:pt x="2695537" y="1533629"/>
                </a:lnTo>
                <a:lnTo>
                  <a:pt x="2648337" y="1540672"/>
                </a:lnTo>
                <a:lnTo>
                  <a:pt x="2600324" y="1543049"/>
                </a:lnTo>
                <a:close/>
              </a:path>
            </a:pathLst>
          </a:custGeom>
          <a:solidFill>
            <a:srgbClr val="2058AA"/>
          </a:solidFill>
        </p:spPr>
        <p:txBody>
          <a:bodyPr wrap="square" lIns="0" tIns="0" rIns="0" bIns="0" rtlCol="0"/>
          <a:lstStyle/>
          <a:p>
            <a:endParaRPr sz="1200"/>
          </a:p>
        </p:txBody>
      </p:sp>
      <p:sp>
        <p:nvSpPr>
          <p:cNvPr id="8" name="object 8"/>
          <p:cNvSpPr txBox="1"/>
          <p:nvPr/>
        </p:nvSpPr>
        <p:spPr>
          <a:xfrm>
            <a:off x="9929184" y="1854145"/>
            <a:ext cx="1096857" cy="275226"/>
          </a:xfrm>
          <a:prstGeom prst="rect">
            <a:avLst/>
          </a:prstGeom>
        </p:spPr>
        <p:txBody>
          <a:bodyPr vert="horz" wrap="square" lIns="0" tIns="8467" rIns="0" bIns="0" rtlCol="0">
            <a:spAutoFit/>
          </a:bodyPr>
          <a:lstStyle/>
          <a:p>
            <a:pPr marL="8467">
              <a:spcBef>
                <a:spcPts val="67"/>
              </a:spcBef>
            </a:pPr>
            <a:r>
              <a:rPr sz="1733" dirty="0">
                <a:latin typeface="Arial"/>
                <a:cs typeface="Arial"/>
              </a:rPr>
              <a:t>Heavy</a:t>
            </a:r>
            <a:r>
              <a:rPr sz="1733" spc="57" dirty="0">
                <a:latin typeface="Arial"/>
                <a:cs typeface="Arial"/>
              </a:rPr>
              <a:t> </a:t>
            </a:r>
            <a:r>
              <a:rPr sz="1733" spc="-13" dirty="0">
                <a:latin typeface="Arial"/>
                <a:cs typeface="Arial"/>
              </a:rPr>
              <a:t>rain</a:t>
            </a:r>
            <a:endParaRPr sz="1733">
              <a:latin typeface="Arial"/>
              <a:cs typeface="Arial"/>
            </a:endParaRPr>
          </a:p>
        </p:txBody>
      </p:sp>
      <p:sp>
        <p:nvSpPr>
          <p:cNvPr id="9" name="object 9"/>
          <p:cNvSpPr/>
          <p:nvPr/>
        </p:nvSpPr>
        <p:spPr>
          <a:xfrm>
            <a:off x="9448801" y="3702245"/>
            <a:ext cx="2057400" cy="2057400"/>
          </a:xfrm>
          <a:custGeom>
            <a:avLst/>
            <a:gdLst/>
            <a:ahLst/>
            <a:cxnLst/>
            <a:rect l="l" t="t" r="r" b="b"/>
            <a:pathLst>
              <a:path w="3086100" h="3086100">
                <a:moveTo>
                  <a:pt x="2600328" y="3086099"/>
                </a:moveTo>
                <a:lnTo>
                  <a:pt x="485769" y="3086099"/>
                </a:lnTo>
                <a:lnTo>
                  <a:pt x="437761" y="3083723"/>
                </a:lnTo>
                <a:lnTo>
                  <a:pt x="390561" y="3076679"/>
                </a:lnTo>
                <a:lnTo>
                  <a:pt x="344493" y="3065102"/>
                </a:lnTo>
                <a:lnTo>
                  <a:pt x="299875" y="3049122"/>
                </a:lnTo>
                <a:lnTo>
                  <a:pt x="257027" y="3028872"/>
                </a:lnTo>
                <a:lnTo>
                  <a:pt x="216265" y="3004484"/>
                </a:lnTo>
                <a:lnTo>
                  <a:pt x="177910" y="2976089"/>
                </a:lnTo>
                <a:lnTo>
                  <a:pt x="142278" y="2943819"/>
                </a:lnTo>
                <a:lnTo>
                  <a:pt x="110009" y="2908188"/>
                </a:lnTo>
                <a:lnTo>
                  <a:pt x="81614" y="2869833"/>
                </a:lnTo>
                <a:lnTo>
                  <a:pt x="57226" y="2829071"/>
                </a:lnTo>
                <a:lnTo>
                  <a:pt x="36976" y="2786223"/>
                </a:lnTo>
                <a:lnTo>
                  <a:pt x="20996" y="2741605"/>
                </a:lnTo>
                <a:lnTo>
                  <a:pt x="9419" y="2695537"/>
                </a:lnTo>
                <a:lnTo>
                  <a:pt x="2376" y="2648337"/>
                </a:lnTo>
                <a:lnTo>
                  <a:pt x="0" y="2600341"/>
                </a:lnTo>
                <a:lnTo>
                  <a:pt x="0" y="485758"/>
                </a:lnTo>
                <a:lnTo>
                  <a:pt x="2376" y="437762"/>
                </a:lnTo>
                <a:lnTo>
                  <a:pt x="9419" y="390562"/>
                </a:lnTo>
                <a:lnTo>
                  <a:pt x="20996" y="344494"/>
                </a:lnTo>
                <a:lnTo>
                  <a:pt x="36976" y="299876"/>
                </a:lnTo>
                <a:lnTo>
                  <a:pt x="57226" y="257028"/>
                </a:lnTo>
                <a:lnTo>
                  <a:pt x="81614" y="216266"/>
                </a:lnTo>
                <a:lnTo>
                  <a:pt x="110009" y="177911"/>
                </a:lnTo>
                <a:lnTo>
                  <a:pt x="142278" y="142280"/>
                </a:lnTo>
                <a:lnTo>
                  <a:pt x="177910" y="110010"/>
                </a:lnTo>
                <a:lnTo>
                  <a:pt x="216265" y="81616"/>
                </a:lnTo>
                <a:lnTo>
                  <a:pt x="257027" y="57227"/>
                </a:lnTo>
                <a:lnTo>
                  <a:pt x="299875" y="36977"/>
                </a:lnTo>
                <a:lnTo>
                  <a:pt x="344493" y="20997"/>
                </a:lnTo>
                <a:lnTo>
                  <a:pt x="390561" y="9420"/>
                </a:lnTo>
                <a:lnTo>
                  <a:pt x="437761" y="2377"/>
                </a:lnTo>
                <a:lnTo>
                  <a:pt x="485774" y="0"/>
                </a:lnTo>
                <a:lnTo>
                  <a:pt x="2600324" y="0"/>
                </a:lnTo>
                <a:lnTo>
                  <a:pt x="2648337" y="2377"/>
                </a:lnTo>
                <a:lnTo>
                  <a:pt x="2695536" y="9420"/>
                </a:lnTo>
                <a:lnTo>
                  <a:pt x="2741604" y="20997"/>
                </a:lnTo>
                <a:lnTo>
                  <a:pt x="2786222" y="36977"/>
                </a:lnTo>
                <a:lnTo>
                  <a:pt x="2829071" y="57227"/>
                </a:lnTo>
                <a:lnTo>
                  <a:pt x="2869832" y="81616"/>
                </a:lnTo>
                <a:lnTo>
                  <a:pt x="2908188" y="110010"/>
                </a:lnTo>
                <a:lnTo>
                  <a:pt x="2943819" y="142280"/>
                </a:lnTo>
                <a:lnTo>
                  <a:pt x="2976088" y="177911"/>
                </a:lnTo>
                <a:lnTo>
                  <a:pt x="3004483" y="216266"/>
                </a:lnTo>
                <a:lnTo>
                  <a:pt x="3028872" y="257028"/>
                </a:lnTo>
                <a:lnTo>
                  <a:pt x="3049122" y="299876"/>
                </a:lnTo>
                <a:lnTo>
                  <a:pt x="3065101" y="344494"/>
                </a:lnTo>
                <a:lnTo>
                  <a:pt x="3076679" y="390562"/>
                </a:lnTo>
                <a:lnTo>
                  <a:pt x="3083722" y="437762"/>
                </a:lnTo>
                <a:lnTo>
                  <a:pt x="3086098" y="485758"/>
                </a:lnTo>
                <a:lnTo>
                  <a:pt x="3086098" y="2600341"/>
                </a:lnTo>
                <a:lnTo>
                  <a:pt x="3083722" y="2648337"/>
                </a:lnTo>
                <a:lnTo>
                  <a:pt x="3076679" y="2695537"/>
                </a:lnTo>
                <a:lnTo>
                  <a:pt x="3065101" y="2741605"/>
                </a:lnTo>
                <a:lnTo>
                  <a:pt x="3049122" y="2786223"/>
                </a:lnTo>
                <a:lnTo>
                  <a:pt x="3028872" y="2829071"/>
                </a:lnTo>
                <a:lnTo>
                  <a:pt x="3004483" y="2869833"/>
                </a:lnTo>
                <a:lnTo>
                  <a:pt x="2976088" y="2908188"/>
                </a:lnTo>
                <a:lnTo>
                  <a:pt x="2943819" y="2943819"/>
                </a:lnTo>
                <a:lnTo>
                  <a:pt x="2908188" y="2976089"/>
                </a:lnTo>
                <a:lnTo>
                  <a:pt x="2869832" y="3004484"/>
                </a:lnTo>
                <a:lnTo>
                  <a:pt x="2829071" y="3028872"/>
                </a:lnTo>
                <a:lnTo>
                  <a:pt x="2786222" y="3049122"/>
                </a:lnTo>
                <a:lnTo>
                  <a:pt x="2741604" y="3065102"/>
                </a:lnTo>
                <a:lnTo>
                  <a:pt x="2695536" y="3076679"/>
                </a:lnTo>
                <a:lnTo>
                  <a:pt x="2648337" y="3083723"/>
                </a:lnTo>
                <a:lnTo>
                  <a:pt x="2600328" y="3086099"/>
                </a:lnTo>
                <a:close/>
              </a:path>
            </a:pathLst>
          </a:custGeom>
          <a:solidFill>
            <a:srgbClr val="2058AA"/>
          </a:solidFill>
        </p:spPr>
        <p:txBody>
          <a:bodyPr wrap="square" lIns="0" tIns="0" rIns="0" bIns="0" rtlCol="0"/>
          <a:lstStyle/>
          <a:p>
            <a:endParaRPr sz="1200"/>
          </a:p>
        </p:txBody>
      </p:sp>
      <p:sp>
        <p:nvSpPr>
          <p:cNvPr id="10" name="object 10"/>
          <p:cNvSpPr txBox="1"/>
          <p:nvPr/>
        </p:nvSpPr>
        <p:spPr>
          <a:xfrm>
            <a:off x="9758726" y="4233096"/>
            <a:ext cx="1437640" cy="902577"/>
          </a:xfrm>
          <a:prstGeom prst="rect">
            <a:avLst/>
          </a:prstGeom>
        </p:spPr>
        <p:txBody>
          <a:bodyPr vert="horz" wrap="square" lIns="0" tIns="8467" rIns="0" bIns="0" rtlCol="0">
            <a:spAutoFit/>
          </a:bodyPr>
          <a:lstStyle/>
          <a:p>
            <a:pPr marL="8044" marR="3387" indent="-64350" algn="ctr">
              <a:lnSpc>
                <a:spcPct val="115399"/>
              </a:lnSpc>
              <a:spcBef>
                <a:spcPts val="67"/>
              </a:spcBef>
            </a:pPr>
            <a:r>
              <a:rPr sz="1733" spc="-7" dirty="0">
                <a:latin typeface="Arial"/>
                <a:cs typeface="Arial"/>
              </a:rPr>
              <a:t>Soil</a:t>
            </a:r>
            <a:r>
              <a:rPr sz="1733" spc="-97" dirty="0">
                <a:latin typeface="Arial"/>
                <a:cs typeface="Arial"/>
              </a:rPr>
              <a:t> </a:t>
            </a:r>
            <a:r>
              <a:rPr sz="1733" spc="-7" dirty="0">
                <a:latin typeface="Arial"/>
                <a:cs typeface="Arial"/>
              </a:rPr>
              <a:t>erosion, </a:t>
            </a:r>
            <a:r>
              <a:rPr sz="1733" dirty="0">
                <a:latin typeface="Arial"/>
                <a:cs typeface="Arial"/>
              </a:rPr>
              <a:t>Destruction</a:t>
            </a:r>
            <a:r>
              <a:rPr sz="1733" spc="233" dirty="0">
                <a:latin typeface="Arial"/>
                <a:cs typeface="Arial"/>
              </a:rPr>
              <a:t> </a:t>
            </a:r>
            <a:r>
              <a:rPr sz="1733" spc="70" dirty="0">
                <a:latin typeface="Arial"/>
                <a:cs typeface="Arial"/>
              </a:rPr>
              <a:t>of </a:t>
            </a:r>
            <a:r>
              <a:rPr sz="1733" spc="-13" dirty="0">
                <a:latin typeface="Arial"/>
                <a:cs typeface="Arial"/>
              </a:rPr>
              <a:t>crops</a:t>
            </a:r>
            <a:endParaRPr sz="1733">
              <a:latin typeface="Arial"/>
              <a:cs typeface="Arial"/>
            </a:endParaRPr>
          </a:p>
        </p:txBody>
      </p:sp>
      <p:sp>
        <p:nvSpPr>
          <p:cNvPr id="11" name="object 11"/>
          <p:cNvSpPr/>
          <p:nvPr/>
        </p:nvSpPr>
        <p:spPr>
          <a:xfrm>
            <a:off x="5067300" y="5276850"/>
            <a:ext cx="2057400" cy="1307676"/>
          </a:xfrm>
          <a:custGeom>
            <a:avLst/>
            <a:gdLst/>
            <a:ahLst/>
            <a:cxnLst/>
            <a:rect l="l" t="t" r="r" b="b"/>
            <a:pathLst>
              <a:path w="3086100" h="1961515">
                <a:moveTo>
                  <a:pt x="2600332" y="1960941"/>
                </a:moveTo>
                <a:lnTo>
                  <a:pt x="485767" y="1960941"/>
                </a:lnTo>
                <a:lnTo>
                  <a:pt x="437761" y="1958565"/>
                </a:lnTo>
                <a:lnTo>
                  <a:pt x="390562" y="1951521"/>
                </a:lnTo>
                <a:lnTo>
                  <a:pt x="344494" y="1939944"/>
                </a:lnTo>
                <a:lnTo>
                  <a:pt x="299876" y="1923964"/>
                </a:lnTo>
                <a:lnTo>
                  <a:pt x="257027" y="1903714"/>
                </a:lnTo>
                <a:lnTo>
                  <a:pt x="216266" y="1879326"/>
                </a:lnTo>
                <a:lnTo>
                  <a:pt x="177911" y="1850931"/>
                </a:lnTo>
                <a:lnTo>
                  <a:pt x="142280" y="1818661"/>
                </a:lnTo>
                <a:lnTo>
                  <a:pt x="110010" y="1783030"/>
                </a:lnTo>
                <a:lnTo>
                  <a:pt x="81615" y="1744675"/>
                </a:lnTo>
                <a:lnTo>
                  <a:pt x="57227" y="1703913"/>
                </a:lnTo>
                <a:lnTo>
                  <a:pt x="36977" y="1661065"/>
                </a:lnTo>
                <a:lnTo>
                  <a:pt x="20997" y="1616447"/>
                </a:lnTo>
                <a:lnTo>
                  <a:pt x="9420" y="1570379"/>
                </a:lnTo>
                <a:lnTo>
                  <a:pt x="2376" y="1523180"/>
                </a:lnTo>
                <a:lnTo>
                  <a:pt x="0" y="1475171"/>
                </a:lnTo>
                <a:lnTo>
                  <a:pt x="0" y="485770"/>
                </a:lnTo>
                <a:lnTo>
                  <a:pt x="2376"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7" y="57227"/>
                </a:lnTo>
                <a:lnTo>
                  <a:pt x="299876" y="36977"/>
                </a:lnTo>
                <a:lnTo>
                  <a:pt x="344494" y="20997"/>
                </a:lnTo>
                <a:lnTo>
                  <a:pt x="390562" y="9420"/>
                </a:lnTo>
                <a:lnTo>
                  <a:pt x="437761" y="2377"/>
                </a:lnTo>
                <a:lnTo>
                  <a:pt x="485774" y="0"/>
                </a:lnTo>
                <a:lnTo>
                  <a:pt x="2600324" y="0"/>
                </a:lnTo>
                <a:lnTo>
                  <a:pt x="2648337" y="2377"/>
                </a:lnTo>
                <a:lnTo>
                  <a:pt x="2695537" y="9420"/>
                </a:lnTo>
                <a:lnTo>
                  <a:pt x="2741605" y="20997"/>
                </a:lnTo>
                <a:lnTo>
                  <a:pt x="2786222" y="36977"/>
                </a:lnTo>
                <a:lnTo>
                  <a:pt x="2829071" y="57227"/>
                </a:lnTo>
                <a:lnTo>
                  <a:pt x="2869833" y="81616"/>
                </a:lnTo>
                <a:lnTo>
                  <a:pt x="2908188"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0"/>
                </a:lnTo>
                <a:lnTo>
                  <a:pt x="3086099" y="1475171"/>
                </a:lnTo>
                <a:lnTo>
                  <a:pt x="3083722" y="1523180"/>
                </a:lnTo>
                <a:lnTo>
                  <a:pt x="3076679" y="1570379"/>
                </a:lnTo>
                <a:lnTo>
                  <a:pt x="3065102" y="1616447"/>
                </a:lnTo>
                <a:lnTo>
                  <a:pt x="3049122" y="1661065"/>
                </a:lnTo>
                <a:lnTo>
                  <a:pt x="3028872" y="1703913"/>
                </a:lnTo>
                <a:lnTo>
                  <a:pt x="3004484" y="1744675"/>
                </a:lnTo>
                <a:lnTo>
                  <a:pt x="2976089" y="1783030"/>
                </a:lnTo>
                <a:lnTo>
                  <a:pt x="2943820" y="1818661"/>
                </a:lnTo>
                <a:lnTo>
                  <a:pt x="2908188" y="1850931"/>
                </a:lnTo>
                <a:lnTo>
                  <a:pt x="2869833" y="1879326"/>
                </a:lnTo>
                <a:lnTo>
                  <a:pt x="2829071" y="1903714"/>
                </a:lnTo>
                <a:lnTo>
                  <a:pt x="2786222" y="1923964"/>
                </a:lnTo>
                <a:lnTo>
                  <a:pt x="2741605" y="1939944"/>
                </a:lnTo>
                <a:lnTo>
                  <a:pt x="2695537" y="1951521"/>
                </a:lnTo>
                <a:lnTo>
                  <a:pt x="2648337" y="1958565"/>
                </a:lnTo>
                <a:lnTo>
                  <a:pt x="2600332" y="1960941"/>
                </a:lnTo>
                <a:close/>
              </a:path>
            </a:pathLst>
          </a:custGeom>
          <a:solidFill>
            <a:srgbClr val="F1AB29"/>
          </a:solidFill>
        </p:spPr>
        <p:txBody>
          <a:bodyPr wrap="square" lIns="0" tIns="0" rIns="0" bIns="0" rtlCol="0"/>
          <a:lstStyle/>
          <a:p>
            <a:endParaRPr sz="1200"/>
          </a:p>
        </p:txBody>
      </p:sp>
      <p:sp>
        <p:nvSpPr>
          <p:cNvPr id="12" name="object 12"/>
          <p:cNvSpPr txBox="1"/>
          <p:nvPr/>
        </p:nvSpPr>
        <p:spPr>
          <a:xfrm>
            <a:off x="5495991" y="5778542"/>
            <a:ext cx="1200150" cy="275226"/>
          </a:xfrm>
          <a:prstGeom prst="rect">
            <a:avLst/>
          </a:prstGeom>
        </p:spPr>
        <p:txBody>
          <a:bodyPr vert="horz" wrap="square" lIns="0" tIns="8467" rIns="0" bIns="0" rtlCol="0">
            <a:spAutoFit/>
          </a:bodyPr>
          <a:lstStyle/>
          <a:p>
            <a:pPr marL="8467">
              <a:spcBef>
                <a:spcPts val="67"/>
              </a:spcBef>
            </a:pPr>
            <a:r>
              <a:rPr sz="1733" spc="-7" dirty="0">
                <a:latin typeface="Arial"/>
                <a:cs typeface="Arial"/>
              </a:rPr>
              <a:t>Soil</a:t>
            </a:r>
            <a:r>
              <a:rPr sz="1733" spc="-97" dirty="0">
                <a:latin typeface="Arial"/>
                <a:cs typeface="Arial"/>
              </a:rPr>
              <a:t> </a:t>
            </a:r>
            <a:r>
              <a:rPr sz="1733" spc="50" dirty="0">
                <a:latin typeface="Arial"/>
                <a:cs typeface="Arial"/>
              </a:rPr>
              <a:t>fragility</a:t>
            </a:r>
            <a:endParaRPr sz="1733">
              <a:latin typeface="Arial"/>
              <a:cs typeface="Arial"/>
            </a:endParaRPr>
          </a:p>
        </p:txBody>
      </p:sp>
      <p:sp>
        <p:nvSpPr>
          <p:cNvPr id="13" name="object 13"/>
          <p:cNvSpPr/>
          <p:nvPr/>
        </p:nvSpPr>
        <p:spPr>
          <a:xfrm>
            <a:off x="404177" y="3702245"/>
            <a:ext cx="2596303" cy="2228427"/>
          </a:xfrm>
          <a:custGeom>
            <a:avLst/>
            <a:gdLst/>
            <a:ahLst/>
            <a:cxnLst/>
            <a:rect l="l" t="t" r="r" b="b"/>
            <a:pathLst>
              <a:path w="3894454" h="3342640">
                <a:moveTo>
                  <a:pt x="3408194" y="3342378"/>
                </a:moveTo>
                <a:lnTo>
                  <a:pt x="485769" y="3342378"/>
                </a:lnTo>
                <a:lnTo>
                  <a:pt x="437761" y="3340001"/>
                </a:lnTo>
                <a:lnTo>
                  <a:pt x="390562" y="3332958"/>
                </a:lnTo>
                <a:lnTo>
                  <a:pt x="344494" y="3321380"/>
                </a:lnTo>
                <a:lnTo>
                  <a:pt x="299876" y="3305401"/>
                </a:lnTo>
                <a:lnTo>
                  <a:pt x="257027" y="3285151"/>
                </a:lnTo>
                <a:lnTo>
                  <a:pt x="216266" y="3260762"/>
                </a:lnTo>
                <a:lnTo>
                  <a:pt x="177910" y="3232368"/>
                </a:lnTo>
                <a:lnTo>
                  <a:pt x="142279" y="3200098"/>
                </a:lnTo>
                <a:lnTo>
                  <a:pt x="110010" y="3164467"/>
                </a:lnTo>
                <a:lnTo>
                  <a:pt x="81615" y="3126111"/>
                </a:lnTo>
                <a:lnTo>
                  <a:pt x="57227" y="3085350"/>
                </a:lnTo>
                <a:lnTo>
                  <a:pt x="36977" y="3042501"/>
                </a:lnTo>
                <a:lnTo>
                  <a:pt x="20997" y="2997884"/>
                </a:lnTo>
                <a:lnTo>
                  <a:pt x="9419" y="2951816"/>
                </a:lnTo>
                <a:lnTo>
                  <a:pt x="2376" y="2904616"/>
                </a:lnTo>
                <a:lnTo>
                  <a:pt x="0" y="2856611"/>
                </a:lnTo>
                <a:lnTo>
                  <a:pt x="0" y="485766"/>
                </a:lnTo>
                <a:lnTo>
                  <a:pt x="2376" y="437762"/>
                </a:lnTo>
                <a:lnTo>
                  <a:pt x="9419" y="390562"/>
                </a:lnTo>
                <a:lnTo>
                  <a:pt x="20997" y="344494"/>
                </a:lnTo>
                <a:lnTo>
                  <a:pt x="36977" y="299876"/>
                </a:lnTo>
                <a:lnTo>
                  <a:pt x="57227" y="257028"/>
                </a:lnTo>
                <a:lnTo>
                  <a:pt x="81615" y="216266"/>
                </a:lnTo>
                <a:lnTo>
                  <a:pt x="110010" y="177911"/>
                </a:lnTo>
                <a:lnTo>
                  <a:pt x="142279" y="142280"/>
                </a:lnTo>
                <a:lnTo>
                  <a:pt x="177910" y="110010"/>
                </a:lnTo>
                <a:lnTo>
                  <a:pt x="216266" y="81616"/>
                </a:lnTo>
                <a:lnTo>
                  <a:pt x="257027" y="57227"/>
                </a:lnTo>
                <a:lnTo>
                  <a:pt x="299876" y="36977"/>
                </a:lnTo>
                <a:lnTo>
                  <a:pt x="344494" y="20997"/>
                </a:lnTo>
                <a:lnTo>
                  <a:pt x="390562" y="9420"/>
                </a:lnTo>
                <a:lnTo>
                  <a:pt x="437761" y="2377"/>
                </a:lnTo>
                <a:lnTo>
                  <a:pt x="485774" y="0"/>
                </a:lnTo>
                <a:lnTo>
                  <a:pt x="3408189" y="0"/>
                </a:lnTo>
                <a:lnTo>
                  <a:pt x="3456201" y="2377"/>
                </a:lnTo>
                <a:lnTo>
                  <a:pt x="3503401" y="9420"/>
                </a:lnTo>
                <a:lnTo>
                  <a:pt x="3549469" y="20997"/>
                </a:lnTo>
                <a:lnTo>
                  <a:pt x="3594086" y="36977"/>
                </a:lnTo>
                <a:lnTo>
                  <a:pt x="3636935" y="57227"/>
                </a:lnTo>
                <a:lnTo>
                  <a:pt x="3677696" y="81616"/>
                </a:lnTo>
                <a:lnTo>
                  <a:pt x="3716052" y="110010"/>
                </a:lnTo>
                <a:lnTo>
                  <a:pt x="3751683" y="142280"/>
                </a:lnTo>
                <a:lnTo>
                  <a:pt x="3783953" y="177911"/>
                </a:lnTo>
                <a:lnTo>
                  <a:pt x="3812348" y="216266"/>
                </a:lnTo>
                <a:lnTo>
                  <a:pt x="3836736" y="257028"/>
                </a:lnTo>
                <a:lnTo>
                  <a:pt x="3856986" y="299876"/>
                </a:lnTo>
                <a:lnTo>
                  <a:pt x="3872966" y="344494"/>
                </a:lnTo>
                <a:lnTo>
                  <a:pt x="3884543" y="390562"/>
                </a:lnTo>
                <a:lnTo>
                  <a:pt x="3891587" y="437762"/>
                </a:lnTo>
                <a:lnTo>
                  <a:pt x="3893963" y="485766"/>
                </a:lnTo>
                <a:lnTo>
                  <a:pt x="3893963" y="2856611"/>
                </a:lnTo>
                <a:lnTo>
                  <a:pt x="3891587" y="2904616"/>
                </a:lnTo>
                <a:lnTo>
                  <a:pt x="3884543" y="2951816"/>
                </a:lnTo>
                <a:lnTo>
                  <a:pt x="3872966" y="2997884"/>
                </a:lnTo>
                <a:lnTo>
                  <a:pt x="3856986" y="3042501"/>
                </a:lnTo>
                <a:lnTo>
                  <a:pt x="3836736" y="3085350"/>
                </a:lnTo>
                <a:lnTo>
                  <a:pt x="3812348" y="3126111"/>
                </a:lnTo>
                <a:lnTo>
                  <a:pt x="3783953" y="3164467"/>
                </a:lnTo>
                <a:lnTo>
                  <a:pt x="3751683" y="3200098"/>
                </a:lnTo>
                <a:lnTo>
                  <a:pt x="3716052" y="3232368"/>
                </a:lnTo>
                <a:lnTo>
                  <a:pt x="3677696" y="3260762"/>
                </a:lnTo>
                <a:lnTo>
                  <a:pt x="3636935" y="3285151"/>
                </a:lnTo>
                <a:lnTo>
                  <a:pt x="3594086" y="3305401"/>
                </a:lnTo>
                <a:lnTo>
                  <a:pt x="3549469" y="3321380"/>
                </a:lnTo>
                <a:lnTo>
                  <a:pt x="3503401" y="3332958"/>
                </a:lnTo>
                <a:lnTo>
                  <a:pt x="3456201" y="3340001"/>
                </a:lnTo>
                <a:lnTo>
                  <a:pt x="3408194" y="3342378"/>
                </a:lnTo>
                <a:close/>
              </a:path>
            </a:pathLst>
          </a:custGeom>
          <a:solidFill>
            <a:srgbClr val="CB723F"/>
          </a:solidFill>
        </p:spPr>
        <p:txBody>
          <a:bodyPr wrap="square" lIns="0" tIns="0" rIns="0" bIns="0" rtlCol="0"/>
          <a:lstStyle/>
          <a:p>
            <a:endParaRPr sz="1200"/>
          </a:p>
        </p:txBody>
      </p:sp>
      <p:sp>
        <p:nvSpPr>
          <p:cNvPr id="14" name="object 14"/>
          <p:cNvSpPr txBox="1"/>
          <p:nvPr/>
        </p:nvSpPr>
        <p:spPr>
          <a:xfrm>
            <a:off x="425475" y="4315646"/>
            <a:ext cx="2553547" cy="902577"/>
          </a:xfrm>
          <a:prstGeom prst="rect">
            <a:avLst/>
          </a:prstGeom>
        </p:spPr>
        <p:txBody>
          <a:bodyPr vert="horz" wrap="square" lIns="0" tIns="8467" rIns="0" bIns="0" rtlCol="0">
            <a:spAutoFit/>
          </a:bodyPr>
          <a:lstStyle/>
          <a:p>
            <a:pPr marL="8467" marR="3387" algn="ctr">
              <a:lnSpc>
                <a:spcPct val="115399"/>
              </a:lnSpc>
              <a:spcBef>
                <a:spcPts val="67"/>
              </a:spcBef>
            </a:pPr>
            <a:r>
              <a:rPr sz="1733" spc="43" dirty="0">
                <a:latin typeface="Arial"/>
                <a:cs typeface="Arial"/>
              </a:rPr>
              <a:t>Water</a:t>
            </a:r>
            <a:r>
              <a:rPr sz="1733" spc="60" dirty="0">
                <a:latin typeface="Arial"/>
                <a:cs typeface="Arial"/>
              </a:rPr>
              <a:t> </a:t>
            </a:r>
            <a:r>
              <a:rPr sz="1733" dirty="0">
                <a:latin typeface="Arial"/>
                <a:cs typeface="Arial"/>
              </a:rPr>
              <a:t>stress,</a:t>
            </a:r>
            <a:r>
              <a:rPr sz="1733" spc="63" dirty="0">
                <a:latin typeface="Arial"/>
                <a:cs typeface="Arial"/>
              </a:rPr>
              <a:t> </a:t>
            </a:r>
            <a:r>
              <a:rPr sz="1733" dirty="0">
                <a:latin typeface="Arial"/>
                <a:cs typeface="Arial"/>
              </a:rPr>
              <a:t>longer</a:t>
            </a:r>
            <a:r>
              <a:rPr sz="1733" spc="60" dirty="0">
                <a:latin typeface="Arial"/>
                <a:cs typeface="Arial"/>
              </a:rPr>
              <a:t> </a:t>
            </a:r>
            <a:r>
              <a:rPr sz="1733" spc="-13" dirty="0">
                <a:latin typeface="Arial"/>
                <a:cs typeface="Arial"/>
              </a:rPr>
              <a:t>crop </a:t>
            </a:r>
            <a:r>
              <a:rPr sz="1733" spc="63" dirty="0">
                <a:latin typeface="Arial"/>
                <a:cs typeface="Arial"/>
              </a:rPr>
              <a:t>growth</a:t>
            </a:r>
            <a:r>
              <a:rPr sz="1733" spc="37" dirty="0">
                <a:latin typeface="Arial"/>
                <a:cs typeface="Arial"/>
              </a:rPr>
              <a:t> </a:t>
            </a:r>
            <a:r>
              <a:rPr sz="1733" dirty="0">
                <a:latin typeface="Arial"/>
                <a:cs typeface="Arial"/>
              </a:rPr>
              <a:t>and</a:t>
            </a:r>
            <a:r>
              <a:rPr sz="1733" spc="40" dirty="0">
                <a:latin typeface="Arial"/>
                <a:cs typeface="Arial"/>
              </a:rPr>
              <a:t> </a:t>
            </a:r>
            <a:r>
              <a:rPr sz="1733" spc="-7" dirty="0">
                <a:latin typeface="Arial"/>
                <a:cs typeface="Arial"/>
              </a:rPr>
              <a:t>increase </a:t>
            </a:r>
            <a:r>
              <a:rPr sz="1733" spc="60" dirty="0">
                <a:latin typeface="Arial"/>
                <a:cs typeface="Arial"/>
              </a:rPr>
              <a:t>water</a:t>
            </a:r>
            <a:r>
              <a:rPr sz="1733" spc="20" dirty="0">
                <a:latin typeface="Arial"/>
                <a:cs typeface="Arial"/>
              </a:rPr>
              <a:t> </a:t>
            </a:r>
            <a:r>
              <a:rPr sz="1733" spc="-7" dirty="0">
                <a:latin typeface="Arial"/>
                <a:cs typeface="Arial"/>
              </a:rPr>
              <a:t>needs</a:t>
            </a:r>
            <a:endParaRPr sz="1733">
              <a:latin typeface="Arial"/>
              <a:cs typeface="Arial"/>
            </a:endParaRPr>
          </a:p>
        </p:txBody>
      </p:sp>
      <p:sp>
        <p:nvSpPr>
          <p:cNvPr id="15" name="object 15"/>
          <p:cNvSpPr/>
          <p:nvPr/>
        </p:nvSpPr>
        <p:spPr>
          <a:xfrm>
            <a:off x="4908733" y="1379461"/>
            <a:ext cx="2374900" cy="1345353"/>
          </a:xfrm>
          <a:custGeom>
            <a:avLst/>
            <a:gdLst/>
            <a:ahLst/>
            <a:cxnLst/>
            <a:rect l="l" t="t" r="r" b="b"/>
            <a:pathLst>
              <a:path w="3562350" h="2018029">
                <a:moveTo>
                  <a:pt x="3076034" y="2017727"/>
                </a:moveTo>
                <a:lnTo>
                  <a:pt x="485765" y="2017727"/>
                </a:lnTo>
                <a:lnTo>
                  <a:pt x="437761" y="2015350"/>
                </a:lnTo>
                <a:lnTo>
                  <a:pt x="390561" y="2008307"/>
                </a:lnTo>
                <a:lnTo>
                  <a:pt x="344493" y="1996730"/>
                </a:lnTo>
                <a:lnTo>
                  <a:pt x="299876" y="1980750"/>
                </a:lnTo>
                <a:lnTo>
                  <a:pt x="257027" y="1960500"/>
                </a:lnTo>
                <a:lnTo>
                  <a:pt x="216266" y="1936111"/>
                </a:lnTo>
                <a:lnTo>
                  <a:pt x="177910" y="1907716"/>
                </a:lnTo>
                <a:lnTo>
                  <a:pt x="142279" y="1875447"/>
                </a:lnTo>
                <a:lnTo>
                  <a:pt x="110010" y="1839816"/>
                </a:lnTo>
                <a:lnTo>
                  <a:pt x="81615" y="1801460"/>
                </a:lnTo>
                <a:lnTo>
                  <a:pt x="57226" y="1760699"/>
                </a:lnTo>
                <a:lnTo>
                  <a:pt x="36976" y="1717850"/>
                </a:lnTo>
                <a:lnTo>
                  <a:pt x="20996" y="1673233"/>
                </a:lnTo>
                <a:lnTo>
                  <a:pt x="9419" y="1627165"/>
                </a:lnTo>
                <a:lnTo>
                  <a:pt x="2376" y="1579965"/>
                </a:lnTo>
                <a:lnTo>
                  <a:pt x="0" y="1531971"/>
                </a:lnTo>
                <a:lnTo>
                  <a:pt x="0" y="485756"/>
                </a:lnTo>
                <a:lnTo>
                  <a:pt x="2376" y="437762"/>
                </a:lnTo>
                <a:lnTo>
                  <a:pt x="9419" y="390562"/>
                </a:lnTo>
                <a:lnTo>
                  <a:pt x="20996" y="344494"/>
                </a:lnTo>
                <a:lnTo>
                  <a:pt x="36976" y="299877"/>
                </a:lnTo>
                <a:lnTo>
                  <a:pt x="57226" y="257028"/>
                </a:lnTo>
                <a:lnTo>
                  <a:pt x="81615" y="216266"/>
                </a:lnTo>
                <a:lnTo>
                  <a:pt x="110010" y="177911"/>
                </a:lnTo>
                <a:lnTo>
                  <a:pt x="142279" y="142280"/>
                </a:lnTo>
                <a:lnTo>
                  <a:pt x="177910" y="110010"/>
                </a:lnTo>
                <a:lnTo>
                  <a:pt x="216266" y="81615"/>
                </a:lnTo>
                <a:lnTo>
                  <a:pt x="257027" y="57227"/>
                </a:lnTo>
                <a:lnTo>
                  <a:pt x="299876" y="36977"/>
                </a:lnTo>
                <a:lnTo>
                  <a:pt x="344493" y="20997"/>
                </a:lnTo>
                <a:lnTo>
                  <a:pt x="390561" y="9420"/>
                </a:lnTo>
                <a:lnTo>
                  <a:pt x="437761" y="2377"/>
                </a:lnTo>
                <a:lnTo>
                  <a:pt x="485774" y="0"/>
                </a:lnTo>
                <a:lnTo>
                  <a:pt x="3076025" y="0"/>
                </a:lnTo>
                <a:lnTo>
                  <a:pt x="3124037" y="2377"/>
                </a:lnTo>
                <a:lnTo>
                  <a:pt x="3171237" y="9420"/>
                </a:lnTo>
                <a:lnTo>
                  <a:pt x="3217305" y="20997"/>
                </a:lnTo>
                <a:lnTo>
                  <a:pt x="3261922" y="36977"/>
                </a:lnTo>
                <a:lnTo>
                  <a:pt x="3304771" y="57227"/>
                </a:lnTo>
                <a:lnTo>
                  <a:pt x="3345533" y="81615"/>
                </a:lnTo>
                <a:lnTo>
                  <a:pt x="3383888" y="110010"/>
                </a:lnTo>
                <a:lnTo>
                  <a:pt x="3419519" y="142280"/>
                </a:lnTo>
                <a:lnTo>
                  <a:pt x="3451789" y="177911"/>
                </a:lnTo>
                <a:lnTo>
                  <a:pt x="3480183" y="216266"/>
                </a:lnTo>
                <a:lnTo>
                  <a:pt x="3504572" y="257028"/>
                </a:lnTo>
                <a:lnTo>
                  <a:pt x="3524822" y="299877"/>
                </a:lnTo>
                <a:lnTo>
                  <a:pt x="3540802" y="344494"/>
                </a:lnTo>
                <a:lnTo>
                  <a:pt x="3552379" y="390562"/>
                </a:lnTo>
                <a:lnTo>
                  <a:pt x="3559423" y="437762"/>
                </a:lnTo>
                <a:lnTo>
                  <a:pt x="3561799" y="485756"/>
                </a:lnTo>
                <a:lnTo>
                  <a:pt x="3561799" y="1531971"/>
                </a:lnTo>
                <a:lnTo>
                  <a:pt x="3559423" y="1579965"/>
                </a:lnTo>
                <a:lnTo>
                  <a:pt x="3552379" y="1627165"/>
                </a:lnTo>
                <a:lnTo>
                  <a:pt x="3540802" y="1673233"/>
                </a:lnTo>
                <a:lnTo>
                  <a:pt x="3524822" y="1717850"/>
                </a:lnTo>
                <a:lnTo>
                  <a:pt x="3504572" y="1760699"/>
                </a:lnTo>
                <a:lnTo>
                  <a:pt x="3480183" y="1801460"/>
                </a:lnTo>
                <a:lnTo>
                  <a:pt x="3451789" y="1839816"/>
                </a:lnTo>
                <a:lnTo>
                  <a:pt x="3419519" y="1875447"/>
                </a:lnTo>
                <a:lnTo>
                  <a:pt x="3383888" y="1907716"/>
                </a:lnTo>
                <a:lnTo>
                  <a:pt x="3345533" y="1936111"/>
                </a:lnTo>
                <a:lnTo>
                  <a:pt x="3304771" y="1960500"/>
                </a:lnTo>
                <a:lnTo>
                  <a:pt x="3261922" y="1980750"/>
                </a:lnTo>
                <a:lnTo>
                  <a:pt x="3217305" y="1996730"/>
                </a:lnTo>
                <a:lnTo>
                  <a:pt x="3171237" y="2008307"/>
                </a:lnTo>
                <a:lnTo>
                  <a:pt x="3124037" y="2015350"/>
                </a:lnTo>
                <a:lnTo>
                  <a:pt x="3076034" y="2017727"/>
                </a:lnTo>
                <a:close/>
              </a:path>
            </a:pathLst>
          </a:custGeom>
          <a:solidFill>
            <a:srgbClr val="F1AB29"/>
          </a:solidFill>
        </p:spPr>
        <p:txBody>
          <a:bodyPr wrap="square" lIns="0" tIns="0" rIns="0" bIns="0" rtlCol="0"/>
          <a:lstStyle/>
          <a:p>
            <a:endParaRPr sz="1200"/>
          </a:p>
        </p:txBody>
      </p:sp>
      <p:sp>
        <p:nvSpPr>
          <p:cNvPr id="16" name="object 16"/>
          <p:cNvSpPr txBox="1"/>
          <p:nvPr/>
        </p:nvSpPr>
        <p:spPr>
          <a:xfrm>
            <a:off x="4980237" y="1554712"/>
            <a:ext cx="2231813" cy="902577"/>
          </a:xfrm>
          <a:prstGeom prst="rect">
            <a:avLst/>
          </a:prstGeom>
        </p:spPr>
        <p:txBody>
          <a:bodyPr vert="horz" wrap="square" lIns="0" tIns="8467" rIns="0" bIns="0" rtlCol="0">
            <a:spAutoFit/>
          </a:bodyPr>
          <a:lstStyle/>
          <a:p>
            <a:pPr marL="8467" marR="3387" indent="-423" algn="ctr">
              <a:lnSpc>
                <a:spcPct val="115399"/>
              </a:lnSpc>
              <a:spcBef>
                <a:spcPts val="67"/>
              </a:spcBef>
            </a:pPr>
            <a:r>
              <a:rPr sz="1733" dirty="0">
                <a:latin typeface="Arial"/>
                <a:cs typeface="Arial"/>
              </a:rPr>
              <a:t>Reducing</a:t>
            </a:r>
            <a:r>
              <a:rPr sz="1733" spc="-40" dirty="0">
                <a:latin typeface="Arial"/>
                <a:cs typeface="Arial"/>
              </a:rPr>
              <a:t> </a:t>
            </a:r>
            <a:r>
              <a:rPr sz="1733" dirty="0">
                <a:latin typeface="Arial"/>
                <a:cs typeface="Arial"/>
              </a:rPr>
              <a:t>stocks</a:t>
            </a:r>
            <a:r>
              <a:rPr sz="1733" spc="-37" dirty="0">
                <a:latin typeface="Arial"/>
                <a:cs typeface="Arial"/>
              </a:rPr>
              <a:t> </a:t>
            </a:r>
            <a:r>
              <a:rPr sz="1733" spc="67" dirty="0">
                <a:latin typeface="Arial"/>
                <a:cs typeface="Arial"/>
              </a:rPr>
              <a:t>for </a:t>
            </a:r>
            <a:r>
              <a:rPr sz="1733" spc="50" dirty="0">
                <a:latin typeface="Arial"/>
                <a:cs typeface="Arial"/>
              </a:rPr>
              <a:t>own</a:t>
            </a:r>
            <a:r>
              <a:rPr sz="1733" spc="150" dirty="0">
                <a:latin typeface="Arial"/>
                <a:cs typeface="Arial"/>
              </a:rPr>
              <a:t> </a:t>
            </a:r>
            <a:r>
              <a:rPr sz="1733" dirty="0">
                <a:latin typeface="Arial"/>
                <a:cs typeface="Arial"/>
              </a:rPr>
              <a:t>consumption</a:t>
            </a:r>
            <a:r>
              <a:rPr sz="1733" spc="153" dirty="0">
                <a:latin typeface="Arial"/>
                <a:cs typeface="Arial"/>
              </a:rPr>
              <a:t> </a:t>
            </a:r>
            <a:r>
              <a:rPr sz="1733" spc="-17" dirty="0">
                <a:latin typeface="Arial"/>
                <a:cs typeface="Arial"/>
              </a:rPr>
              <a:t>and </a:t>
            </a:r>
            <a:r>
              <a:rPr sz="1733" spc="-13" dirty="0">
                <a:latin typeface="Arial"/>
                <a:cs typeface="Arial"/>
              </a:rPr>
              <a:t>sale</a:t>
            </a:r>
            <a:endParaRPr sz="1733">
              <a:latin typeface="Arial"/>
              <a:cs typeface="Arial"/>
            </a:endParaRPr>
          </a:p>
        </p:txBody>
      </p:sp>
      <p:sp>
        <p:nvSpPr>
          <p:cNvPr id="17" name="object 17"/>
          <p:cNvSpPr txBox="1">
            <a:spLocks noGrp="1"/>
          </p:cNvSpPr>
          <p:nvPr>
            <p:ph type="title"/>
          </p:nvPr>
        </p:nvSpPr>
        <p:spPr>
          <a:xfrm>
            <a:off x="1299039" y="183217"/>
            <a:ext cx="10571942" cy="771502"/>
          </a:xfrm>
          <a:prstGeom prst="rect">
            <a:avLst/>
          </a:prstGeom>
        </p:spPr>
        <p:txBody>
          <a:bodyPr vert="horz" wrap="square" lIns="0" tIns="337321" rIns="0" bIns="0" rtlCol="0" anchor="ctr">
            <a:spAutoFit/>
          </a:bodyPr>
          <a:lstStyle/>
          <a:p>
            <a:pPr marL="1017744">
              <a:lnSpc>
                <a:spcPct val="100000"/>
              </a:lnSpc>
              <a:spcBef>
                <a:spcPts val="67"/>
              </a:spcBef>
            </a:pPr>
            <a:r>
              <a:rPr sz="2800" spc="-23" dirty="0">
                <a:latin typeface="+mn-lt"/>
              </a:rPr>
              <a:t>DISRUPTIONS</a:t>
            </a:r>
            <a:r>
              <a:rPr sz="2800" spc="-153" dirty="0">
                <a:latin typeface="+mn-lt"/>
              </a:rPr>
              <a:t> </a:t>
            </a:r>
            <a:r>
              <a:rPr sz="2800" dirty="0">
                <a:latin typeface="+mn-lt"/>
              </a:rPr>
              <a:t>THREATEN</a:t>
            </a:r>
            <a:r>
              <a:rPr sz="2800" spc="-153" dirty="0">
                <a:latin typeface="+mn-lt"/>
              </a:rPr>
              <a:t> </a:t>
            </a:r>
            <a:r>
              <a:rPr sz="2800" spc="-43" dirty="0">
                <a:latin typeface="+mn-lt"/>
              </a:rPr>
              <a:t>FARMERS'</a:t>
            </a:r>
            <a:r>
              <a:rPr sz="2800" spc="-153" dirty="0">
                <a:latin typeface="+mn-lt"/>
              </a:rPr>
              <a:t> </a:t>
            </a:r>
            <a:r>
              <a:rPr sz="2800" spc="-17" dirty="0">
                <a:latin typeface="+mn-lt"/>
              </a:rPr>
              <a:t>FOOD</a:t>
            </a:r>
            <a:r>
              <a:rPr sz="2800" spc="-150" dirty="0">
                <a:latin typeface="+mn-lt"/>
              </a:rPr>
              <a:t> </a:t>
            </a:r>
            <a:r>
              <a:rPr sz="2800" spc="-7" dirty="0">
                <a:latin typeface="+mn-lt"/>
              </a:rPr>
              <a:t>SECURITY</a:t>
            </a:r>
          </a:p>
        </p:txBody>
      </p:sp>
      <p:grpSp>
        <p:nvGrpSpPr>
          <p:cNvPr id="18" name="object 18"/>
          <p:cNvGrpSpPr/>
          <p:nvPr/>
        </p:nvGrpSpPr>
        <p:grpSpPr>
          <a:xfrm>
            <a:off x="1652046" y="2508304"/>
            <a:ext cx="8877723" cy="3440007"/>
            <a:chOff x="2478068" y="3762456"/>
            <a:chExt cx="13316585" cy="5160010"/>
          </a:xfrm>
        </p:grpSpPr>
        <p:sp>
          <p:nvSpPr>
            <p:cNvPr id="19" name="object 19"/>
            <p:cNvSpPr/>
            <p:nvPr/>
          </p:nvSpPr>
          <p:spPr>
            <a:xfrm>
              <a:off x="2553403" y="3917940"/>
              <a:ext cx="18415" cy="1616710"/>
            </a:xfrm>
            <a:custGeom>
              <a:avLst/>
              <a:gdLst/>
              <a:ahLst/>
              <a:cxnLst/>
              <a:rect l="l" t="t" r="r" b="b"/>
              <a:pathLst>
                <a:path w="18414" h="1616710">
                  <a:moveTo>
                    <a:pt x="18287" y="0"/>
                  </a:moveTo>
                  <a:lnTo>
                    <a:pt x="0" y="1616436"/>
                  </a:lnTo>
                </a:path>
              </a:pathLst>
            </a:custGeom>
            <a:ln w="38099">
              <a:solidFill>
                <a:srgbClr val="000000"/>
              </a:solidFill>
            </a:ln>
          </p:spPr>
          <p:txBody>
            <a:bodyPr wrap="square" lIns="0" tIns="0" rIns="0" bIns="0" rtlCol="0"/>
            <a:lstStyle/>
            <a:p>
              <a:endParaRPr sz="1200"/>
            </a:p>
          </p:txBody>
        </p:sp>
        <p:sp>
          <p:nvSpPr>
            <p:cNvPr id="20" name="object 20"/>
            <p:cNvSpPr/>
            <p:nvPr/>
          </p:nvSpPr>
          <p:spPr>
            <a:xfrm>
              <a:off x="2497118" y="5457535"/>
              <a:ext cx="114300" cy="77470"/>
            </a:xfrm>
            <a:custGeom>
              <a:avLst/>
              <a:gdLst/>
              <a:ahLst/>
              <a:cxnLst/>
              <a:rect l="l" t="t" r="r" b="b"/>
              <a:pathLst>
                <a:path w="114300" h="77470">
                  <a:moveTo>
                    <a:pt x="114292" y="1293"/>
                  </a:moveTo>
                  <a:lnTo>
                    <a:pt x="56284" y="76841"/>
                  </a:lnTo>
                  <a:lnTo>
                    <a:pt x="0" y="0"/>
                  </a:lnTo>
                </a:path>
              </a:pathLst>
            </a:custGeom>
            <a:ln w="38099">
              <a:solidFill>
                <a:srgbClr val="000000"/>
              </a:solidFill>
            </a:ln>
          </p:spPr>
          <p:txBody>
            <a:bodyPr wrap="square" lIns="0" tIns="0" rIns="0" bIns="0" rtlCol="0"/>
            <a:lstStyle/>
            <a:p>
              <a:endParaRPr sz="1200"/>
            </a:p>
          </p:txBody>
        </p:sp>
        <p:sp>
          <p:nvSpPr>
            <p:cNvPr id="21" name="object 21"/>
            <p:cNvSpPr/>
            <p:nvPr/>
          </p:nvSpPr>
          <p:spPr>
            <a:xfrm>
              <a:off x="4500224" y="7224577"/>
              <a:ext cx="3084195" cy="1662430"/>
            </a:xfrm>
            <a:custGeom>
              <a:avLst/>
              <a:gdLst/>
              <a:ahLst/>
              <a:cxnLst/>
              <a:rect l="l" t="t" r="r" b="b"/>
              <a:pathLst>
                <a:path w="3084195" h="1662429">
                  <a:moveTo>
                    <a:pt x="0" y="0"/>
                  </a:moveTo>
                  <a:lnTo>
                    <a:pt x="3083950" y="1662151"/>
                  </a:lnTo>
                </a:path>
              </a:pathLst>
            </a:custGeom>
            <a:ln w="38099">
              <a:solidFill>
                <a:srgbClr val="000000"/>
              </a:solidFill>
            </a:ln>
          </p:spPr>
          <p:txBody>
            <a:bodyPr wrap="square" lIns="0" tIns="0" rIns="0" bIns="0" rtlCol="0"/>
            <a:lstStyle/>
            <a:p>
              <a:endParaRPr sz="1200"/>
            </a:p>
          </p:txBody>
        </p:sp>
        <p:sp>
          <p:nvSpPr>
            <p:cNvPr id="22" name="object 22"/>
            <p:cNvSpPr/>
            <p:nvPr/>
          </p:nvSpPr>
          <p:spPr>
            <a:xfrm>
              <a:off x="7489982" y="8800267"/>
              <a:ext cx="94615" cy="100965"/>
            </a:xfrm>
            <a:custGeom>
              <a:avLst/>
              <a:gdLst/>
              <a:ahLst/>
              <a:cxnLst/>
              <a:rect l="l" t="t" r="r" b="b"/>
              <a:pathLst>
                <a:path w="94615" h="100965">
                  <a:moveTo>
                    <a:pt x="54229" y="0"/>
                  </a:moveTo>
                  <a:lnTo>
                    <a:pt x="94192" y="86461"/>
                  </a:lnTo>
                  <a:lnTo>
                    <a:pt x="0" y="100616"/>
                  </a:lnTo>
                </a:path>
              </a:pathLst>
            </a:custGeom>
            <a:ln w="38099">
              <a:solidFill>
                <a:srgbClr val="000000"/>
              </a:solidFill>
            </a:ln>
          </p:spPr>
          <p:txBody>
            <a:bodyPr wrap="square" lIns="0" tIns="0" rIns="0" bIns="0" rtlCol="0"/>
            <a:lstStyle/>
            <a:p>
              <a:endParaRPr sz="1200"/>
            </a:p>
          </p:txBody>
        </p:sp>
        <p:sp>
          <p:nvSpPr>
            <p:cNvPr id="23" name="object 23"/>
            <p:cNvSpPr/>
            <p:nvPr/>
          </p:nvSpPr>
          <p:spPr>
            <a:xfrm>
              <a:off x="15716640" y="3781506"/>
              <a:ext cx="37465" cy="1753235"/>
            </a:xfrm>
            <a:custGeom>
              <a:avLst/>
              <a:gdLst/>
              <a:ahLst/>
              <a:cxnLst/>
              <a:rect l="l" t="t" r="r" b="b"/>
              <a:pathLst>
                <a:path w="37465" h="1753235">
                  <a:moveTo>
                    <a:pt x="37147" y="0"/>
                  </a:moveTo>
                  <a:lnTo>
                    <a:pt x="0" y="1752827"/>
                  </a:lnTo>
                </a:path>
              </a:pathLst>
            </a:custGeom>
            <a:ln w="38099">
              <a:solidFill>
                <a:srgbClr val="000000"/>
              </a:solidFill>
            </a:ln>
          </p:spPr>
          <p:txBody>
            <a:bodyPr wrap="square" lIns="0" tIns="0" rIns="0" bIns="0" rtlCol="0"/>
            <a:lstStyle/>
            <a:p>
              <a:endParaRPr sz="1200"/>
            </a:p>
          </p:txBody>
        </p:sp>
        <p:sp>
          <p:nvSpPr>
            <p:cNvPr id="24" name="object 24"/>
            <p:cNvSpPr/>
            <p:nvPr/>
          </p:nvSpPr>
          <p:spPr>
            <a:xfrm>
              <a:off x="15661118" y="5456939"/>
              <a:ext cx="114300" cy="77470"/>
            </a:xfrm>
            <a:custGeom>
              <a:avLst/>
              <a:gdLst/>
              <a:ahLst/>
              <a:cxnLst/>
              <a:rect l="l" t="t" r="r" b="b"/>
              <a:pathLst>
                <a:path w="114300" h="77470">
                  <a:moveTo>
                    <a:pt x="114274" y="2421"/>
                  </a:moveTo>
                  <a:lnTo>
                    <a:pt x="55522" y="77393"/>
                  </a:lnTo>
                  <a:lnTo>
                    <a:pt x="0" y="0"/>
                  </a:lnTo>
                </a:path>
              </a:pathLst>
            </a:custGeom>
            <a:ln w="38099">
              <a:solidFill>
                <a:srgbClr val="000000"/>
              </a:solidFill>
            </a:ln>
          </p:spPr>
          <p:txBody>
            <a:bodyPr wrap="square" lIns="0" tIns="0" rIns="0" bIns="0" rtlCol="0"/>
            <a:lstStyle/>
            <a:p>
              <a:endParaRPr sz="1200"/>
            </a:p>
          </p:txBody>
        </p:sp>
        <p:sp>
          <p:nvSpPr>
            <p:cNvPr id="25" name="object 25"/>
            <p:cNvSpPr/>
            <p:nvPr/>
          </p:nvSpPr>
          <p:spPr>
            <a:xfrm>
              <a:off x="10703973" y="7096418"/>
              <a:ext cx="3469640" cy="1790700"/>
            </a:xfrm>
            <a:custGeom>
              <a:avLst/>
              <a:gdLst/>
              <a:ahLst/>
              <a:cxnLst/>
              <a:rect l="l" t="t" r="r" b="b"/>
              <a:pathLst>
                <a:path w="3469640" h="1790700">
                  <a:moveTo>
                    <a:pt x="3469221" y="0"/>
                  </a:moveTo>
                  <a:lnTo>
                    <a:pt x="0" y="1790591"/>
                  </a:lnTo>
                </a:path>
              </a:pathLst>
            </a:custGeom>
            <a:ln w="38100">
              <a:solidFill>
                <a:srgbClr val="000000"/>
              </a:solidFill>
            </a:ln>
          </p:spPr>
          <p:txBody>
            <a:bodyPr wrap="square" lIns="0" tIns="0" rIns="0" bIns="0" rtlCol="0"/>
            <a:lstStyle/>
            <a:p>
              <a:endParaRPr sz="1200"/>
            </a:p>
          </p:txBody>
        </p:sp>
        <p:sp>
          <p:nvSpPr>
            <p:cNvPr id="26" name="object 26"/>
            <p:cNvSpPr/>
            <p:nvPr/>
          </p:nvSpPr>
          <p:spPr>
            <a:xfrm>
              <a:off x="10703973" y="8801276"/>
              <a:ext cx="93980" cy="101600"/>
            </a:xfrm>
            <a:custGeom>
              <a:avLst/>
              <a:gdLst/>
              <a:ahLst/>
              <a:cxnLst/>
              <a:rect l="l" t="t" r="r" b="b"/>
              <a:pathLst>
                <a:path w="93979" h="101600">
                  <a:moveTo>
                    <a:pt x="93924" y="101569"/>
                  </a:moveTo>
                  <a:lnTo>
                    <a:pt x="0" y="85733"/>
                  </a:lnTo>
                  <a:lnTo>
                    <a:pt x="41500" y="0"/>
                  </a:lnTo>
                </a:path>
              </a:pathLst>
            </a:custGeom>
            <a:ln w="38100">
              <a:solidFill>
                <a:srgbClr val="000000"/>
              </a:solidFill>
            </a:ln>
          </p:spPr>
          <p:txBody>
            <a:bodyPr wrap="square" lIns="0" tIns="0" rIns="0" bIns="0" rtlCol="0"/>
            <a:lstStyle/>
            <a:p>
              <a:endParaRPr sz="1200"/>
            </a:p>
          </p:txBody>
        </p:sp>
        <p:sp>
          <p:nvSpPr>
            <p:cNvPr id="27" name="object 27"/>
            <p:cNvSpPr/>
            <p:nvPr/>
          </p:nvSpPr>
          <p:spPr>
            <a:xfrm>
              <a:off x="9143963" y="6703250"/>
              <a:ext cx="19050" cy="1212215"/>
            </a:xfrm>
            <a:custGeom>
              <a:avLst/>
              <a:gdLst/>
              <a:ahLst/>
              <a:cxnLst/>
              <a:rect l="l" t="t" r="r" b="b"/>
              <a:pathLst>
                <a:path w="19050" h="1212215">
                  <a:moveTo>
                    <a:pt x="0" y="1211987"/>
                  </a:moveTo>
                  <a:lnTo>
                    <a:pt x="18616" y="0"/>
                  </a:lnTo>
                </a:path>
              </a:pathLst>
            </a:custGeom>
            <a:ln w="38099">
              <a:solidFill>
                <a:srgbClr val="000000"/>
              </a:solidFill>
            </a:ln>
          </p:spPr>
          <p:txBody>
            <a:bodyPr wrap="square" lIns="0" tIns="0" rIns="0" bIns="0" rtlCol="0"/>
            <a:lstStyle/>
            <a:p>
              <a:endParaRPr sz="1200"/>
            </a:p>
          </p:txBody>
        </p:sp>
        <p:sp>
          <p:nvSpPr>
            <p:cNvPr id="28" name="object 28"/>
            <p:cNvSpPr/>
            <p:nvPr/>
          </p:nvSpPr>
          <p:spPr>
            <a:xfrm>
              <a:off x="9104266" y="6703250"/>
              <a:ext cx="114300" cy="77470"/>
            </a:xfrm>
            <a:custGeom>
              <a:avLst/>
              <a:gdLst/>
              <a:ahLst/>
              <a:cxnLst/>
              <a:rect l="l" t="t" r="r" b="b"/>
              <a:pathLst>
                <a:path w="114300" h="77470">
                  <a:moveTo>
                    <a:pt x="0" y="75313"/>
                  </a:moveTo>
                  <a:lnTo>
                    <a:pt x="58313" y="0"/>
                  </a:lnTo>
                  <a:lnTo>
                    <a:pt x="114286" y="77068"/>
                  </a:lnTo>
                </a:path>
              </a:pathLst>
            </a:custGeom>
            <a:ln w="38099">
              <a:solidFill>
                <a:srgbClr val="000000"/>
              </a:solidFill>
            </a:ln>
          </p:spPr>
          <p:txBody>
            <a:bodyPr wrap="square" lIns="0" tIns="0" rIns="0" bIns="0" rtlCol="0"/>
            <a:lstStyle/>
            <a:p>
              <a:endParaRPr sz="1200"/>
            </a:p>
          </p:txBody>
        </p:sp>
        <p:sp>
          <p:nvSpPr>
            <p:cNvPr id="29" name="object 29"/>
            <p:cNvSpPr/>
            <p:nvPr/>
          </p:nvSpPr>
          <p:spPr>
            <a:xfrm>
              <a:off x="9144268" y="4105895"/>
              <a:ext cx="19050" cy="1035685"/>
            </a:xfrm>
            <a:custGeom>
              <a:avLst/>
              <a:gdLst/>
              <a:ahLst/>
              <a:cxnLst/>
              <a:rect l="l" t="t" r="r" b="b"/>
              <a:pathLst>
                <a:path w="19050" h="1035685">
                  <a:moveTo>
                    <a:pt x="18567" y="1035223"/>
                  </a:moveTo>
                  <a:lnTo>
                    <a:pt x="0" y="0"/>
                  </a:lnTo>
                </a:path>
              </a:pathLst>
            </a:custGeom>
            <a:ln w="38099">
              <a:solidFill>
                <a:srgbClr val="000000"/>
              </a:solidFill>
            </a:ln>
          </p:spPr>
          <p:txBody>
            <a:bodyPr wrap="square" lIns="0" tIns="0" rIns="0" bIns="0" rtlCol="0"/>
            <a:lstStyle/>
            <a:p>
              <a:endParaRPr sz="1200"/>
            </a:p>
          </p:txBody>
        </p:sp>
        <p:sp>
          <p:nvSpPr>
            <p:cNvPr id="30" name="object 30"/>
            <p:cNvSpPr/>
            <p:nvPr/>
          </p:nvSpPr>
          <p:spPr>
            <a:xfrm>
              <a:off x="9088494" y="4105895"/>
              <a:ext cx="114300" cy="77470"/>
            </a:xfrm>
            <a:custGeom>
              <a:avLst/>
              <a:gdLst/>
              <a:ahLst/>
              <a:cxnLst/>
              <a:rect l="l" t="t" r="r" b="b"/>
              <a:pathLst>
                <a:path w="114300" h="77470">
                  <a:moveTo>
                    <a:pt x="0" y="77212"/>
                  </a:moveTo>
                  <a:lnTo>
                    <a:pt x="55774" y="0"/>
                  </a:lnTo>
                  <a:lnTo>
                    <a:pt x="114281" y="75162"/>
                  </a:lnTo>
                </a:path>
              </a:pathLst>
            </a:custGeom>
            <a:ln w="38099">
              <a:solidFill>
                <a:srgbClr val="000000"/>
              </a:solidFill>
            </a:ln>
          </p:spPr>
          <p:txBody>
            <a:bodyPr wrap="square" lIns="0" tIns="0" rIns="0" bIns="0" rtlCol="0"/>
            <a:lstStyle/>
            <a:p>
              <a:endParaRPr sz="1200"/>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13782"/>
            <a:ext cx="1028700" cy="778933"/>
          </a:xfrm>
          <a:custGeom>
            <a:avLst/>
            <a:gdLst/>
            <a:ahLst/>
            <a:cxnLst/>
            <a:rect l="l" t="t" r="r" b="b"/>
            <a:pathLst>
              <a:path w="1543050" h="1168400">
                <a:moveTo>
                  <a:pt x="1057277" y="1167778"/>
                </a:moveTo>
                <a:lnTo>
                  <a:pt x="0" y="1167778"/>
                </a:lnTo>
                <a:lnTo>
                  <a:pt x="0" y="0"/>
                </a:lnTo>
                <a:lnTo>
                  <a:pt x="1057275" y="0"/>
                </a:lnTo>
                <a:lnTo>
                  <a:pt x="1105287" y="2377"/>
                </a:lnTo>
                <a:lnTo>
                  <a:pt x="1152487" y="9420"/>
                </a:lnTo>
                <a:lnTo>
                  <a:pt x="1198555" y="20997"/>
                </a:lnTo>
                <a:lnTo>
                  <a:pt x="1243173" y="36977"/>
                </a:lnTo>
                <a:lnTo>
                  <a:pt x="1286021" y="57227"/>
                </a:lnTo>
                <a:lnTo>
                  <a:pt x="1326783" y="81615"/>
                </a:lnTo>
                <a:lnTo>
                  <a:pt x="1365138" y="110010"/>
                </a:lnTo>
                <a:lnTo>
                  <a:pt x="1400769" y="142280"/>
                </a:lnTo>
                <a:lnTo>
                  <a:pt x="1433039" y="177911"/>
                </a:lnTo>
                <a:lnTo>
                  <a:pt x="1461434" y="216266"/>
                </a:lnTo>
                <a:lnTo>
                  <a:pt x="1485822" y="257028"/>
                </a:lnTo>
                <a:lnTo>
                  <a:pt x="1506072" y="299876"/>
                </a:lnTo>
                <a:lnTo>
                  <a:pt x="1522052" y="344494"/>
                </a:lnTo>
                <a:lnTo>
                  <a:pt x="1533629" y="390562"/>
                </a:lnTo>
                <a:lnTo>
                  <a:pt x="1540672" y="437762"/>
                </a:lnTo>
                <a:lnTo>
                  <a:pt x="1543049" y="485773"/>
                </a:lnTo>
                <a:lnTo>
                  <a:pt x="1543049" y="682005"/>
                </a:lnTo>
                <a:lnTo>
                  <a:pt x="1540672" y="730016"/>
                </a:lnTo>
                <a:lnTo>
                  <a:pt x="1533629" y="777215"/>
                </a:lnTo>
                <a:lnTo>
                  <a:pt x="1522052" y="823283"/>
                </a:lnTo>
                <a:lnTo>
                  <a:pt x="1506072" y="867901"/>
                </a:lnTo>
                <a:lnTo>
                  <a:pt x="1485822" y="910750"/>
                </a:lnTo>
                <a:lnTo>
                  <a:pt x="1461434" y="951511"/>
                </a:lnTo>
                <a:lnTo>
                  <a:pt x="1433039" y="989867"/>
                </a:lnTo>
                <a:lnTo>
                  <a:pt x="1400769" y="1025498"/>
                </a:lnTo>
                <a:lnTo>
                  <a:pt x="1365138" y="1057767"/>
                </a:lnTo>
                <a:lnTo>
                  <a:pt x="1326783" y="1086162"/>
                </a:lnTo>
                <a:lnTo>
                  <a:pt x="1286021" y="1110550"/>
                </a:lnTo>
                <a:lnTo>
                  <a:pt x="1243173" y="1130800"/>
                </a:lnTo>
                <a:lnTo>
                  <a:pt x="1198555" y="1146780"/>
                </a:lnTo>
                <a:lnTo>
                  <a:pt x="1152487" y="1158358"/>
                </a:lnTo>
                <a:lnTo>
                  <a:pt x="1105287" y="1165401"/>
                </a:lnTo>
                <a:lnTo>
                  <a:pt x="1057277" y="1167778"/>
                </a:lnTo>
                <a:close/>
              </a:path>
            </a:pathLst>
          </a:custGeom>
          <a:solidFill>
            <a:srgbClr val="5C7E4E"/>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353271" y="1365185"/>
            <a:ext cx="4933949" cy="3289299"/>
          </a:xfrm>
          <a:prstGeom prst="rect">
            <a:avLst/>
          </a:prstGeom>
        </p:spPr>
      </p:pic>
      <p:pic>
        <p:nvPicPr>
          <p:cNvPr id="4" name="object 4"/>
          <p:cNvPicPr/>
          <p:nvPr/>
        </p:nvPicPr>
        <p:blipFill>
          <a:blip r:embed="rId3" cstate="print"/>
          <a:stretch>
            <a:fillRect/>
          </a:stretch>
        </p:blipFill>
        <p:spPr>
          <a:xfrm>
            <a:off x="6470022" y="2913818"/>
            <a:ext cx="5213349" cy="3479799"/>
          </a:xfrm>
          <a:prstGeom prst="rect">
            <a:avLst/>
          </a:prstGeom>
        </p:spPr>
      </p:pic>
      <p:sp>
        <p:nvSpPr>
          <p:cNvPr id="5" name="object 5"/>
          <p:cNvSpPr txBox="1">
            <a:spLocks noGrp="1"/>
          </p:cNvSpPr>
          <p:nvPr>
            <p:ph type="title"/>
          </p:nvPr>
        </p:nvSpPr>
        <p:spPr>
          <a:xfrm>
            <a:off x="558799" y="196462"/>
            <a:ext cx="11279929" cy="977618"/>
          </a:xfrm>
          <a:prstGeom prst="rect">
            <a:avLst/>
          </a:prstGeom>
        </p:spPr>
        <p:txBody>
          <a:bodyPr vert="horz" wrap="square" lIns="0" tIns="8043" rIns="0" bIns="0" rtlCol="0" anchor="ctr">
            <a:spAutoFit/>
          </a:bodyPr>
          <a:lstStyle/>
          <a:p>
            <a:pPr marL="3678527" marR="3387" indent="-2797527">
              <a:lnSpc>
                <a:spcPct val="116100"/>
              </a:lnSpc>
              <a:spcBef>
                <a:spcPts val="63"/>
              </a:spcBef>
            </a:pPr>
            <a:r>
              <a:rPr sz="2800" b="1" dirty="0">
                <a:latin typeface="+mn-lt"/>
                <a:cs typeface="Arial"/>
              </a:rPr>
              <a:t>POND</a:t>
            </a:r>
            <a:r>
              <a:rPr sz="2800" b="1" spc="-107" dirty="0">
                <a:latin typeface="+mn-lt"/>
                <a:cs typeface="Arial"/>
              </a:rPr>
              <a:t> </a:t>
            </a:r>
            <a:r>
              <a:rPr sz="2800" b="1" dirty="0">
                <a:latin typeface="+mn-lt"/>
                <a:cs typeface="Arial"/>
              </a:rPr>
              <a:t>RENOVATION</a:t>
            </a:r>
            <a:r>
              <a:rPr sz="2800" b="1" spc="-103" dirty="0">
                <a:latin typeface="+mn-lt"/>
                <a:cs typeface="Arial"/>
              </a:rPr>
              <a:t> </a:t>
            </a:r>
            <a:r>
              <a:rPr sz="2800" b="1" spc="40" dirty="0">
                <a:latin typeface="+mn-lt"/>
                <a:cs typeface="Arial"/>
              </a:rPr>
              <a:t>AND</a:t>
            </a:r>
            <a:r>
              <a:rPr sz="2800" b="1" spc="-103" dirty="0">
                <a:latin typeface="+mn-lt"/>
                <a:cs typeface="Arial"/>
              </a:rPr>
              <a:t> </a:t>
            </a:r>
            <a:r>
              <a:rPr sz="2800" b="1" spc="43" dirty="0">
                <a:latin typeface="+mn-lt"/>
                <a:cs typeface="Arial"/>
              </a:rPr>
              <a:t>THE</a:t>
            </a:r>
            <a:r>
              <a:rPr sz="2800" b="1" spc="-103" dirty="0">
                <a:latin typeface="+mn-lt"/>
                <a:cs typeface="Arial"/>
              </a:rPr>
              <a:t> </a:t>
            </a:r>
            <a:r>
              <a:rPr sz="2800" b="1" dirty="0">
                <a:latin typeface="+mn-lt"/>
                <a:cs typeface="Arial"/>
              </a:rPr>
              <a:t>INSTALLATION</a:t>
            </a:r>
            <a:r>
              <a:rPr sz="2800" b="1" spc="-103" dirty="0">
                <a:latin typeface="+mn-lt"/>
                <a:cs typeface="Arial"/>
              </a:rPr>
              <a:t> </a:t>
            </a:r>
            <a:r>
              <a:rPr sz="2800" b="1" spc="-37" dirty="0">
                <a:latin typeface="+mn-lt"/>
                <a:cs typeface="Arial"/>
              </a:rPr>
              <a:t>OF</a:t>
            </a:r>
            <a:r>
              <a:rPr sz="2800" b="1" spc="-103" dirty="0">
                <a:latin typeface="+mn-lt"/>
                <a:cs typeface="Arial"/>
              </a:rPr>
              <a:t> </a:t>
            </a:r>
            <a:r>
              <a:rPr sz="2800" b="1" spc="-17" dirty="0">
                <a:latin typeface="+mn-lt"/>
                <a:cs typeface="Arial"/>
              </a:rPr>
              <a:t>STONE-</a:t>
            </a:r>
            <a:r>
              <a:rPr sz="2800" b="1" spc="-33" dirty="0">
                <a:latin typeface="+mn-lt"/>
                <a:cs typeface="Arial"/>
              </a:rPr>
              <a:t>BUNDS</a:t>
            </a:r>
            <a:r>
              <a:rPr sz="2800" b="1" spc="-103" dirty="0">
                <a:latin typeface="+mn-lt"/>
                <a:cs typeface="Arial"/>
              </a:rPr>
              <a:t> </a:t>
            </a:r>
            <a:r>
              <a:rPr lang="fr-FR" sz="2800" b="1" dirty="0">
                <a:latin typeface="+mn-lt"/>
                <a:cs typeface="Arial"/>
              </a:rPr>
              <a:t>–</a:t>
            </a:r>
            <a:r>
              <a:rPr sz="2800" b="1" spc="-103" dirty="0">
                <a:latin typeface="+mn-lt"/>
                <a:cs typeface="Arial"/>
              </a:rPr>
              <a:t> </a:t>
            </a:r>
            <a:br>
              <a:rPr lang="fr-FR" sz="2800" b="1" spc="-103" dirty="0">
                <a:latin typeface="+mn-lt"/>
                <a:cs typeface="Arial"/>
              </a:rPr>
            </a:br>
            <a:r>
              <a:rPr sz="2800" b="1" spc="27" dirty="0">
                <a:latin typeface="+mn-lt"/>
                <a:cs typeface="Arial"/>
              </a:rPr>
              <a:t>THE </a:t>
            </a:r>
            <a:r>
              <a:rPr sz="2800" b="1" spc="83" dirty="0">
                <a:latin typeface="+mn-lt"/>
                <a:cs typeface="Arial"/>
              </a:rPr>
              <a:t>MAIN</a:t>
            </a:r>
            <a:r>
              <a:rPr sz="2800" b="1" spc="-37" dirty="0">
                <a:latin typeface="+mn-lt"/>
                <a:cs typeface="Arial"/>
              </a:rPr>
              <a:t> </a:t>
            </a:r>
            <a:r>
              <a:rPr sz="2800" b="1" dirty="0">
                <a:latin typeface="+mn-lt"/>
                <a:cs typeface="Arial"/>
              </a:rPr>
              <a:t>ANTICIPATORY</a:t>
            </a:r>
            <a:r>
              <a:rPr sz="2800" b="1" spc="-33" dirty="0">
                <a:latin typeface="+mn-lt"/>
                <a:cs typeface="Arial"/>
              </a:rPr>
              <a:t> </a:t>
            </a:r>
            <a:r>
              <a:rPr sz="2800" b="1" spc="-7" dirty="0">
                <a:latin typeface="+mn-lt"/>
                <a:cs typeface="Arial"/>
              </a:rPr>
              <a:t>ACTIONS</a:t>
            </a:r>
          </a:p>
        </p:txBody>
      </p:sp>
      <p:sp>
        <p:nvSpPr>
          <p:cNvPr id="6" name="object 6"/>
          <p:cNvSpPr txBox="1"/>
          <p:nvPr/>
        </p:nvSpPr>
        <p:spPr>
          <a:xfrm>
            <a:off x="7266155" y="6372666"/>
            <a:ext cx="3990340" cy="285549"/>
          </a:xfrm>
          <a:prstGeom prst="rect">
            <a:avLst/>
          </a:prstGeom>
        </p:spPr>
        <p:txBody>
          <a:bodyPr vert="horz" wrap="square" lIns="0" tIns="8467" rIns="0" bIns="0" rtlCol="0">
            <a:spAutoFit/>
          </a:bodyPr>
          <a:lstStyle/>
          <a:p>
            <a:pPr marL="8467">
              <a:spcBef>
                <a:spcPts val="67"/>
              </a:spcBef>
            </a:pPr>
            <a:r>
              <a:rPr dirty="0">
                <a:latin typeface="Arial"/>
                <a:cs typeface="Arial"/>
              </a:rPr>
              <a:t>Stone-bund,</a:t>
            </a:r>
            <a:r>
              <a:rPr spc="90" dirty="0">
                <a:latin typeface="Arial"/>
                <a:cs typeface="Arial"/>
              </a:rPr>
              <a:t> </a:t>
            </a:r>
            <a:r>
              <a:rPr dirty="0">
                <a:latin typeface="Arial"/>
                <a:cs typeface="Arial"/>
              </a:rPr>
              <a:t>JH,</a:t>
            </a:r>
            <a:r>
              <a:rPr spc="93" dirty="0">
                <a:latin typeface="Arial"/>
                <a:cs typeface="Arial"/>
              </a:rPr>
              <a:t> </a:t>
            </a:r>
            <a:r>
              <a:rPr dirty="0">
                <a:latin typeface="Arial"/>
                <a:cs typeface="Arial"/>
              </a:rPr>
              <a:t>april</a:t>
            </a:r>
            <a:r>
              <a:rPr spc="90" dirty="0">
                <a:latin typeface="Arial"/>
                <a:cs typeface="Arial"/>
              </a:rPr>
              <a:t> </a:t>
            </a:r>
            <a:r>
              <a:rPr spc="67" dirty="0">
                <a:latin typeface="Arial"/>
                <a:cs typeface="Arial"/>
              </a:rPr>
              <a:t>2023,</a:t>
            </a:r>
            <a:r>
              <a:rPr spc="93" dirty="0">
                <a:latin typeface="Arial"/>
                <a:cs typeface="Arial"/>
              </a:rPr>
              <a:t> </a:t>
            </a:r>
            <a:r>
              <a:rPr spc="43" dirty="0">
                <a:latin typeface="Arial"/>
                <a:cs typeface="Arial"/>
              </a:rPr>
              <a:t>by</a:t>
            </a:r>
            <a:r>
              <a:rPr spc="93" dirty="0">
                <a:latin typeface="Arial"/>
                <a:cs typeface="Arial"/>
              </a:rPr>
              <a:t> </a:t>
            </a:r>
            <a:r>
              <a:rPr spc="-7" dirty="0">
                <a:latin typeface="Arial"/>
                <a:cs typeface="Arial"/>
              </a:rPr>
              <a:t>N.Atek</a:t>
            </a:r>
            <a:endParaRPr>
              <a:latin typeface="Arial"/>
              <a:cs typeface="Arial"/>
            </a:endParaRPr>
          </a:p>
        </p:txBody>
      </p:sp>
      <p:sp>
        <p:nvSpPr>
          <p:cNvPr id="7" name="object 7"/>
          <p:cNvSpPr txBox="1"/>
          <p:nvPr/>
        </p:nvSpPr>
        <p:spPr>
          <a:xfrm>
            <a:off x="476410" y="4633929"/>
            <a:ext cx="4685030" cy="1416692"/>
          </a:xfrm>
          <a:prstGeom prst="rect">
            <a:avLst/>
          </a:prstGeom>
        </p:spPr>
        <p:txBody>
          <a:bodyPr vert="horz" wrap="square" lIns="0" tIns="8467" rIns="0" bIns="0" rtlCol="0">
            <a:spAutoFit/>
          </a:bodyPr>
          <a:lstStyle/>
          <a:p>
            <a:pPr algn="ctr">
              <a:spcBef>
                <a:spcPts val="67"/>
              </a:spcBef>
            </a:pPr>
            <a:r>
              <a:rPr dirty="0">
                <a:latin typeface="Arial"/>
                <a:cs typeface="Arial"/>
              </a:rPr>
              <a:t>Renovated</a:t>
            </a:r>
            <a:r>
              <a:rPr spc="40" dirty="0">
                <a:latin typeface="Arial"/>
                <a:cs typeface="Arial"/>
              </a:rPr>
              <a:t> </a:t>
            </a:r>
            <a:r>
              <a:rPr dirty="0">
                <a:latin typeface="Arial"/>
                <a:cs typeface="Arial"/>
              </a:rPr>
              <a:t>pond,</a:t>
            </a:r>
            <a:r>
              <a:rPr spc="40" dirty="0">
                <a:latin typeface="Arial"/>
                <a:cs typeface="Arial"/>
              </a:rPr>
              <a:t> </a:t>
            </a:r>
            <a:r>
              <a:rPr dirty="0">
                <a:latin typeface="Arial"/>
                <a:cs typeface="Arial"/>
              </a:rPr>
              <a:t>JH,</a:t>
            </a:r>
            <a:r>
              <a:rPr spc="43" dirty="0">
                <a:latin typeface="Arial"/>
                <a:cs typeface="Arial"/>
              </a:rPr>
              <a:t> </a:t>
            </a:r>
            <a:r>
              <a:rPr spc="33" dirty="0">
                <a:latin typeface="Arial"/>
                <a:cs typeface="Arial"/>
              </a:rPr>
              <a:t>march</a:t>
            </a:r>
            <a:r>
              <a:rPr spc="40" dirty="0">
                <a:latin typeface="Arial"/>
                <a:cs typeface="Arial"/>
              </a:rPr>
              <a:t> </a:t>
            </a:r>
            <a:r>
              <a:rPr spc="67" dirty="0">
                <a:latin typeface="Arial"/>
                <a:cs typeface="Arial"/>
              </a:rPr>
              <a:t>2023,</a:t>
            </a:r>
            <a:r>
              <a:rPr spc="43" dirty="0">
                <a:latin typeface="Arial"/>
                <a:cs typeface="Arial"/>
              </a:rPr>
              <a:t> by</a:t>
            </a:r>
            <a:r>
              <a:rPr spc="40" dirty="0">
                <a:latin typeface="Arial"/>
                <a:cs typeface="Arial"/>
              </a:rPr>
              <a:t> </a:t>
            </a:r>
            <a:r>
              <a:rPr spc="-7" dirty="0">
                <a:latin typeface="Arial"/>
                <a:cs typeface="Arial"/>
              </a:rPr>
              <a:t>N.Atek</a:t>
            </a:r>
            <a:endParaRPr>
              <a:latin typeface="Arial"/>
              <a:cs typeface="Arial"/>
            </a:endParaRPr>
          </a:p>
          <a:p>
            <a:pPr>
              <a:spcBef>
                <a:spcPts val="30"/>
              </a:spcBef>
            </a:pPr>
            <a:endParaRPr sz="2467">
              <a:latin typeface="Arial"/>
              <a:cs typeface="Arial"/>
            </a:endParaRPr>
          </a:p>
          <a:p>
            <a:pPr marL="159605" marR="111342" indent="-423" algn="ctr">
              <a:lnSpc>
                <a:spcPct val="115500"/>
              </a:lnSpc>
            </a:pPr>
            <a:r>
              <a:rPr sz="2200" dirty="0">
                <a:latin typeface="Arial"/>
                <a:cs typeface="Arial"/>
              </a:rPr>
              <a:t>Perpetual</a:t>
            </a:r>
            <a:r>
              <a:rPr sz="2200" spc="83" dirty="0">
                <a:latin typeface="Arial"/>
                <a:cs typeface="Arial"/>
              </a:rPr>
              <a:t> </a:t>
            </a:r>
            <a:r>
              <a:rPr sz="2200" spc="47" dirty="0">
                <a:latin typeface="Arial"/>
                <a:cs typeface="Arial"/>
              </a:rPr>
              <a:t>adaptation</a:t>
            </a:r>
            <a:r>
              <a:rPr sz="2200" spc="83" dirty="0">
                <a:latin typeface="Arial"/>
                <a:cs typeface="Arial"/>
              </a:rPr>
              <a:t> </a:t>
            </a:r>
            <a:r>
              <a:rPr sz="2200" spc="113" dirty="0">
                <a:latin typeface="Arial"/>
                <a:cs typeface="Arial"/>
              </a:rPr>
              <a:t>of</a:t>
            </a:r>
            <a:r>
              <a:rPr sz="2200" spc="83" dirty="0">
                <a:latin typeface="Arial"/>
                <a:cs typeface="Arial"/>
              </a:rPr>
              <a:t> </a:t>
            </a:r>
            <a:r>
              <a:rPr sz="2200" spc="47" dirty="0">
                <a:latin typeface="Arial"/>
                <a:cs typeface="Arial"/>
              </a:rPr>
              <a:t>the </a:t>
            </a:r>
            <a:r>
              <a:rPr sz="2200" spc="40" dirty="0">
                <a:latin typeface="Arial"/>
                <a:cs typeface="Arial"/>
              </a:rPr>
              <a:t>agricultural</a:t>
            </a:r>
            <a:r>
              <a:rPr sz="2200" spc="47" dirty="0">
                <a:latin typeface="Arial"/>
                <a:cs typeface="Arial"/>
              </a:rPr>
              <a:t> </a:t>
            </a:r>
            <a:r>
              <a:rPr sz="2200" dirty="0">
                <a:latin typeface="Arial"/>
                <a:cs typeface="Arial"/>
              </a:rPr>
              <a:t>calendar,</a:t>
            </a:r>
            <a:r>
              <a:rPr sz="2200" spc="50" dirty="0">
                <a:latin typeface="Arial"/>
                <a:cs typeface="Arial"/>
              </a:rPr>
              <a:t> </a:t>
            </a:r>
            <a:r>
              <a:rPr sz="2200" dirty="0">
                <a:latin typeface="Arial"/>
                <a:cs typeface="Arial"/>
              </a:rPr>
              <a:t>seed</a:t>
            </a:r>
            <a:r>
              <a:rPr sz="2200" spc="47" dirty="0">
                <a:latin typeface="Arial"/>
                <a:cs typeface="Arial"/>
              </a:rPr>
              <a:t> </a:t>
            </a:r>
            <a:r>
              <a:rPr sz="2200" spc="-7" dirty="0">
                <a:latin typeface="Arial"/>
                <a:cs typeface="Arial"/>
              </a:rPr>
              <a:t>storage</a:t>
            </a:r>
            <a:endParaRPr sz="2200">
              <a:latin typeface="Arial"/>
              <a:cs typeface="Arial"/>
            </a:endParaRPr>
          </a:p>
        </p:txBody>
      </p:sp>
      <p:sp>
        <p:nvSpPr>
          <p:cNvPr id="8" name="object 8"/>
          <p:cNvSpPr txBox="1"/>
          <p:nvPr/>
        </p:nvSpPr>
        <p:spPr>
          <a:xfrm>
            <a:off x="7572989" y="1289408"/>
            <a:ext cx="3414607" cy="1152774"/>
          </a:xfrm>
          <a:prstGeom prst="rect">
            <a:avLst/>
          </a:prstGeom>
        </p:spPr>
        <p:txBody>
          <a:bodyPr vert="horz" wrap="square" lIns="0" tIns="8467" rIns="0" bIns="0" rtlCol="0">
            <a:spAutoFit/>
          </a:bodyPr>
          <a:lstStyle/>
          <a:p>
            <a:pPr marL="8467" marR="3387" algn="ctr">
              <a:lnSpc>
                <a:spcPct val="115500"/>
              </a:lnSpc>
              <a:spcBef>
                <a:spcPts val="67"/>
              </a:spcBef>
            </a:pPr>
            <a:r>
              <a:rPr sz="2200" spc="-17" dirty="0">
                <a:latin typeface="Arial"/>
                <a:cs typeface="Arial"/>
              </a:rPr>
              <a:t>Since</a:t>
            </a:r>
            <a:r>
              <a:rPr sz="2200" spc="13" dirty="0">
                <a:latin typeface="Arial"/>
                <a:cs typeface="Arial"/>
              </a:rPr>
              <a:t> </a:t>
            </a:r>
            <a:r>
              <a:rPr sz="2200" dirty="0">
                <a:latin typeface="Arial"/>
                <a:cs typeface="Arial"/>
              </a:rPr>
              <a:t>2019</a:t>
            </a:r>
            <a:r>
              <a:rPr sz="2200" spc="17" dirty="0">
                <a:latin typeface="Arial"/>
                <a:cs typeface="Arial"/>
              </a:rPr>
              <a:t> </a:t>
            </a:r>
            <a:r>
              <a:rPr sz="2200" spc="-113" dirty="0">
                <a:latin typeface="Arial"/>
                <a:cs typeface="Arial"/>
              </a:rPr>
              <a:t>DF</a:t>
            </a:r>
            <a:r>
              <a:rPr sz="2200" spc="13" dirty="0">
                <a:latin typeface="Arial"/>
                <a:cs typeface="Arial"/>
              </a:rPr>
              <a:t> </a:t>
            </a:r>
            <a:r>
              <a:rPr sz="2200" dirty="0">
                <a:latin typeface="Arial"/>
                <a:cs typeface="Arial"/>
              </a:rPr>
              <a:t>in</a:t>
            </a:r>
            <a:r>
              <a:rPr sz="2200" spc="17" dirty="0">
                <a:latin typeface="Arial"/>
                <a:cs typeface="Arial"/>
              </a:rPr>
              <a:t> </a:t>
            </a:r>
            <a:r>
              <a:rPr sz="2200" spc="37" dirty="0">
                <a:latin typeface="Arial"/>
                <a:cs typeface="Arial"/>
              </a:rPr>
              <a:t>action</a:t>
            </a:r>
            <a:r>
              <a:rPr sz="2200" spc="17" dirty="0">
                <a:latin typeface="Arial"/>
                <a:cs typeface="Arial"/>
              </a:rPr>
              <a:t> </a:t>
            </a:r>
            <a:r>
              <a:rPr sz="2200" spc="210" dirty="0">
                <a:latin typeface="Arial"/>
                <a:cs typeface="Arial"/>
              </a:rPr>
              <a:t>:</a:t>
            </a:r>
            <a:r>
              <a:rPr sz="2200" spc="550" dirty="0">
                <a:latin typeface="Arial"/>
                <a:cs typeface="Arial"/>
              </a:rPr>
              <a:t> </a:t>
            </a:r>
            <a:r>
              <a:rPr sz="2200" spc="47" dirty="0">
                <a:latin typeface="Arial"/>
                <a:cs typeface="Arial"/>
              </a:rPr>
              <a:t>6</a:t>
            </a:r>
            <a:r>
              <a:rPr sz="2200" spc="127" dirty="0">
                <a:latin typeface="Arial"/>
                <a:cs typeface="Arial"/>
              </a:rPr>
              <a:t> </a:t>
            </a:r>
            <a:r>
              <a:rPr sz="2200" spc="63" dirty="0">
                <a:latin typeface="Arial"/>
                <a:cs typeface="Arial"/>
              </a:rPr>
              <a:t>stone-</a:t>
            </a:r>
            <a:r>
              <a:rPr sz="2200" dirty="0">
                <a:latin typeface="Arial"/>
                <a:cs typeface="Arial"/>
              </a:rPr>
              <a:t>bund</a:t>
            </a:r>
            <a:r>
              <a:rPr sz="2200" spc="127" dirty="0">
                <a:latin typeface="Arial"/>
                <a:cs typeface="Arial"/>
              </a:rPr>
              <a:t> </a:t>
            </a:r>
            <a:r>
              <a:rPr sz="2200" dirty="0">
                <a:latin typeface="Arial"/>
                <a:cs typeface="Arial"/>
              </a:rPr>
              <a:t>installed</a:t>
            </a:r>
            <a:r>
              <a:rPr sz="2200" spc="127" dirty="0">
                <a:latin typeface="Arial"/>
                <a:cs typeface="Arial"/>
              </a:rPr>
              <a:t> </a:t>
            </a:r>
            <a:r>
              <a:rPr sz="2200" spc="-17" dirty="0">
                <a:latin typeface="Arial"/>
                <a:cs typeface="Arial"/>
              </a:rPr>
              <a:t>and </a:t>
            </a:r>
            <a:r>
              <a:rPr sz="2200" dirty="0">
                <a:latin typeface="Arial"/>
                <a:cs typeface="Arial"/>
              </a:rPr>
              <a:t>5</a:t>
            </a:r>
            <a:r>
              <a:rPr sz="2200" spc="37" dirty="0">
                <a:latin typeface="Arial"/>
                <a:cs typeface="Arial"/>
              </a:rPr>
              <a:t> </a:t>
            </a:r>
            <a:r>
              <a:rPr sz="2200" spc="47" dirty="0">
                <a:latin typeface="Arial"/>
                <a:cs typeface="Arial"/>
              </a:rPr>
              <a:t>renovated</a:t>
            </a:r>
            <a:r>
              <a:rPr sz="2200" spc="40" dirty="0">
                <a:latin typeface="Arial"/>
                <a:cs typeface="Arial"/>
              </a:rPr>
              <a:t> </a:t>
            </a:r>
            <a:r>
              <a:rPr sz="2200" spc="-7" dirty="0">
                <a:latin typeface="Arial"/>
                <a:cs typeface="Arial"/>
              </a:rPr>
              <a:t>ponds</a:t>
            </a:r>
            <a:endParaRPr sz="220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88594"/>
            <a:ext cx="1028700" cy="778933"/>
          </a:xfrm>
          <a:custGeom>
            <a:avLst/>
            <a:gdLst/>
            <a:ahLst/>
            <a:cxnLst/>
            <a:rect l="l" t="t" r="r" b="b"/>
            <a:pathLst>
              <a:path w="1543050" h="1168400">
                <a:moveTo>
                  <a:pt x="1057275" y="1167777"/>
                </a:moveTo>
                <a:lnTo>
                  <a:pt x="0" y="1167777"/>
                </a:lnTo>
                <a:lnTo>
                  <a:pt x="0" y="0"/>
                </a:lnTo>
                <a:lnTo>
                  <a:pt x="1057283" y="0"/>
                </a:lnTo>
                <a:lnTo>
                  <a:pt x="1105287" y="2376"/>
                </a:lnTo>
                <a:lnTo>
                  <a:pt x="1152487" y="9419"/>
                </a:lnTo>
                <a:lnTo>
                  <a:pt x="1198555" y="20997"/>
                </a:lnTo>
                <a:lnTo>
                  <a:pt x="1243173" y="36977"/>
                </a:lnTo>
                <a:lnTo>
                  <a:pt x="1286021" y="57227"/>
                </a:lnTo>
                <a:lnTo>
                  <a:pt x="1326783" y="81615"/>
                </a:lnTo>
                <a:lnTo>
                  <a:pt x="1365138" y="110010"/>
                </a:lnTo>
                <a:lnTo>
                  <a:pt x="1400769" y="142279"/>
                </a:lnTo>
                <a:lnTo>
                  <a:pt x="1433039" y="177910"/>
                </a:lnTo>
                <a:lnTo>
                  <a:pt x="1461434" y="216266"/>
                </a:lnTo>
                <a:lnTo>
                  <a:pt x="1485822" y="257027"/>
                </a:lnTo>
                <a:lnTo>
                  <a:pt x="1506072" y="299876"/>
                </a:lnTo>
                <a:lnTo>
                  <a:pt x="1522052" y="344494"/>
                </a:lnTo>
                <a:lnTo>
                  <a:pt x="1533629" y="390562"/>
                </a:lnTo>
                <a:lnTo>
                  <a:pt x="1540672" y="437761"/>
                </a:lnTo>
                <a:lnTo>
                  <a:pt x="1543049" y="485772"/>
                </a:lnTo>
                <a:lnTo>
                  <a:pt x="1543049" y="682004"/>
                </a:lnTo>
                <a:lnTo>
                  <a:pt x="1540672" y="730015"/>
                </a:lnTo>
                <a:lnTo>
                  <a:pt x="1533629" y="777215"/>
                </a:lnTo>
                <a:lnTo>
                  <a:pt x="1522052" y="823283"/>
                </a:lnTo>
                <a:lnTo>
                  <a:pt x="1506072" y="867901"/>
                </a:lnTo>
                <a:lnTo>
                  <a:pt x="1485822" y="910749"/>
                </a:lnTo>
                <a:lnTo>
                  <a:pt x="1461434" y="951511"/>
                </a:lnTo>
                <a:lnTo>
                  <a:pt x="1433039" y="989866"/>
                </a:lnTo>
                <a:lnTo>
                  <a:pt x="1400769" y="1025497"/>
                </a:lnTo>
                <a:lnTo>
                  <a:pt x="1365138" y="1057767"/>
                </a:lnTo>
                <a:lnTo>
                  <a:pt x="1326783" y="1086162"/>
                </a:lnTo>
                <a:lnTo>
                  <a:pt x="1286021" y="1110550"/>
                </a:lnTo>
                <a:lnTo>
                  <a:pt x="1243173" y="1130800"/>
                </a:lnTo>
                <a:lnTo>
                  <a:pt x="1198555" y="1146780"/>
                </a:lnTo>
                <a:lnTo>
                  <a:pt x="1152487" y="1158357"/>
                </a:lnTo>
                <a:lnTo>
                  <a:pt x="1105287" y="1165400"/>
                </a:lnTo>
                <a:lnTo>
                  <a:pt x="1057275" y="1167777"/>
                </a:lnTo>
                <a:close/>
              </a:path>
            </a:pathLst>
          </a:custGeom>
          <a:solidFill>
            <a:srgbClr val="5C7E4E"/>
          </a:solidFill>
        </p:spPr>
        <p:txBody>
          <a:bodyPr wrap="square" lIns="0" tIns="0" rIns="0" bIns="0" rtlCol="0"/>
          <a:lstStyle/>
          <a:p>
            <a:endParaRPr sz="1200"/>
          </a:p>
        </p:txBody>
      </p:sp>
      <p:grpSp>
        <p:nvGrpSpPr>
          <p:cNvPr id="3" name="object 3"/>
          <p:cNvGrpSpPr/>
          <p:nvPr/>
        </p:nvGrpSpPr>
        <p:grpSpPr>
          <a:xfrm>
            <a:off x="331141" y="1551594"/>
            <a:ext cx="2915920" cy="4958503"/>
            <a:chOff x="496712" y="2327390"/>
            <a:chExt cx="4373880" cy="7437755"/>
          </a:xfrm>
        </p:grpSpPr>
        <p:sp>
          <p:nvSpPr>
            <p:cNvPr id="4" name="object 4"/>
            <p:cNvSpPr/>
            <p:nvPr/>
          </p:nvSpPr>
          <p:spPr>
            <a:xfrm>
              <a:off x="496712" y="2327390"/>
              <a:ext cx="4373880" cy="7437755"/>
            </a:xfrm>
            <a:custGeom>
              <a:avLst/>
              <a:gdLst/>
              <a:ahLst/>
              <a:cxnLst/>
              <a:rect l="l" t="t" r="r" b="b"/>
              <a:pathLst>
                <a:path w="4373880" h="7437755">
                  <a:moveTo>
                    <a:pt x="4373543" y="7437214"/>
                  </a:moveTo>
                  <a:lnTo>
                    <a:pt x="0" y="7437214"/>
                  </a:lnTo>
                  <a:lnTo>
                    <a:pt x="0" y="0"/>
                  </a:lnTo>
                  <a:lnTo>
                    <a:pt x="4373543" y="0"/>
                  </a:lnTo>
                  <a:lnTo>
                    <a:pt x="4373543" y="7437214"/>
                  </a:lnTo>
                  <a:close/>
                </a:path>
              </a:pathLst>
            </a:custGeom>
            <a:solidFill>
              <a:srgbClr val="CB723F"/>
            </a:solidFill>
          </p:spPr>
          <p:txBody>
            <a:bodyPr wrap="square" lIns="0" tIns="0" rIns="0" bIns="0" rtlCol="0"/>
            <a:lstStyle/>
            <a:p>
              <a:endParaRPr sz="1200"/>
            </a:p>
          </p:txBody>
        </p:sp>
        <p:sp>
          <p:nvSpPr>
            <p:cNvPr id="5" name="object 5"/>
            <p:cNvSpPr/>
            <p:nvPr/>
          </p:nvSpPr>
          <p:spPr>
            <a:xfrm>
              <a:off x="1028700" y="2877133"/>
              <a:ext cx="3327400" cy="1543050"/>
            </a:xfrm>
            <a:custGeom>
              <a:avLst/>
              <a:gdLst/>
              <a:ahLst/>
              <a:cxnLst/>
              <a:rect l="l" t="t" r="r" b="b"/>
              <a:pathLst>
                <a:path w="3327400" h="1543050">
                  <a:moveTo>
                    <a:pt x="2841433" y="1543049"/>
                  </a:moveTo>
                  <a:lnTo>
                    <a:pt x="485771" y="1543049"/>
                  </a:lnTo>
                  <a:lnTo>
                    <a:pt x="437761" y="1540672"/>
                  </a:lnTo>
                  <a:lnTo>
                    <a:pt x="390562" y="1533629"/>
                  </a:lnTo>
                  <a:lnTo>
                    <a:pt x="344494" y="1522052"/>
                  </a:lnTo>
                  <a:lnTo>
                    <a:pt x="299876" y="1506072"/>
                  </a:lnTo>
                  <a:lnTo>
                    <a:pt x="257027" y="1485822"/>
                  </a:lnTo>
                  <a:lnTo>
                    <a:pt x="216266" y="1461433"/>
                  </a:lnTo>
                  <a:lnTo>
                    <a:pt x="177911" y="1433038"/>
                  </a:lnTo>
                  <a:lnTo>
                    <a:pt x="142279" y="1400769"/>
                  </a:lnTo>
                  <a:lnTo>
                    <a:pt x="110010" y="1365138"/>
                  </a:lnTo>
                  <a:lnTo>
                    <a:pt x="81615" y="1326782"/>
                  </a:lnTo>
                  <a:lnTo>
                    <a:pt x="57227" y="1286021"/>
                  </a:lnTo>
                  <a:lnTo>
                    <a:pt x="36977" y="1243172"/>
                  </a:lnTo>
                  <a:lnTo>
                    <a:pt x="20997" y="1198555"/>
                  </a:lnTo>
                  <a:lnTo>
                    <a:pt x="9420" y="1152487"/>
                  </a:lnTo>
                  <a:lnTo>
                    <a:pt x="2376" y="1105287"/>
                  </a:lnTo>
                  <a:lnTo>
                    <a:pt x="0" y="1057280"/>
                  </a:lnTo>
                  <a:lnTo>
                    <a:pt x="0" y="485769"/>
                  </a:lnTo>
                  <a:lnTo>
                    <a:pt x="2376" y="437762"/>
                  </a:lnTo>
                  <a:lnTo>
                    <a:pt x="9420" y="390562"/>
                  </a:lnTo>
                  <a:lnTo>
                    <a:pt x="20997" y="344494"/>
                  </a:lnTo>
                  <a:lnTo>
                    <a:pt x="36977" y="299876"/>
                  </a:lnTo>
                  <a:lnTo>
                    <a:pt x="57227" y="257028"/>
                  </a:lnTo>
                  <a:lnTo>
                    <a:pt x="81615" y="216266"/>
                  </a:lnTo>
                  <a:lnTo>
                    <a:pt x="110010" y="177911"/>
                  </a:lnTo>
                  <a:lnTo>
                    <a:pt x="142279" y="142280"/>
                  </a:lnTo>
                  <a:lnTo>
                    <a:pt x="177911" y="110010"/>
                  </a:lnTo>
                  <a:lnTo>
                    <a:pt x="216266" y="81615"/>
                  </a:lnTo>
                  <a:lnTo>
                    <a:pt x="257027" y="57227"/>
                  </a:lnTo>
                  <a:lnTo>
                    <a:pt x="299876" y="36977"/>
                  </a:lnTo>
                  <a:lnTo>
                    <a:pt x="344494" y="20997"/>
                  </a:lnTo>
                  <a:lnTo>
                    <a:pt x="390562" y="9420"/>
                  </a:lnTo>
                  <a:lnTo>
                    <a:pt x="437761" y="2377"/>
                  </a:lnTo>
                  <a:lnTo>
                    <a:pt x="485774" y="0"/>
                  </a:lnTo>
                  <a:lnTo>
                    <a:pt x="2841429" y="0"/>
                  </a:lnTo>
                  <a:lnTo>
                    <a:pt x="2889442" y="2377"/>
                  </a:lnTo>
                  <a:lnTo>
                    <a:pt x="2936642" y="9420"/>
                  </a:lnTo>
                  <a:lnTo>
                    <a:pt x="2982710" y="20997"/>
                  </a:lnTo>
                  <a:lnTo>
                    <a:pt x="3027327" y="36977"/>
                  </a:lnTo>
                  <a:lnTo>
                    <a:pt x="3070176" y="57227"/>
                  </a:lnTo>
                  <a:lnTo>
                    <a:pt x="3110938" y="81615"/>
                  </a:lnTo>
                  <a:lnTo>
                    <a:pt x="3149293" y="110010"/>
                  </a:lnTo>
                  <a:lnTo>
                    <a:pt x="3184924" y="142280"/>
                  </a:lnTo>
                  <a:lnTo>
                    <a:pt x="3217193" y="177911"/>
                  </a:lnTo>
                  <a:lnTo>
                    <a:pt x="3245588" y="216266"/>
                  </a:lnTo>
                  <a:lnTo>
                    <a:pt x="3269977" y="257028"/>
                  </a:lnTo>
                  <a:lnTo>
                    <a:pt x="3290227" y="299876"/>
                  </a:lnTo>
                  <a:lnTo>
                    <a:pt x="3306207" y="344494"/>
                  </a:lnTo>
                  <a:lnTo>
                    <a:pt x="3317784" y="390562"/>
                  </a:lnTo>
                  <a:lnTo>
                    <a:pt x="3324827" y="437762"/>
                  </a:lnTo>
                  <a:lnTo>
                    <a:pt x="3327204" y="485769"/>
                  </a:lnTo>
                  <a:lnTo>
                    <a:pt x="3327204" y="1057280"/>
                  </a:lnTo>
                  <a:lnTo>
                    <a:pt x="3324827" y="1105287"/>
                  </a:lnTo>
                  <a:lnTo>
                    <a:pt x="3317784" y="1152487"/>
                  </a:lnTo>
                  <a:lnTo>
                    <a:pt x="3306207" y="1198555"/>
                  </a:lnTo>
                  <a:lnTo>
                    <a:pt x="3290227" y="1243172"/>
                  </a:lnTo>
                  <a:lnTo>
                    <a:pt x="3269977" y="1286021"/>
                  </a:lnTo>
                  <a:lnTo>
                    <a:pt x="3245588" y="1326782"/>
                  </a:lnTo>
                  <a:lnTo>
                    <a:pt x="3217193" y="1365138"/>
                  </a:lnTo>
                  <a:lnTo>
                    <a:pt x="3184924" y="1400769"/>
                  </a:lnTo>
                  <a:lnTo>
                    <a:pt x="3149293" y="1433038"/>
                  </a:lnTo>
                  <a:lnTo>
                    <a:pt x="3110938" y="1461433"/>
                  </a:lnTo>
                  <a:lnTo>
                    <a:pt x="3070176" y="1485822"/>
                  </a:lnTo>
                  <a:lnTo>
                    <a:pt x="3027327" y="1506072"/>
                  </a:lnTo>
                  <a:lnTo>
                    <a:pt x="2982710" y="1522052"/>
                  </a:lnTo>
                  <a:lnTo>
                    <a:pt x="2936642" y="1533629"/>
                  </a:lnTo>
                  <a:lnTo>
                    <a:pt x="2889442" y="1540672"/>
                  </a:lnTo>
                  <a:lnTo>
                    <a:pt x="2841433" y="1543049"/>
                  </a:lnTo>
                  <a:close/>
                </a:path>
              </a:pathLst>
            </a:custGeom>
            <a:solidFill>
              <a:srgbClr val="FFFAE4"/>
            </a:solidFill>
          </p:spPr>
          <p:txBody>
            <a:bodyPr wrap="square" lIns="0" tIns="0" rIns="0" bIns="0" rtlCol="0"/>
            <a:lstStyle/>
            <a:p>
              <a:endParaRPr sz="1200"/>
            </a:p>
          </p:txBody>
        </p:sp>
      </p:grpSp>
      <p:sp>
        <p:nvSpPr>
          <p:cNvPr id="6" name="object 6"/>
          <p:cNvSpPr txBox="1"/>
          <p:nvPr/>
        </p:nvSpPr>
        <p:spPr>
          <a:xfrm>
            <a:off x="331141" y="1551593"/>
            <a:ext cx="2915920" cy="4374724"/>
          </a:xfrm>
          <a:prstGeom prst="rect">
            <a:avLst/>
          </a:prstGeom>
        </p:spPr>
        <p:txBody>
          <a:bodyPr vert="horz" wrap="square" lIns="0" tIns="0" rIns="0" bIns="0" rtlCol="0">
            <a:spAutoFit/>
          </a:bodyPr>
          <a:lstStyle/>
          <a:p>
            <a:pPr>
              <a:lnSpc>
                <a:spcPct val="100000"/>
              </a:lnSpc>
            </a:pPr>
            <a:endParaRPr sz="2600">
              <a:latin typeface="Times New Roman"/>
              <a:cs typeface="Times New Roman"/>
            </a:endParaRPr>
          </a:p>
          <a:p>
            <a:pPr>
              <a:spcBef>
                <a:spcPts val="13"/>
              </a:spcBef>
            </a:pPr>
            <a:endParaRPr sz="2200">
              <a:latin typeface="Times New Roman"/>
              <a:cs typeface="Times New Roman"/>
            </a:endParaRPr>
          </a:p>
          <a:p>
            <a:pPr marL="295078" indent="115999">
              <a:spcBef>
                <a:spcPts val="3"/>
              </a:spcBef>
            </a:pPr>
            <a:r>
              <a:rPr sz="2200" dirty="0">
                <a:solidFill>
                  <a:srgbClr val="4A5333"/>
                </a:solidFill>
                <a:latin typeface="Arial"/>
                <a:cs typeface="Arial"/>
              </a:rPr>
              <a:t>Knowledge</a:t>
            </a:r>
            <a:r>
              <a:rPr sz="2200" spc="90" dirty="0">
                <a:solidFill>
                  <a:srgbClr val="4A5333"/>
                </a:solidFill>
                <a:latin typeface="Arial"/>
                <a:cs typeface="Arial"/>
              </a:rPr>
              <a:t> </a:t>
            </a:r>
            <a:r>
              <a:rPr sz="2200" spc="-13" dirty="0">
                <a:solidFill>
                  <a:srgbClr val="4A5333"/>
                </a:solidFill>
                <a:latin typeface="Arial"/>
                <a:cs typeface="Arial"/>
              </a:rPr>
              <a:t>need</a:t>
            </a:r>
            <a:endParaRPr sz="2200">
              <a:latin typeface="Arial"/>
              <a:cs typeface="Arial"/>
            </a:endParaRPr>
          </a:p>
          <a:p>
            <a:pPr>
              <a:spcBef>
                <a:spcPts val="27"/>
              </a:spcBef>
            </a:pPr>
            <a:endParaRPr sz="3200">
              <a:latin typeface="Arial"/>
              <a:cs typeface="Arial"/>
            </a:endParaRPr>
          </a:p>
          <a:p>
            <a:pPr marL="24978" marR="52073" indent="111342" algn="ctr">
              <a:lnSpc>
                <a:spcPct val="208300"/>
              </a:lnSpc>
            </a:pPr>
            <a:r>
              <a:rPr sz="2200" spc="73" dirty="0">
                <a:solidFill>
                  <a:srgbClr val="FFFFFF"/>
                </a:solidFill>
                <a:latin typeface="Arial"/>
                <a:cs typeface="Arial"/>
              </a:rPr>
              <a:t>Weather</a:t>
            </a:r>
            <a:r>
              <a:rPr sz="2200" spc="13" dirty="0">
                <a:solidFill>
                  <a:srgbClr val="FFFFFF"/>
                </a:solidFill>
                <a:latin typeface="Arial"/>
                <a:cs typeface="Arial"/>
              </a:rPr>
              <a:t> </a:t>
            </a:r>
            <a:r>
              <a:rPr sz="2200" spc="43" dirty="0">
                <a:solidFill>
                  <a:srgbClr val="FFFFFF"/>
                </a:solidFill>
                <a:latin typeface="Arial"/>
                <a:cs typeface="Arial"/>
              </a:rPr>
              <a:t>forecasts </a:t>
            </a:r>
            <a:r>
              <a:rPr sz="2200" dirty="0">
                <a:solidFill>
                  <a:srgbClr val="FFFFFF"/>
                </a:solidFill>
                <a:latin typeface="Arial"/>
                <a:cs typeface="Arial"/>
              </a:rPr>
              <a:t>Soil </a:t>
            </a:r>
            <a:r>
              <a:rPr sz="2200" spc="43" dirty="0">
                <a:solidFill>
                  <a:srgbClr val="FFFFFF"/>
                </a:solidFill>
                <a:latin typeface="Arial"/>
                <a:cs typeface="Arial"/>
              </a:rPr>
              <a:t>and</a:t>
            </a:r>
            <a:r>
              <a:rPr sz="2200" spc="3" dirty="0">
                <a:solidFill>
                  <a:srgbClr val="FFFFFF"/>
                </a:solidFill>
                <a:latin typeface="Arial"/>
                <a:cs typeface="Arial"/>
              </a:rPr>
              <a:t> </a:t>
            </a:r>
            <a:r>
              <a:rPr sz="2200" spc="110" dirty="0">
                <a:solidFill>
                  <a:srgbClr val="FFFFFF"/>
                </a:solidFill>
                <a:latin typeface="Arial"/>
                <a:cs typeface="Arial"/>
              </a:rPr>
              <a:t>water</a:t>
            </a:r>
            <a:r>
              <a:rPr sz="2200" dirty="0">
                <a:solidFill>
                  <a:srgbClr val="FFFFFF"/>
                </a:solidFill>
                <a:latin typeface="Arial"/>
                <a:cs typeface="Arial"/>
              </a:rPr>
              <a:t> </a:t>
            </a:r>
            <a:r>
              <a:rPr sz="2200" spc="83" dirty="0">
                <a:solidFill>
                  <a:srgbClr val="FFFFFF"/>
                </a:solidFill>
                <a:latin typeface="Arial"/>
                <a:cs typeface="Arial"/>
              </a:rPr>
              <a:t>quality</a:t>
            </a:r>
            <a:endParaRPr sz="2200">
              <a:latin typeface="Arial"/>
              <a:cs typeface="Arial"/>
            </a:endParaRPr>
          </a:p>
          <a:p>
            <a:pPr>
              <a:spcBef>
                <a:spcPts val="27"/>
              </a:spcBef>
            </a:pPr>
            <a:endParaRPr sz="2367">
              <a:latin typeface="Arial"/>
              <a:cs typeface="Arial"/>
            </a:endParaRPr>
          </a:p>
          <a:p>
            <a:pPr marL="346304" marR="341223" indent="-423" algn="ctr">
              <a:lnSpc>
                <a:spcPct val="104200"/>
              </a:lnSpc>
              <a:spcBef>
                <a:spcPts val="3"/>
              </a:spcBef>
            </a:pPr>
            <a:r>
              <a:rPr sz="2200" spc="60" dirty="0">
                <a:solidFill>
                  <a:srgbClr val="FFFFFF"/>
                </a:solidFill>
                <a:latin typeface="Arial"/>
                <a:cs typeface="Arial"/>
              </a:rPr>
              <a:t>Continuation</a:t>
            </a:r>
            <a:r>
              <a:rPr sz="2200" spc="30" dirty="0">
                <a:solidFill>
                  <a:srgbClr val="FFFFFF"/>
                </a:solidFill>
                <a:latin typeface="Arial"/>
                <a:cs typeface="Arial"/>
              </a:rPr>
              <a:t> </a:t>
            </a:r>
            <a:r>
              <a:rPr sz="2200" spc="113" dirty="0">
                <a:solidFill>
                  <a:srgbClr val="FFFFFF"/>
                </a:solidFill>
                <a:latin typeface="Arial"/>
                <a:cs typeface="Arial"/>
              </a:rPr>
              <a:t>of </a:t>
            </a:r>
            <a:r>
              <a:rPr sz="2200" spc="103" dirty="0">
                <a:solidFill>
                  <a:srgbClr val="FFFFFF"/>
                </a:solidFill>
                <a:latin typeface="Arial"/>
                <a:cs typeface="Arial"/>
              </a:rPr>
              <a:t>farmer</a:t>
            </a:r>
            <a:r>
              <a:rPr sz="2200" spc="23" dirty="0">
                <a:solidFill>
                  <a:srgbClr val="FFFFFF"/>
                </a:solidFill>
                <a:latin typeface="Arial"/>
                <a:cs typeface="Arial"/>
              </a:rPr>
              <a:t> </a:t>
            </a:r>
            <a:r>
              <a:rPr sz="2200" spc="27" dirty="0">
                <a:solidFill>
                  <a:srgbClr val="FFFFFF"/>
                </a:solidFill>
                <a:latin typeface="Arial"/>
                <a:cs typeface="Arial"/>
              </a:rPr>
              <a:t>exchange </a:t>
            </a:r>
            <a:r>
              <a:rPr sz="2200" spc="33" dirty="0">
                <a:solidFill>
                  <a:srgbClr val="FFFFFF"/>
                </a:solidFill>
                <a:latin typeface="Arial"/>
                <a:cs typeface="Arial"/>
              </a:rPr>
              <a:t>groups</a:t>
            </a:r>
            <a:endParaRPr sz="2200">
              <a:latin typeface="Arial"/>
              <a:cs typeface="Arial"/>
            </a:endParaRPr>
          </a:p>
        </p:txBody>
      </p:sp>
      <p:grpSp>
        <p:nvGrpSpPr>
          <p:cNvPr id="7" name="object 7"/>
          <p:cNvGrpSpPr/>
          <p:nvPr/>
        </p:nvGrpSpPr>
        <p:grpSpPr>
          <a:xfrm>
            <a:off x="3530465" y="1551593"/>
            <a:ext cx="2915920" cy="4130040"/>
            <a:chOff x="5295698" y="2327390"/>
            <a:chExt cx="4373880" cy="6195060"/>
          </a:xfrm>
        </p:grpSpPr>
        <p:sp>
          <p:nvSpPr>
            <p:cNvPr id="8" name="object 8"/>
            <p:cNvSpPr/>
            <p:nvPr/>
          </p:nvSpPr>
          <p:spPr>
            <a:xfrm>
              <a:off x="5295698" y="2327390"/>
              <a:ext cx="4373880" cy="6195060"/>
            </a:xfrm>
            <a:custGeom>
              <a:avLst/>
              <a:gdLst/>
              <a:ahLst/>
              <a:cxnLst/>
              <a:rect l="l" t="t" r="r" b="b"/>
              <a:pathLst>
                <a:path w="4373880" h="6195059">
                  <a:moveTo>
                    <a:pt x="4373543" y="6194797"/>
                  </a:moveTo>
                  <a:lnTo>
                    <a:pt x="0" y="6194797"/>
                  </a:lnTo>
                  <a:lnTo>
                    <a:pt x="0" y="0"/>
                  </a:lnTo>
                  <a:lnTo>
                    <a:pt x="4373543" y="0"/>
                  </a:lnTo>
                  <a:lnTo>
                    <a:pt x="4373543" y="6194797"/>
                  </a:lnTo>
                  <a:close/>
                </a:path>
              </a:pathLst>
            </a:custGeom>
            <a:solidFill>
              <a:srgbClr val="2058AA"/>
            </a:solidFill>
          </p:spPr>
          <p:txBody>
            <a:bodyPr wrap="square" lIns="0" tIns="0" rIns="0" bIns="0" rtlCol="0"/>
            <a:lstStyle/>
            <a:p>
              <a:endParaRPr sz="1200"/>
            </a:p>
          </p:txBody>
        </p:sp>
        <p:sp>
          <p:nvSpPr>
            <p:cNvPr id="9" name="object 9"/>
            <p:cNvSpPr/>
            <p:nvPr/>
          </p:nvSpPr>
          <p:spPr>
            <a:xfrm>
              <a:off x="5698312" y="2660103"/>
              <a:ext cx="3568700" cy="5012055"/>
            </a:xfrm>
            <a:custGeom>
              <a:avLst/>
              <a:gdLst/>
              <a:ahLst/>
              <a:cxnLst/>
              <a:rect l="l" t="t" r="r" b="b"/>
              <a:pathLst>
                <a:path w="3568700" h="5012055">
                  <a:moveTo>
                    <a:pt x="3445675" y="485762"/>
                  </a:moveTo>
                  <a:lnTo>
                    <a:pt x="3443300" y="437756"/>
                  </a:lnTo>
                  <a:lnTo>
                    <a:pt x="3436264" y="390550"/>
                  </a:lnTo>
                  <a:lnTo>
                    <a:pt x="3424682" y="344487"/>
                  </a:lnTo>
                  <a:lnTo>
                    <a:pt x="3408705" y="299872"/>
                  </a:lnTo>
                  <a:lnTo>
                    <a:pt x="3388449" y="257022"/>
                  </a:lnTo>
                  <a:lnTo>
                    <a:pt x="3364065" y="216255"/>
                  </a:lnTo>
                  <a:lnTo>
                    <a:pt x="3335667" y="177901"/>
                  </a:lnTo>
                  <a:lnTo>
                    <a:pt x="3303397" y="142278"/>
                  </a:lnTo>
                  <a:lnTo>
                    <a:pt x="3267773" y="110007"/>
                  </a:lnTo>
                  <a:lnTo>
                    <a:pt x="3229419" y="81610"/>
                  </a:lnTo>
                  <a:lnTo>
                    <a:pt x="3188652" y="57226"/>
                  </a:lnTo>
                  <a:lnTo>
                    <a:pt x="3145802" y="36969"/>
                  </a:lnTo>
                  <a:lnTo>
                    <a:pt x="3101187" y="20993"/>
                  </a:lnTo>
                  <a:lnTo>
                    <a:pt x="3055124" y="9410"/>
                  </a:lnTo>
                  <a:lnTo>
                    <a:pt x="3007918" y="2374"/>
                  </a:lnTo>
                  <a:lnTo>
                    <a:pt x="2959912" y="0"/>
                  </a:lnTo>
                  <a:lnTo>
                    <a:pt x="604253" y="0"/>
                  </a:lnTo>
                  <a:lnTo>
                    <a:pt x="556234" y="2374"/>
                  </a:lnTo>
                  <a:lnTo>
                    <a:pt x="509041" y="9410"/>
                  </a:lnTo>
                  <a:lnTo>
                    <a:pt x="462965" y="20993"/>
                  </a:lnTo>
                  <a:lnTo>
                    <a:pt x="418350" y="36969"/>
                  </a:lnTo>
                  <a:lnTo>
                    <a:pt x="375500" y="57226"/>
                  </a:lnTo>
                  <a:lnTo>
                    <a:pt x="334746" y="81610"/>
                  </a:lnTo>
                  <a:lnTo>
                    <a:pt x="296392" y="110007"/>
                  </a:lnTo>
                  <a:lnTo>
                    <a:pt x="260756" y="142278"/>
                  </a:lnTo>
                  <a:lnTo>
                    <a:pt x="228485" y="177901"/>
                  </a:lnTo>
                  <a:lnTo>
                    <a:pt x="200088" y="216255"/>
                  </a:lnTo>
                  <a:lnTo>
                    <a:pt x="175704" y="257022"/>
                  </a:lnTo>
                  <a:lnTo>
                    <a:pt x="155448" y="299872"/>
                  </a:lnTo>
                  <a:lnTo>
                    <a:pt x="139471" y="344487"/>
                  </a:lnTo>
                  <a:lnTo>
                    <a:pt x="127901" y="390550"/>
                  </a:lnTo>
                  <a:lnTo>
                    <a:pt x="120853" y="437756"/>
                  </a:lnTo>
                  <a:lnTo>
                    <a:pt x="118478" y="485762"/>
                  </a:lnTo>
                  <a:lnTo>
                    <a:pt x="118478" y="1374571"/>
                  </a:lnTo>
                  <a:lnTo>
                    <a:pt x="120853" y="1422577"/>
                  </a:lnTo>
                  <a:lnTo>
                    <a:pt x="127901" y="1469783"/>
                  </a:lnTo>
                  <a:lnTo>
                    <a:pt x="139471" y="1515846"/>
                  </a:lnTo>
                  <a:lnTo>
                    <a:pt x="155448" y="1560461"/>
                  </a:lnTo>
                  <a:lnTo>
                    <a:pt x="175704" y="1603311"/>
                  </a:lnTo>
                  <a:lnTo>
                    <a:pt x="200088" y="1644078"/>
                  </a:lnTo>
                  <a:lnTo>
                    <a:pt x="228485" y="1682432"/>
                  </a:lnTo>
                  <a:lnTo>
                    <a:pt x="260756" y="1718056"/>
                  </a:lnTo>
                  <a:lnTo>
                    <a:pt x="296392" y="1750326"/>
                  </a:lnTo>
                  <a:lnTo>
                    <a:pt x="334746" y="1778723"/>
                  </a:lnTo>
                  <a:lnTo>
                    <a:pt x="375500" y="1803107"/>
                  </a:lnTo>
                  <a:lnTo>
                    <a:pt x="418350" y="1823364"/>
                  </a:lnTo>
                  <a:lnTo>
                    <a:pt x="462965" y="1839341"/>
                  </a:lnTo>
                  <a:lnTo>
                    <a:pt x="509041" y="1850923"/>
                  </a:lnTo>
                  <a:lnTo>
                    <a:pt x="556234" y="1857959"/>
                  </a:lnTo>
                  <a:lnTo>
                    <a:pt x="604253" y="1860334"/>
                  </a:lnTo>
                  <a:lnTo>
                    <a:pt x="2959900" y="1860334"/>
                  </a:lnTo>
                  <a:lnTo>
                    <a:pt x="3007918" y="1857959"/>
                  </a:lnTo>
                  <a:lnTo>
                    <a:pt x="3055124" y="1850923"/>
                  </a:lnTo>
                  <a:lnTo>
                    <a:pt x="3101187" y="1839341"/>
                  </a:lnTo>
                  <a:lnTo>
                    <a:pt x="3145802" y="1823364"/>
                  </a:lnTo>
                  <a:lnTo>
                    <a:pt x="3188652" y="1803107"/>
                  </a:lnTo>
                  <a:lnTo>
                    <a:pt x="3229419" y="1778723"/>
                  </a:lnTo>
                  <a:lnTo>
                    <a:pt x="3267773" y="1750326"/>
                  </a:lnTo>
                  <a:lnTo>
                    <a:pt x="3303397" y="1718056"/>
                  </a:lnTo>
                  <a:lnTo>
                    <a:pt x="3335667" y="1682432"/>
                  </a:lnTo>
                  <a:lnTo>
                    <a:pt x="3364065" y="1644078"/>
                  </a:lnTo>
                  <a:lnTo>
                    <a:pt x="3388449" y="1603311"/>
                  </a:lnTo>
                  <a:lnTo>
                    <a:pt x="3408705" y="1560461"/>
                  </a:lnTo>
                  <a:lnTo>
                    <a:pt x="3424682" y="1515846"/>
                  </a:lnTo>
                  <a:lnTo>
                    <a:pt x="3436264" y="1469783"/>
                  </a:lnTo>
                  <a:lnTo>
                    <a:pt x="3443300" y="1422577"/>
                  </a:lnTo>
                  <a:lnTo>
                    <a:pt x="3445675" y="1374571"/>
                  </a:lnTo>
                  <a:lnTo>
                    <a:pt x="3445675" y="485762"/>
                  </a:lnTo>
                  <a:close/>
                </a:path>
                <a:path w="3568700" h="5012055">
                  <a:moveTo>
                    <a:pt x="3568306" y="3520173"/>
                  </a:moveTo>
                  <a:lnTo>
                    <a:pt x="3565931" y="3472167"/>
                  </a:lnTo>
                  <a:lnTo>
                    <a:pt x="3558883" y="3424961"/>
                  </a:lnTo>
                  <a:lnTo>
                    <a:pt x="3547313" y="3378898"/>
                  </a:lnTo>
                  <a:lnTo>
                    <a:pt x="3531324" y="3334283"/>
                  </a:lnTo>
                  <a:lnTo>
                    <a:pt x="3511080" y="3291433"/>
                  </a:lnTo>
                  <a:lnTo>
                    <a:pt x="3486696" y="3250666"/>
                  </a:lnTo>
                  <a:lnTo>
                    <a:pt x="3458299" y="3212312"/>
                  </a:lnTo>
                  <a:lnTo>
                    <a:pt x="3426028" y="3176689"/>
                  </a:lnTo>
                  <a:lnTo>
                    <a:pt x="3390392" y="3144418"/>
                  </a:lnTo>
                  <a:lnTo>
                    <a:pt x="3352038" y="3116021"/>
                  </a:lnTo>
                  <a:lnTo>
                    <a:pt x="3311283" y="3091624"/>
                  </a:lnTo>
                  <a:lnTo>
                    <a:pt x="3268434" y="3071380"/>
                  </a:lnTo>
                  <a:lnTo>
                    <a:pt x="3223806" y="3055404"/>
                  </a:lnTo>
                  <a:lnTo>
                    <a:pt x="3177743" y="3043821"/>
                  </a:lnTo>
                  <a:lnTo>
                    <a:pt x="3130550" y="3036786"/>
                  </a:lnTo>
                  <a:lnTo>
                    <a:pt x="3082531" y="3034398"/>
                  </a:lnTo>
                  <a:lnTo>
                    <a:pt x="485775" y="3034398"/>
                  </a:lnTo>
                  <a:lnTo>
                    <a:pt x="437756" y="3036786"/>
                  </a:lnTo>
                  <a:lnTo>
                    <a:pt x="390563" y="3043821"/>
                  </a:lnTo>
                  <a:lnTo>
                    <a:pt x="344487" y="3055404"/>
                  </a:lnTo>
                  <a:lnTo>
                    <a:pt x="299872" y="3071380"/>
                  </a:lnTo>
                  <a:lnTo>
                    <a:pt x="257022" y="3091624"/>
                  </a:lnTo>
                  <a:lnTo>
                    <a:pt x="216268" y="3116021"/>
                  </a:lnTo>
                  <a:lnTo>
                    <a:pt x="177901" y="3144418"/>
                  </a:lnTo>
                  <a:lnTo>
                    <a:pt x="142278" y="3176689"/>
                  </a:lnTo>
                  <a:lnTo>
                    <a:pt x="110007" y="3212312"/>
                  </a:lnTo>
                  <a:lnTo>
                    <a:pt x="81610" y="3250666"/>
                  </a:lnTo>
                  <a:lnTo>
                    <a:pt x="57226" y="3291433"/>
                  </a:lnTo>
                  <a:lnTo>
                    <a:pt x="36969" y="3334283"/>
                  </a:lnTo>
                  <a:lnTo>
                    <a:pt x="20993" y="3378898"/>
                  </a:lnTo>
                  <a:lnTo>
                    <a:pt x="9410" y="3424961"/>
                  </a:lnTo>
                  <a:lnTo>
                    <a:pt x="2374" y="3472167"/>
                  </a:lnTo>
                  <a:lnTo>
                    <a:pt x="0" y="3520173"/>
                  </a:lnTo>
                  <a:lnTo>
                    <a:pt x="0" y="4525772"/>
                  </a:lnTo>
                  <a:lnTo>
                    <a:pt x="2374" y="4573778"/>
                  </a:lnTo>
                  <a:lnTo>
                    <a:pt x="9410" y="4620971"/>
                  </a:lnTo>
                  <a:lnTo>
                    <a:pt x="20993" y="4667047"/>
                  </a:lnTo>
                  <a:lnTo>
                    <a:pt x="36969" y="4711662"/>
                  </a:lnTo>
                  <a:lnTo>
                    <a:pt x="57226" y="4754511"/>
                  </a:lnTo>
                  <a:lnTo>
                    <a:pt x="81610" y="4795266"/>
                  </a:lnTo>
                  <a:lnTo>
                    <a:pt x="110007" y="4833632"/>
                  </a:lnTo>
                  <a:lnTo>
                    <a:pt x="142278" y="4869256"/>
                  </a:lnTo>
                  <a:lnTo>
                    <a:pt x="177901" y="4901527"/>
                  </a:lnTo>
                  <a:lnTo>
                    <a:pt x="216268" y="4929924"/>
                  </a:lnTo>
                  <a:lnTo>
                    <a:pt x="257022" y="4954308"/>
                  </a:lnTo>
                  <a:lnTo>
                    <a:pt x="299872" y="4974564"/>
                  </a:lnTo>
                  <a:lnTo>
                    <a:pt x="344487" y="4990541"/>
                  </a:lnTo>
                  <a:lnTo>
                    <a:pt x="390563" y="5002123"/>
                  </a:lnTo>
                  <a:lnTo>
                    <a:pt x="437756" y="5009159"/>
                  </a:lnTo>
                  <a:lnTo>
                    <a:pt x="485762" y="5011534"/>
                  </a:lnTo>
                  <a:lnTo>
                    <a:pt x="3082544" y="5011534"/>
                  </a:lnTo>
                  <a:lnTo>
                    <a:pt x="3130550" y="5009159"/>
                  </a:lnTo>
                  <a:lnTo>
                    <a:pt x="3177743" y="5002123"/>
                  </a:lnTo>
                  <a:lnTo>
                    <a:pt x="3223806" y="4990541"/>
                  </a:lnTo>
                  <a:lnTo>
                    <a:pt x="3268434" y="4974564"/>
                  </a:lnTo>
                  <a:lnTo>
                    <a:pt x="3311283" y="4954308"/>
                  </a:lnTo>
                  <a:lnTo>
                    <a:pt x="3352038" y="4929924"/>
                  </a:lnTo>
                  <a:lnTo>
                    <a:pt x="3390392" y="4901527"/>
                  </a:lnTo>
                  <a:lnTo>
                    <a:pt x="3426028" y="4869256"/>
                  </a:lnTo>
                  <a:lnTo>
                    <a:pt x="3458299" y="4833632"/>
                  </a:lnTo>
                  <a:lnTo>
                    <a:pt x="3486696" y="4795266"/>
                  </a:lnTo>
                  <a:lnTo>
                    <a:pt x="3511080" y="4754511"/>
                  </a:lnTo>
                  <a:lnTo>
                    <a:pt x="3531324" y="4711662"/>
                  </a:lnTo>
                  <a:lnTo>
                    <a:pt x="3547313" y="4667047"/>
                  </a:lnTo>
                  <a:lnTo>
                    <a:pt x="3558883" y="4620971"/>
                  </a:lnTo>
                  <a:lnTo>
                    <a:pt x="3565931" y="4573778"/>
                  </a:lnTo>
                  <a:lnTo>
                    <a:pt x="3568306" y="4525772"/>
                  </a:lnTo>
                  <a:lnTo>
                    <a:pt x="3568306" y="3520173"/>
                  </a:lnTo>
                  <a:close/>
                </a:path>
              </a:pathLst>
            </a:custGeom>
            <a:solidFill>
              <a:srgbClr val="FFFAE4"/>
            </a:solidFill>
          </p:spPr>
          <p:txBody>
            <a:bodyPr wrap="square" lIns="0" tIns="0" rIns="0" bIns="0" rtlCol="0"/>
            <a:lstStyle/>
            <a:p>
              <a:endParaRPr sz="1200"/>
            </a:p>
          </p:txBody>
        </p:sp>
      </p:grpSp>
      <p:sp>
        <p:nvSpPr>
          <p:cNvPr id="10" name="object 10"/>
          <p:cNvSpPr txBox="1"/>
          <p:nvPr/>
        </p:nvSpPr>
        <p:spPr>
          <a:xfrm>
            <a:off x="3530465" y="1551593"/>
            <a:ext cx="2915920" cy="3306568"/>
          </a:xfrm>
          <a:prstGeom prst="rect">
            <a:avLst/>
          </a:prstGeom>
        </p:spPr>
        <p:txBody>
          <a:bodyPr vert="horz" wrap="square" lIns="0" tIns="220557" rIns="0" bIns="0" rtlCol="0">
            <a:spAutoFit/>
          </a:bodyPr>
          <a:lstStyle/>
          <a:p>
            <a:pPr marL="373822" marR="371705" algn="ctr">
              <a:lnSpc>
                <a:spcPct val="115500"/>
              </a:lnSpc>
              <a:spcBef>
                <a:spcPts val="1737"/>
              </a:spcBef>
            </a:pPr>
            <a:r>
              <a:rPr sz="2200" spc="-7" dirty="0">
                <a:solidFill>
                  <a:srgbClr val="4A5333"/>
                </a:solidFill>
                <a:latin typeface="Arial"/>
                <a:cs typeface="Arial"/>
              </a:rPr>
              <a:t>Technical </a:t>
            </a:r>
            <a:r>
              <a:rPr sz="2200" spc="37" dirty="0">
                <a:solidFill>
                  <a:srgbClr val="4A5333"/>
                </a:solidFill>
                <a:latin typeface="Arial"/>
                <a:cs typeface="Arial"/>
              </a:rPr>
              <a:t>support</a:t>
            </a:r>
            <a:r>
              <a:rPr sz="2200" spc="30" dirty="0">
                <a:solidFill>
                  <a:srgbClr val="4A5333"/>
                </a:solidFill>
                <a:latin typeface="Arial"/>
                <a:cs typeface="Arial"/>
              </a:rPr>
              <a:t> </a:t>
            </a:r>
            <a:r>
              <a:rPr sz="2200" spc="107" dirty="0">
                <a:solidFill>
                  <a:srgbClr val="4A5333"/>
                </a:solidFill>
                <a:latin typeface="Arial"/>
                <a:cs typeface="Arial"/>
              </a:rPr>
              <a:t>from</a:t>
            </a:r>
            <a:r>
              <a:rPr sz="2200" spc="30" dirty="0">
                <a:solidFill>
                  <a:srgbClr val="4A5333"/>
                </a:solidFill>
                <a:latin typeface="Arial"/>
                <a:cs typeface="Arial"/>
              </a:rPr>
              <a:t> </a:t>
            </a:r>
            <a:r>
              <a:rPr sz="2200" spc="43" dirty="0">
                <a:solidFill>
                  <a:srgbClr val="4A5333"/>
                </a:solidFill>
                <a:latin typeface="Arial"/>
                <a:cs typeface="Arial"/>
              </a:rPr>
              <a:t>the </a:t>
            </a:r>
            <a:r>
              <a:rPr sz="2200" spc="-17" dirty="0">
                <a:solidFill>
                  <a:srgbClr val="4A5333"/>
                </a:solidFill>
                <a:latin typeface="Arial"/>
                <a:cs typeface="Arial"/>
              </a:rPr>
              <a:t>DF</a:t>
            </a:r>
            <a:endParaRPr sz="2200">
              <a:latin typeface="Arial"/>
              <a:cs typeface="Arial"/>
            </a:endParaRPr>
          </a:p>
          <a:p>
            <a:pPr>
              <a:lnSpc>
                <a:spcPct val="100000"/>
              </a:lnSpc>
            </a:pPr>
            <a:endParaRPr sz="2600">
              <a:latin typeface="Arial"/>
              <a:cs typeface="Arial"/>
            </a:endParaRPr>
          </a:p>
          <a:p>
            <a:pPr>
              <a:lnSpc>
                <a:spcPct val="100000"/>
              </a:lnSpc>
            </a:pPr>
            <a:endParaRPr sz="2600">
              <a:latin typeface="Arial"/>
              <a:cs typeface="Arial"/>
            </a:endParaRPr>
          </a:p>
          <a:p>
            <a:pPr>
              <a:spcBef>
                <a:spcPts val="3"/>
              </a:spcBef>
            </a:pPr>
            <a:endParaRPr sz="2300">
              <a:latin typeface="Arial"/>
              <a:cs typeface="Arial"/>
            </a:endParaRPr>
          </a:p>
          <a:p>
            <a:pPr marL="526230" marR="521573" algn="ctr">
              <a:lnSpc>
                <a:spcPct val="115500"/>
              </a:lnSpc>
            </a:pPr>
            <a:r>
              <a:rPr sz="2200" dirty="0">
                <a:solidFill>
                  <a:srgbClr val="4A5333"/>
                </a:solidFill>
                <a:latin typeface="Arial"/>
                <a:cs typeface="Arial"/>
              </a:rPr>
              <a:t>Need</a:t>
            </a:r>
            <a:r>
              <a:rPr sz="2200" spc="-3" dirty="0">
                <a:solidFill>
                  <a:srgbClr val="4A5333"/>
                </a:solidFill>
                <a:latin typeface="Arial"/>
                <a:cs typeface="Arial"/>
              </a:rPr>
              <a:t> </a:t>
            </a:r>
            <a:r>
              <a:rPr sz="2200" spc="107" dirty="0">
                <a:solidFill>
                  <a:srgbClr val="4A5333"/>
                </a:solidFill>
                <a:latin typeface="Arial"/>
                <a:cs typeface="Arial"/>
              </a:rPr>
              <a:t>for</a:t>
            </a:r>
            <a:r>
              <a:rPr sz="2200" dirty="0">
                <a:solidFill>
                  <a:srgbClr val="4A5333"/>
                </a:solidFill>
                <a:latin typeface="Arial"/>
                <a:cs typeface="Arial"/>
              </a:rPr>
              <a:t> </a:t>
            </a:r>
            <a:r>
              <a:rPr sz="2200" spc="-13" dirty="0">
                <a:solidFill>
                  <a:srgbClr val="4A5333"/>
                </a:solidFill>
                <a:latin typeface="Arial"/>
                <a:cs typeface="Arial"/>
              </a:rPr>
              <a:t>State </a:t>
            </a:r>
            <a:r>
              <a:rPr sz="2200" spc="43" dirty="0">
                <a:solidFill>
                  <a:srgbClr val="4A5333"/>
                </a:solidFill>
                <a:latin typeface="Arial"/>
                <a:cs typeface="Arial"/>
              </a:rPr>
              <a:t>protection</a:t>
            </a:r>
            <a:endParaRPr sz="2200">
              <a:latin typeface="Arial"/>
              <a:cs typeface="Arial"/>
            </a:endParaRPr>
          </a:p>
        </p:txBody>
      </p:sp>
      <p:pic>
        <p:nvPicPr>
          <p:cNvPr id="11" name="object 11"/>
          <p:cNvPicPr/>
          <p:nvPr/>
        </p:nvPicPr>
        <p:blipFill>
          <a:blip r:embed="rId2" cstate="print"/>
          <a:stretch>
            <a:fillRect/>
          </a:stretch>
        </p:blipFill>
        <p:spPr>
          <a:xfrm>
            <a:off x="6731910" y="1551594"/>
            <a:ext cx="5200649" cy="3651249"/>
          </a:xfrm>
          <a:prstGeom prst="rect">
            <a:avLst/>
          </a:prstGeom>
        </p:spPr>
      </p:pic>
      <p:sp>
        <p:nvSpPr>
          <p:cNvPr id="12" name="object 12"/>
          <p:cNvSpPr txBox="1">
            <a:spLocks noGrp="1"/>
          </p:cNvSpPr>
          <p:nvPr>
            <p:ph type="title"/>
          </p:nvPr>
        </p:nvSpPr>
        <p:spPr>
          <a:xfrm>
            <a:off x="1239237" y="268415"/>
            <a:ext cx="10767907" cy="977618"/>
          </a:xfrm>
          <a:prstGeom prst="rect">
            <a:avLst/>
          </a:prstGeom>
        </p:spPr>
        <p:txBody>
          <a:bodyPr vert="horz" wrap="square" lIns="0" tIns="8043" rIns="0" bIns="0" rtlCol="0" anchor="ctr">
            <a:spAutoFit/>
          </a:bodyPr>
          <a:lstStyle/>
          <a:p>
            <a:pPr marL="3083714" marR="3387" indent="-3075670">
              <a:lnSpc>
                <a:spcPct val="116100"/>
              </a:lnSpc>
              <a:spcBef>
                <a:spcPts val="63"/>
              </a:spcBef>
            </a:pPr>
            <a:r>
              <a:rPr sz="2800" dirty="0">
                <a:latin typeface="+mn-lt"/>
              </a:rPr>
              <a:t>IMPROVING</a:t>
            </a:r>
            <a:r>
              <a:rPr sz="2800" spc="-127" dirty="0">
                <a:latin typeface="+mn-lt"/>
              </a:rPr>
              <a:t> </a:t>
            </a:r>
            <a:r>
              <a:rPr sz="2800" spc="-43" dirty="0">
                <a:latin typeface="+mn-lt"/>
              </a:rPr>
              <a:t>FARMERS'</a:t>
            </a:r>
            <a:r>
              <a:rPr sz="2800" spc="-123" dirty="0">
                <a:latin typeface="+mn-lt"/>
              </a:rPr>
              <a:t> </a:t>
            </a:r>
            <a:r>
              <a:rPr sz="2800" dirty="0">
                <a:latin typeface="+mn-lt"/>
              </a:rPr>
              <a:t>KNOWLEDGE,</a:t>
            </a:r>
            <a:r>
              <a:rPr sz="2800" spc="-127" dirty="0">
                <a:latin typeface="+mn-lt"/>
              </a:rPr>
              <a:t> </a:t>
            </a:r>
            <a:r>
              <a:rPr sz="2800" spc="70" dirty="0">
                <a:latin typeface="+mn-lt"/>
              </a:rPr>
              <a:t>AN</a:t>
            </a:r>
            <a:r>
              <a:rPr sz="2800" spc="-123" dirty="0">
                <a:latin typeface="+mn-lt"/>
              </a:rPr>
              <a:t> </a:t>
            </a:r>
            <a:r>
              <a:rPr sz="2800" spc="-40" dirty="0">
                <a:latin typeface="+mn-lt"/>
              </a:rPr>
              <a:t>ESSENTIAL</a:t>
            </a:r>
            <a:r>
              <a:rPr sz="2800" spc="-123" dirty="0">
                <a:latin typeface="+mn-lt"/>
              </a:rPr>
              <a:t> </a:t>
            </a:r>
            <a:r>
              <a:rPr sz="2800" spc="-63" dirty="0">
                <a:latin typeface="+mn-lt"/>
              </a:rPr>
              <a:t>LEVER</a:t>
            </a:r>
            <a:r>
              <a:rPr sz="2800" spc="-127" dirty="0">
                <a:latin typeface="+mn-lt"/>
              </a:rPr>
              <a:t> </a:t>
            </a:r>
            <a:r>
              <a:rPr sz="2800" spc="-76" dirty="0">
                <a:latin typeface="+mn-lt"/>
              </a:rPr>
              <a:t>FOR</a:t>
            </a:r>
            <a:r>
              <a:rPr sz="2800" spc="-123" dirty="0">
                <a:latin typeface="+mn-lt"/>
              </a:rPr>
              <a:t> </a:t>
            </a:r>
            <a:r>
              <a:rPr sz="2800" spc="27" dirty="0">
                <a:latin typeface="+mn-lt"/>
              </a:rPr>
              <a:t>ACTION</a:t>
            </a:r>
            <a:r>
              <a:rPr sz="2800" spc="-123" dirty="0">
                <a:latin typeface="+mn-lt"/>
              </a:rPr>
              <a:t> </a:t>
            </a:r>
            <a:r>
              <a:rPr sz="2800" spc="57" dirty="0">
                <a:latin typeface="+mn-lt"/>
              </a:rPr>
              <a:t>IN </a:t>
            </a:r>
            <a:r>
              <a:rPr sz="2800" dirty="0">
                <a:latin typeface="+mn-lt"/>
              </a:rPr>
              <a:t>THE</a:t>
            </a:r>
            <a:r>
              <a:rPr sz="2800" spc="-120" dirty="0">
                <a:latin typeface="+mn-lt"/>
              </a:rPr>
              <a:t> </a:t>
            </a:r>
            <a:r>
              <a:rPr sz="2800" spc="-60" dirty="0">
                <a:latin typeface="+mn-lt"/>
              </a:rPr>
              <a:t>FACE</a:t>
            </a:r>
            <a:r>
              <a:rPr sz="2800" spc="-123" dirty="0">
                <a:latin typeface="+mn-lt"/>
              </a:rPr>
              <a:t> </a:t>
            </a:r>
            <a:r>
              <a:rPr sz="2800" spc="-50" dirty="0">
                <a:latin typeface="+mn-lt"/>
              </a:rPr>
              <a:t>OF</a:t>
            </a:r>
            <a:r>
              <a:rPr sz="2800" spc="-120" dirty="0">
                <a:latin typeface="+mn-lt"/>
              </a:rPr>
              <a:t> </a:t>
            </a:r>
            <a:r>
              <a:rPr sz="2800" dirty="0">
                <a:latin typeface="+mn-lt"/>
              </a:rPr>
              <a:t>CLIMATE</a:t>
            </a:r>
            <a:r>
              <a:rPr sz="2800" spc="-120" dirty="0">
                <a:latin typeface="+mn-lt"/>
              </a:rPr>
              <a:t> </a:t>
            </a:r>
            <a:r>
              <a:rPr sz="2800" spc="-7" dirty="0">
                <a:latin typeface="+mn-lt"/>
              </a:rPr>
              <a:t>CHANGE</a:t>
            </a:r>
          </a:p>
        </p:txBody>
      </p:sp>
      <p:sp>
        <p:nvSpPr>
          <p:cNvPr id="13" name="object 13"/>
          <p:cNvSpPr txBox="1"/>
          <p:nvPr/>
        </p:nvSpPr>
        <p:spPr>
          <a:xfrm>
            <a:off x="7125577" y="5336010"/>
            <a:ext cx="4499187" cy="621410"/>
          </a:xfrm>
          <a:prstGeom prst="rect">
            <a:avLst/>
          </a:prstGeom>
        </p:spPr>
        <p:txBody>
          <a:bodyPr vert="horz" wrap="square" lIns="0" tIns="49107" rIns="0" bIns="0" rtlCol="0">
            <a:spAutoFit/>
          </a:bodyPr>
          <a:lstStyle/>
          <a:p>
            <a:pPr marL="8467">
              <a:spcBef>
                <a:spcPts val="387"/>
              </a:spcBef>
            </a:pPr>
            <a:r>
              <a:rPr sz="1733" dirty="0">
                <a:latin typeface="Arial"/>
                <a:cs typeface="Arial"/>
              </a:rPr>
              <a:t>Anticipation</a:t>
            </a:r>
            <a:r>
              <a:rPr sz="1733" spc="120" dirty="0">
                <a:latin typeface="Arial"/>
                <a:cs typeface="Arial"/>
              </a:rPr>
              <a:t> </a:t>
            </a:r>
            <a:r>
              <a:rPr sz="1733" spc="30" dirty="0">
                <a:latin typeface="Arial"/>
                <a:cs typeface="Arial"/>
              </a:rPr>
              <a:t>climate</a:t>
            </a:r>
            <a:r>
              <a:rPr sz="1733" spc="120" dirty="0">
                <a:latin typeface="Arial"/>
                <a:cs typeface="Arial"/>
              </a:rPr>
              <a:t> </a:t>
            </a:r>
            <a:r>
              <a:rPr sz="1733" dirty="0">
                <a:latin typeface="Arial"/>
                <a:cs typeface="Arial"/>
              </a:rPr>
              <a:t>change</a:t>
            </a:r>
            <a:r>
              <a:rPr sz="1733" spc="120" dirty="0">
                <a:latin typeface="Arial"/>
                <a:cs typeface="Arial"/>
              </a:rPr>
              <a:t> </a:t>
            </a:r>
            <a:r>
              <a:rPr sz="1733" dirty="0">
                <a:latin typeface="Arial"/>
                <a:cs typeface="Arial"/>
              </a:rPr>
              <a:t>group</a:t>
            </a:r>
            <a:r>
              <a:rPr sz="1733" spc="120" dirty="0">
                <a:latin typeface="Arial"/>
                <a:cs typeface="Arial"/>
              </a:rPr>
              <a:t> </a:t>
            </a:r>
            <a:r>
              <a:rPr sz="1733" spc="57" dirty="0">
                <a:latin typeface="Arial"/>
                <a:cs typeface="Arial"/>
              </a:rPr>
              <a:t>work</a:t>
            </a:r>
            <a:r>
              <a:rPr sz="1733" spc="120" dirty="0">
                <a:latin typeface="Arial"/>
                <a:cs typeface="Arial"/>
              </a:rPr>
              <a:t> </a:t>
            </a:r>
            <a:r>
              <a:rPr sz="1733" spc="63" dirty="0">
                <a:latin typeface="Arial"/>
                <a:cs typeface="Arial"/>
              </a:rPr>
              <a:t>with</a:t>
            </a:r>
            <a:endParaRPr sz="1733">
              <a:latin typeface="Arial"/>
              <a:cs typeface="Arial"/>
            </a:endParaRPr>
          </a:p>
          <a:p>
            <a:pPr marL="473734">
              <a:spcBef>
                <a:spcPts val="320"/>
              </a:spcBef>
            </a:pPr>
            <a:r>
              <a:rPr sz="1733" spc="-7" dirty="0">
                <a:latin typeface="Arial"/>
                <a:cs typeface="Arial"/>
              </a:rPr>
              <a:t>P.</a:t>
            </a:r>
            <a:r>
              <a:rPr sz="1733" spc="23" dirty="0">
                <a:latin typeface="Arial"/>
                <a:cs typeface="Arial"/>
              </a:rPr>
              <a:t> </a:t>
            </a:r>
            <a:r>
              <a:rPr sz="1733" dirty="0">
                <a:latin typeface="Arial"/>
                <a:cs typeface="Arial"/>
              </a:rPr>
              <a:t>Anitha,</a:t>
            </a:r>
            <a:r>
              <a:rPr sz="1733" spc="23" dirty="0">
                <a:latin typeface="Arial"/>
                <a:cs typeface="Arial"/>
              </a:rPr>
              <a:t> </a:t>
            </a:r>
            <a:r>
              <a:rPr sz="1733" dirty="0">
                <a:latin typeface="Arial"/>
                <a:cs typeface="Arial"/>
              </a:rPr>
              <a:t>JH,</a:t>
            </a:r>
            <a:r>
              <a:rPr sz="1733" spc="23" dirty="0">
                <a:latin typeface="Arial"/>
                <a:cs typeface="Arial"/>
              </a:rPr>
              <a:t> </a:t>
            </a:r>
            <a:r>
              <a:rPr sz="1733" dirty="0">
                <a:latin typeface="Arial"/>
                <a:cs typeface="Arial"/>
              </a:rPr>
              <a:t>april</a:t>
            </a:r>
            <a:r>
              <a:rPr sz="1733" spc="27" dirty="0">
                <a:latin typeface="Arial"/>
                <a:cs typeface="Arial"/>
              </a:rPr>
              <a:t> </a:t>
            </a:r>
            <a:r>
              <a:rPr sz="1733" spc="60" dirty="0">
                <a:latin typeface="Arial"/>
                <a:cs typeface="Arial"/>
              </a:rPr>
              <a:t>2023,</a:t>
            </a:r>
            <a:r>
              <a:rPr sz="1733" spc="23" dirty="0">
                <a:latin typeface="Arial"/>
                <a:cs typeface="Arial"/>
              </a:rPr>
              <a:t> </a:t>
            </a:r>
            <a:r>
              <a:rPr sz="1733" spc="40" dirty="0">
                <a:latin typeface="Arial"/>
                <a:cs typeface="Arial"/>
              </a:rPr>
              <a:t>by</a:t>
            </a:r>
            <a:r>
              <a:rPr sz="1733" spc="23" dirty="0">
                <a:latin typeface="Arial"/>
                <a:cs typeface="Arial"/>
              </a:rPr>
              <a:t> </a:t>
            </a:r>
            <a:r>
              <a:rPr sz="1733" dirty="0">
                <a:latin typeface="Arial"/>
                <a:cs typeface="Arial"/>
              </a:rPr>
              <a:t>N.</a:t>
            </a:r>
            <a:r>
              <a:rPr sz="1733" spc="23" dirty="0">
                <a:latin typeface="Arial"/>
                <a:cs typeface="Arial"/>
              </a:rPr>
              <a:t> </a:t>
            </a:r>
            <a:r>
              <a:rPr sz="1733" spc="-13" dirty="0">
                <a:latin typeface="Arial"/>
                <a:cs typeface="Arial"/>
              </a:rPr>
              <a:t>Atek</a:t>
            </a:r>
            <a:endParaRPr sz="1733">
              <a:latin typeface="Arial"/>
              <a:cs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5508"/>
            <a:ext cx="1028700" cy="778933"/>
          </a:xfrm>
          <a:custGeom>
            <a:avLst/>
            <a:gdLst/>
            <a:ahLst/>
            <a:cxnLst/>
            <a:rect l="l" t="t" r="r" b="b"/>
            <a:pathLst>
              <a:path w="1543050" h="1168400">
                <a:moveTo>
                  <a:pt x="1057277" y="1167778"/>
                </a:moveTo>
                <a:lnTo>
                  <a:pt x="0" y="1167778"/>
                </a:lnTo>
                <a:lnTo>
                  <a:pt x="0" y="0"/>
                </a:lnTo>
                <a:lnTo>
                  <a:pt x="1057275" y="0"/>
                </a:lnTo>
                <a:lnTo>
                  <a:pt x="1105287" y="2377"/>
                </a:lnTo>
                <a:lnTo>
                  <a:pt x="1152487" y="9420"/>
                </a:lnTo>
                <a:lnTo>
                  <a:pt x="1198555" y="20997"/>
                </a:lnTo>
                <a:lnTo>
                  <a:pt x="1243173" y="36977"/>
                </a:lnTo>
                <a:lnTo>
                  <a:pt x="1286021" y="57227"/>
                </a:lnTo>
                <a:lnTo>
                  <a:pt x="1326783" y="81615"/>
                </a:lnTo>
                <a:lnTo>
                  <a:pt x="1365138" y="110010"/>
                </a:lnTo>
                <a:lnTo>
                  <a:pt x="1400769" y="142280"/>
                </a:lnTo>
                <a:lnTo>
                  <a:pt x="1433039" y="177911"/>
                </a:lnTo>
                <a:lnTo>
                  <a:pt x="1461434" y="216266"/>
                </a:lnTo>
                <a:lnTo>
                  <a:pt x="1485822" y="257028"/>
                </a:lnTo>
                <a:lnTo>
                  <a:pt x="1506072" y="299876"/>
                </a:lnTo>
                <a:lnTo>
                  <a:pt x="1522052" y="344494"/>
                </a:lnTo>
                <a:lnTo>
                  <a:pt x="1533629" y="390562"/>
                </a:lnTo>
                <a:lnTo>
                  <a:pt x="1540672" y="437762"/>
                </a:lnTo>
                <a:lnTo>
                  <a:pt x="1543049" y="485773"/>
                </a:lnTo>
                <a:lnTo>
                  <a:pt x="1543049" y="682005"/>
                </a:lnTo>
                <a:lnTo>
                  <a:pt x="1540672" y="730016"/>
                </a:lnTo>
                <a:lnTo>
                  <a:pt x="1533629" y="777215"/>
                </a:lnTo>
                <a:lnTo>
                  <a:pt x="1522052" y="823283"/>
                </a:lnTo>
                <a:lnTo>
                  <a:pt x="1506072" y="867901"/>
                </a:lnTo>
                <a:lnTo>
                  <a:pt x="1485822" y="910750"/>
                </a:lnTo>
                <a:lnTo>
                  <a:pt x="1461434" y="951511"/>
                </a:lnTo>
                <a:lnTo>
                  <a:pt x="1433039" y="989867"/>
                </a:lnTo>
                <a:lnTo>
                  <a:pt x="1400769" y="1025498"/>
                </a:lnTo>
                <a:lnTo>
                  <a:pt x="1365138" y="1057767"/>
                </a:lnTo>
                <a:lnTo>
                  <a:pt x="1326783" y="1086162"/>
                </a:lnTo>
                <a:lnTo>
                  <a:pt x="1286021" y="1110550"/>
                </a:lnTo>
                <a:lnTo>
                  <a:pt x="1243173" y="1130800"/>
                </a:lnTo>
                <a:lnTo>
                  <a:pt x="1198555" y="1146780"/>
                </a:lnTo>
                <a:lnTo>
                  <a:pt x="1152487" y="1158358"/>
                </a:lnTo>
                <a:lnTo>
                  <a:pt x="1105287" y="1165401"/>
                </a:lnTo>
                <a:lnTo>
                  <a:pt x="1057277" y="1167778"/>
                </a:lnTo>
                <a:close/>
              </a:path>
            </a:pathLst>
          </a:custGeom>
          <a:solidFill>
            <a:srgbClr val="5C7E4E"/>
          </a:solidFill>
        </p:spPr>
        <p:txBody>
          <a:bodyPr wrap="square" lIns="0" tIns="0" rIns="0" bIns="0" rtlCol="0"/>
          <a:lstStyle/>
          <a:p>
            <a:endParaRPr sz="1200"/>
          </a:p>
        </p:txBody>
      </p:sp>
      <p:sp>
        <p:nvSpPr>
          <p:cNvPr id="3" name="object 3"/>
          <p:cNvSpPr txBox="1">
            <a:spLocks noGrp="1"/>
          </p:cNvSpPr>
          <p:nvPr>
            <p:ph type="title"/>
          </p:nvPr>
        </p:nvSpPr>
        <p:spPr>
          <a:xfrm>
            <a:off x="1482132" y="200721"/>
            <a:ext cx="7010400" cy="568506"/>
          </a:xfrm>
          <a:prstGeom prst="rect">
            <a:avLst/>
          </a:prstGeom>
        </p:spPr>
        <p:txBody>
          <a:bodyPr vert="horz" wrap="square" lIns="0" tIns="136288" rIns="0" bIns="0" rtlCol="0" anchor="ctr">
            <a:spAutoFit/>
          </a:bodyPr>
          <a:lstStyle/>
          <a:p>
            <a:pPr marL="867877">
              <a:lnSpc>
                <a:spcPct val="100000"/>
              </a:lnSpc>
              <a:spcBef>
                <a:spcPts val="67"/>
              </a:spcBef>
            </a:pPr>
            <a:r>
              <a:rPr sz="2800" dirty="0">
                <a:latin typeface="+mn-lt"/>
              </a:rPr>
              <a:t>CRITICAL</a:t>
            </a:r>
            <a:r>
              <a:rPr sz="2800" spc="-136" dirty="0">
                <a:latin typeface="+mn-lt"/>
              </a:rPr>
              <a:t> </a:t>
            </a:r>
            <a:r>
              <a:rPr sz="2800" dirty="0">
                <a:latin typeface="+mn-lt"/>
              </a:rPr>
              <a:t>LOOK</a:t>
            </a:r>
            <a:r>
              <a:rPr sz="2800" spc="-136" dirty="0">
                <a:latin typeface="+mn-lt"/>
              </a:rPr>
              <a:t> </a:t>
            </a:r>
            <a:r>
              <a:rPr sz="2800" spc="60" dirty="0">
                <a:latin typeface="+mn-lt"/>
              </a:rPr>
              <a:t>AND</a:t>
            </a:r>
            <a:r>
              <a:rPr sz="2800" spc="-136" dirty="0">
                <a:latin typeface="+mn-lt"/>
              </a:rPr>
              <a:t> </a:t>
            </a:r>
            <a:r>
              <a:rPr sz="2800" spc="-7" dirty="0">
                <a:latin typeface="+mn-lt"/>
              </a:rPr>
              <a:t>CONCLUSION</a:t>
            </a:r>
          </a:p>
        </p:txBody>
      </p:sp>
      <p:sp>
        <p:nvSpPr>
          <p:cNvPr id="4" name="object 4"/>
          <p:cNvSpPr txBox="1"/>
          <p:nvPr/>
        </p:nvSpPr>
        <p:spPr>
          <a:xfrm>
            <a:off x="2609311" y="1090337"/>
            <a:ext cx="1390226" cy="357428"/>
          </a:xfrm>
          <a:prstGeom prst="rect">
            <a:avLst/>
          </a:prstGeom>
        </p:spPr>
        <p:txBody>
          <a:bodyPr vert="horz" wrap="square" lIns="0" tIns="8467" rIns="0" bIns="0" rtlCol="0">
            <a:spAutoFit/>
          </a:bodyPr>
          <a:lstStyle/>
          <a:p>
            <a:pPr marL="8467">
              <a:spcBef>
                <a:spcPts val="67"/>
              </a:spcBef>
            </a:pPr>
            <a:r>
              <a:rPr sz="2267" b="1" dirty="0">
                <a:latin typeface="Arial"/>
                <a:cs typeface="Arial"/>
              </a:rPr>
              <a:t>Main</a:t>
            </a:r>
            <a:r>
              <a:rPr sz="2267" b="1" spc="27" dirty="0">
                <a:latin typeface="Arial"/>
                <a:cs typeface="Arial"/>
              </a:rPr>
              <a:t> </a:t>
            </a:r>
            <a:r>
              <a:rPr sz="2267" b="1" spc="37" dirty="0">
                <a:latin typeface="Arial"/>
                <a:cs typeface="Arial"/>
              </a:rPr>
              <a:t>limit</a:t>
            </a:r>
            <a:endParaRPr sz="2267">
              <a:latin typeface="Arial"/>
              <a:cs typeface="Arial"/>
            </a:endParaRPr>
          </a:p>
        </p:txBody>
      </p:sp>
      <p:sp>
        <p:nvSpPr>
          <p:cNvPr id="5" name="object 5"/>
          <p:cNvSpPr txBox="1"/>
          <p:nvPr/>
        </p:nvSpPr>
        <p:spPr>
          <a:xfrm>
            <a:off x="854926" y="1791352"/>
            <a:ext cx="4982210" cy="2444538"/>
          </a:xfrm>
          <a:prstGeom prst="rect">
            <a:avLst/>
          </a:prstGeom>
        </p:spPr>
        <p:txBody>
          <a:bodyPr vert="horz" wrap="square" lIns="0" tIns="8467" rIns="0" bIns="0" rtlCol="0">
            <a:spAutoFit/>
          </a:bodyPr>
          <a:lstStyle/>
          <a:p>
            <a:pPr marL="201093" marR="279414" algn="ctr">
              <a:lnSpc>
                <a:spcPct val="143400"/>
              </a:lnSpc>
              <a:spcBef>
                <a:spcPts val="67"/>
              </a:spcBef>
            </a:pPr>
            <a:r>
              <a:rPr sz="2267" dirty="0">
                <a:latin typeface="Arial"/>
                <a:cs typeface="Arial"/>
              </a:rPr>
              <a:t>Lack</a:t>
            </a:r>
            <a:r>
              <a:rPr sz="2267" spc="-3" dirty="0">
                <a:latin typeface="Arial"/>
                <a:cs typeface="Arial"/>
              </a:rPr>
              <a:t> </a:t>
            </a:r>
            <a:r>
              <a:rPr sz="2267" spc="117" dirty="0">
                <a:latin typeface="Arial"/>
                <a:cs typeface="Arial"/>
              </a:rPr>
              <a:t>of</a:t>
            </a:r>
            <a:r>
              <a:rPr sz="2267" spc="-3" dirty="0">
                <a:latin typeface="Arial"/>
                <a:cs typeface="Arial"/>
              </a:rPr>
              <a:t> </a:t>
            </a:r>
            <a:r>
              <a:rPr sz="2267" spc="67" dirty="0">
                <a:latin typeface="Arial"/>
                <a:cs typeface="Arial"/>
              </a:rPr>
              <a:t>quantitative</a:t>
            </a:r>
            <a:r>
              <a:rPr sz="2267" dirty="0">
                <a:latin typeface="Arial"/>
                <a:cs typeface="Arial"/>
              </a:rPr>
              <a:t> </a:t>
            </a:r>
            <a:r>
              <a:rPr sz="2267" spc="-7" dirty="0">
                <a:latin typeface="Arial"/>
                <a:cs typeface="Arial"/>
              </a:rPr>
              <a:t>climatological </a:t>
            </a:r>
            <a:r>
              <a:rPr sz="2267" spc="30" dirty="0">
                <a:latin typeface="Arial"/>
                <a:cs typeface="Arial"/>
              </a:rPr>
              <a:t>data</a:t>
            </a:r>
            <a:endParaRPr sz="2267">
              <a:latin typeface="Arial"/>
              <a:cs typeface="Arial"/>
            </a:endParaRPr>
          </a:p>
          <a:p>
            <a:pPr marL="8044" marR="3387" algn="ctr">
              <a:lnSpc>
                <a:spcPct val="143400"/>
              </a:lnSpc>
            </a:pPr>
            <a:r>
              <a:rPr sz="2267" spc="-33" dirty="0">
                <a:latin typeface="Arial"/>
                <a:cs typeface="Arial"/>
              </a:rPr>
              <a:t>Loss</a:t>
            </a:r>
            <a:r>
              <a:rPr sz="2267" spc="23" dirty="0">
                <a:latin typeface="Arial"/>
                <a:cs typeface="Arial"/>
              </a:rPr>
              <a:t> </a:t>
            </a:r>
            <a:r>
              <a:rPr sz="2267" spc="117" dirty="0">
                <a:latin typeface="Arial"/>
                <a:cs typeface="Arial"/>
              </a:rPr>
              <a:t>of</a:t>
            </a:r>
            <a:r>
              <a:rPr sz="2267" spc="23" dirty="0">
                <a:latin typeface="Arial"/>
                <a:cs typeface="Arial"/>
              </a:rPr>
              <a:t> </a:t>
            </a:r>
            <a:r>
              <a:rPr sz="2267" spc="43" dirty="0">
                <a:latin typeface="Arial"/>
                <a:cs typeface="Arial"/>
              </a:rPr>
              <a:t>data</a:t>
            </a:r>
            <a:r>
              <a:rPr sz="2267" spc="27" dirty="0">
                <a:latin typeface="Arial"/>
                <a:cs typeface="Arial"/>
              </a:rPr>
              <a:t> </a:t>
            </a:r>
            <a:r>
              <a:rPr sz="2267" spc="37" dirty="0">
                <a:latin typeface="Arial"/>
                <a:cs typeface="Arial"/>
              </a:rPr>
              <a:t>during</a:t>
            </a:r>
            <a:r>
              <a:rPr sz="2267" spc="23" dirty="0">
                <a:latin typeface="Arial"/>
                <a:cs typeface="Arial"/>
              </a:rPr>
              <a:t> </a:t>
            </a:r>
            <a:r>
              <a:rPr sz="2267" dirty="0">
                <a:latin typeface="Arial"/>
                <a:cs typeface="Arial"/>
              </a:rPr>
              <a:t>double</a:t>
            </a:r>
            <a:r>
              <a:rPr sz="2267" spc="27" dirty="0">
                <a:latin typeface="Arial"/>
                <a:cs typeface="Arial"/>
              </a:rPr>
              <a:t> </a:t>
            </a:r>
            <a:r>
              <a:rPr sz="2267" spc="33" dirty="0">
                <a:latin typeface="Arial"/>
                <a:cs typeface="Arial"/>
              </a:rPr>
              <a:t>translation </a:t>
            </a:r>
            <a:r>
              <a:rPr sz="2267" dirty="0">
                <a:latin typeface="Arial"/>
                <a:cs typeface="Arial"/>
              </a:rPr>
              <a:t>Lack</a:t>
            </a:r>
            <a:r>
              <a:rPr sz="2267" spc="17" dirty="0">
                <a:latin typeface="Arial"/>
                <a:cs typeface="Arial"/>
              </a:rPr>
              <a:t> </a:t>
            </a:r>
            <a:r>
              <a:rPr sz="2267" spc="117" dirty="0">
                <a:latin typeface="Arial"/>
                <a:cs typeface="Arial"/>
              </a:rPr>
              <a:t>of</a:t>
            </a:r>
            <a:r>
              <a:rPr sz="2267" spc="17" dirty="0">
                <a:latin typeface="Arial"/>
                <a:cs typeface="Arial"/>
              </a:rPr>
              <a:t> </a:t>
            </a:r>
            <a:r>
              <a:rPr sz="2267" dirty="0">
                <a:latin typeface="Arial"/>
                <a:cs typeface="Arial"/>
              </a:rPr>
              <a:t>an</a:t>
            </a:r>
            <a:r>
              <a:rPr sz="2267" spc="17" dirty="0">
                <a:latin typeface="Arial"/>
                <a:cs typeface="Arial"/>
              </a:rPr>
              <a:t> </a:t>
            </a:r>
            <a:r>
              <a:rPr sz="2267" spc="47" dirty="0">
                <a:latin typeface="Arial"/>
                <a:cs typeface="Arial"/>
              </a:rPr>
              <a:t>evolving</a:t>
            </a:r>
            <a:r>
              <a:rPr sz="2267" spc="17" dirty="0">
                <a:latin typeface="Arial"/>
                <a:cs typeface="Arial"/>
              </a:rPr>
              <a:t> </a:t>
            </a:r>
            <a:r>
              <a:rPr sz="2267" spc="76" dirty="0">
                <a:latin typeface="Arial"/>
                <a:cs typeface="Arial"/>
              </a:rPr>
              <a:t>view</a:t>
            </a:r>
            <a:r>
              <a:rPr sz="2267" spc="20" dirty="0">
                <a:latin typeface="Arial"/>
                <a:cs typeface="Arial"/>
              </a:rPr>
              <a:t> </a:t>
            </a:r>
            <a:r>
              <a:rPr sz="2267" spc="117" dirty="0">
                <a:latin typeface="Arial"/>
                <a:cs typeface="Arial"/>
              </a:rPr>
              <a:t>of</a:t>
            </a:r>
            <a:r>
              <a:rPr sz="2267" spc="17" dirty="0">
                <a:latin typeface="Arial"/>
                <a:cs typeface="Arial"/>
              </a:rPr>
              <a:t> </a:t>
            </a:r>
            <a:r>
              <a:rPr sz="2267" spc="53" dirty="0">
                <a:latin typeface="Arial"/>
                <a:cs typeface="Arial"/>
              </a:rPr>
              <a:t>farmers' </a:t>
            </a:r>
            <a:r>
              <a:rPr sz="2267" dirty="0">
                <a:latin typeface="Arial"/>
                <a:cs typeface="Arial"/>
              </a:rPr>
              <a:t>perceptions</a:t>
            </a:r>
            <a:r>
              <a:rPr sz="2267" spc="103" dirty="0">
                <a:latin typeface="Arial"/>
                <a:cs typeface="Arial"/>
              </a:rPr>
              <a:t> </a:t>
            </a:r>
            <a:r>
              <a:rPr sz="2267" spc="117" dirty="0">
                <a:latin typeface="Arial"/>
                <a:cs typeface="Arial"/>
              </a:rPr>
              <a:t>of</a:t>
            </a:r>
            <a:r>
              <a:rPr sz="2267" spc="107" dirty="0">
                <a:latin typeface="Arial"/>
                <a:cs typeface="Arial"/>
              </a:rPr>
              <a:t> </a:t>
            </a:r>
            <a:r>
              <a:rPr sz="2267" spc="40" dirty="0">
                <a:latin typeface="Arial"/>
                <a:cs typeface="Arial"/>
              </a:rPr>
              <a:t>climate</a:t>
            </a:r>
            <a:r>
              <a:rPr sz="2267" spc="107" dirty="0">
                <a:latin typeface="Arial"/>
                <a:cs typeface="Arial"/>
              </a:rPr>
              <a:t> </a:t>
            </a:r>
            <a:r>
              <a:rPr sz="2267" spc="30" dirty="0">
                <a:latin typeface="Arial"/>
                <a:cs typeface="Arial"/>
              </a:rPr>
              <a:t>disruption</a:t>
            </a:r>
            <a:endParaRPr sz="2267">
              <a:latin typeface="Arial"/>
              <a:cs typeface="Arial"/>
            </a:endParaRPr>
          </a:p>
        </p:txBody>
      </p:sp>
      <p:sp>
        <p:nvSpPr>
          <p:cNvPr id="6" name="object 6"/>
          <p:cNvSpPr txBox="1"/>
          <p:nvPr/>
        </p:nvSpPr>
        <p:spPr>
          <a:xfrm>
            <a:off x="7130459" y="1250078"/>
            <a:ext cx="4165600" cy="782992"/>
          </a:xfrm>
          <a:prstGeom prst="rect">
            <a:avLst/>
          </a:prstGeom>
        </p:spPr>
        <p:txBody>
          <a:bodyPr vert="horz" wrap="square" lIns="0" tIns="8467" rIns="0" bIns="0" rtlCol="0">
            <a:spAutoFit/>
          </a:bodyPr>
          <a:lstStyle/>
          <a:p>
            <a:pPr marL="1044839" marR="3387" indent="-1036795">
              <a:lnSpc>
                <a:spcPct val="115799"/>
              </a:lnSpc>
              <a:spcBef>
                <a:spcPts val="67"/>
              </a:spcBef>
            </a:pPr>
            <a:r>
              <a:rPr sz="2267" b="1" spc="37" dirty="0">
                <a:latin typeface="Arial"/>
                <a:cs typeface="Arial"/>
              </a:rPr>
              <a:t>Natural</a:t>
            </a:r>
            <a:r>
              <a:rPr sz="2267" b="1" spc="27" dirty="0">
                <a:latin typeface="Arial"/>
                <a:cs typeface="Arial"/>
              </a:rPr>
              <a:t> </a:t>
            </a:r>
            <a:r>
              <a:rPr sz="2267" b="1" dirty="0">
                <a:latin typeface="Arial"/>
                <a:cs typeface="Arial"/>
              </a:rPr>
              <a:t>or</a:t>
            </a:r>
            <a:r>
              <a:rPr sz="2267" b="1" spc="30" dirty="0">
                <a:latin typeface="Arial"/>
                <a:cs typeface="Arial"/>
              </a:rPr>
              <a:t> </a:t>
            </a:r>
            <a:r>
              <a:rPr sz="2267" b="1" spc="87" dirty="0">
                <a:latin typeface="Arial"/>
                <a:cs typeface="Arial"/>
              </a:rPr>
              <a:t>man-</a:t>
            </a:r>
            <a:r>
              <a:rPr sz="2267" b="1" dirty="0">
                <a:latin typeface="Arial"/>
                <a:cs typeface="Arial"/>
              </a:rPr>
              <a:t>made</a:t>
            </a:r>
            <a:r>
              <a:rPr sz="2267" b="1" spc="30" dirty="0">
                <a:latin typeface="Arial"/>
                <a:cs typeface="Arial"/>
              </a:rPr>
              <a:t> </a:t>
            </a:r>
            <a:r>
              <a:rPr sz="2267" b="1" spc="-7" dirty="0">
                <a:latin typeface="Arial"/>
                <a:cs typeface="Arial"/>
              </a:rPr>
              <a:t>climatic </a:t>
            </a:r>
            <a:r>
              <a:rPr sz="2267" b="1" spc="-17" dirty="0">
                <a:latin typeface="Arial"/>
                <a:cs typeface="Arial"/>
              </a:rPr>
              <a:t>disturbances</a:t>
            </a:r>
            <a:r>
              <a:rPr sz="2267" b="1" spc="-93" dirty="0">
                <a:latin typeface="Arial"/>
                <a:cs typeface="Arial"/>
              </a:rPr>
              <a:t> </a:t>
            </a:r>
            <a:r>
              <a:rPr sz="2267" b="1" spc="-270" dirty="0">
                <a:latin typeface="Arial"/>
                <a:cs typeface="Arial"/>
              </a:rPr>
              <a:t>?</a:t>
            </a:r>
            <a:endParaRPr sz="2267">
              <a:latin typeface="Arial"/>
              <a:cs typeface="Arial"/>
            </a:endParaRPr>
          </a:p>
        </p:txBody>
      </p:sp>
      <p:sp>
        <p:nvSpPr>
          <p:cNvPr id="7" name="object 7"/>
          <p:cNvSpPr txBox="1"/>
          <p:nvPr/>
        </p:nvSpPr>
        <p:spPr>
          <a:xfrm>
            <a:off x="6860089" y="2450228"/>
            <a:ext cx="4706620" cy="782929"/>
          </a:xfrm>
          <a:prstGeom prst="rect">
            <a:avLst/>
          </a:prstGeom>
        </p:spPr>
        <p:txBody>
          <a:bodyPr vert="horz" wrap="square" lIns="0" tIns="8467" rIns="0" bIns="0" rtlCol="0">
            <a:spAutoFit/>
          </a:bodyPr>
          <a:lstStyle/>
          <a:p>
            <a:pPr marL="392026" marR="3387" indent="-383983">
              <a:lnSpc>
                <a:spcPct val="115799"/>
              </a:lnSpc>
              <a:spcBef>
                <a:spcPts val="67"/>
              </a:spcBef>
            </a:pPr>
            <a:r>
              <a:rPr sz="2267" dirty="0">
                <a:latin typeface="Arial"/>
                <a:cs typeface="Arial"/>
              </a:rPr>
              <a:t>Combined</a:t>
            </a:r>
            <a:r>
              <a:rPr sz="2267" spc="53" dirty="0">
                <a:latin typeface="Arial"/>
                <a:cs typeface="Arial"/>
              </a:rPr>
              <a:t> </a:t>
            </a:r>
            <a:r>
              <a:rPr sz="2267" dirty="0">
                <a:latin typeface="Arial"/>
                <a:cs typeface="Arial"/>
              </a:rPr>
              <a:t>actions</a:t>
            </a:r>
            <a:r>
              <a:rPr sz="2267" spc="57" dirty="0">
                <a:latin typeface="Arial"/>
                <a:cs typeface="Arial"/>
              </a:rPr>
              <a:t> </a:t>
            </a:r>
            <a:r>
              <a:rPr sz="2267" spc="250" dirty="0">
                <a:latin typeface="Arial"/>
                <a:cs typeface="Arial"/>
              </a:rPr>
              <a:t>:</a:t>
            </a:r>
            <a:r>
              <a:rPr sz="2267" spc="57" dirty="0">
                <a:latin typeface="Arial"/>
                <a:cs typeface="Arial"/>
              </a:rPr>
              <a:t> </a:t>
            </a:r>
            <a:r>
              <a:rPr sz="2267" spc="40" dirty="0">
                <a:latin typeface="Arial"/>
                <a:cs typeface="Arial"/>
              </a:rPr>
              <a:t>climate</a:t>
            </a:r>
            <a:r>
              <a:rPr sz="2267" spc="53" dirty="0">
                <a:latin typeface="Arial"/>
                <a:cs typeface="Arial"/>
              </a:rPr>
              <a:t> </a:t>
            </a:r>
            <a:r>
              <a:rPr sz="2267" spc="-7" dirty="0">
                <a:latin typeface="Arial"/>
                <a:cs typeface="Arial"/>
              </a:rPr>
              <a:t>change, </a:t>
            </a:r>
            <a:r>
              <a:rPr sz="2267" dirty="0">
                <a:latin typeface="Arial"/>
                <a:cs typeface="Arial"/>
              </a:rPr>
              <a:t>monsoon,</a:t>
            </a:r>
            <a:r>
              <a:rPr sz="2267" spc="63" dirty="0">
                <a:latin typeface="Arial"/>
                <a:cs typeface="Arial"/>
              </a:rPr>
              <a:t> </a:t>
            </a:r>
            <a:r>
              <a:rPr sz="2267" spc="-67" dirty="0">
                <a:latin typeface="Arial"/>
                <a:cs typeface="Arial"/>
              </a:rPr>
              <a:t>JH</a:t>
            </a:r>
            <a:r>
              <a:rPr sz="2267" spc="63" dirty="0">
                <a:latin typeface="Arial"/>
                <a:cs typeface="Arial"/>
              </a:rPr>
              <a:t> </a:t>
            </a:r>
            <a:r>
              <a:rPr sz="2267" spc="27" dirty="0">
                <a:latin typeface="Arial"/>
                <a:cs typeface="Arial"/>
              </a:rPr>
              <a:t>geomorphology</a:t>
            </a:r>
            <a:endParaRPr sz="2267">
              <a:latin typeface="Arial"/>
              <a:cs typeface="Arial"/>
            </a:endParaRPr>
          </a:p>
        </p:txBody>
      </p:sp>
      <p:sp>
        <p:nvSpPr>
          <p:cNvPr id="8" name="object 8"/>
          <p:cNvSpPr/>
          <p:nvPr/>
        </p:nvSpPr>
        <p:spPr>
          <a:xfrm>
            <a:off x="0" y="4890123"/>
            <a:ext cx="1028700" cy="778933"/>
          </a:xfrm>
          <a:custGeom>
            <a:avLst/>
            <a:gdLst/>
            <a:ahLst/>
            <a:cxnLst/>
            <a:rect l="l" t="t" r="r" b="b"/>
            <a:pathLst>
              <a:path w="1543050" h="1168400">
                <a:moveTo>
                  <a:pt x="1057278" y="1167778"/>
                </a:moveTo>
                <a:lnTo>
                  <a:pt x="0" y="1167778"/>
                </a:lnTo>
                <a:lnTo>
                  <a:pt x="0" y="0"/>
                </a:lnTo>
                <a:lnTo>
                  <a:pt x="1057275" y="0"/>
                </a:lnTo>
                <a:lnTo>
                  <a:pt x="1105287" y="2377"/>
                </a:lnTo>
                <a:lnTo>
                  <a:pt x="1152487" y="9420"/>
                </a:lnTo>
                <a:lnTo>
                  <a:pt x="1198555" y="20997"/>
                </a:lnTo>
                <a:lnTo>
                  <a:pt x="1243173" y="36977"/>
                </a:lnTo>
                <a:lnTo>
                  <a:pt x="1286021" y="57227"/>
                </a:lnTo>
                <a:lnTo>
                  <a:pt x="1326783" y="81616"/>
                </a:lnTo>
                <a:lnTo>
                  <a:pt x="1365138" y="110011"/>
                </a:lnTo>
                <a:lnTo>
                  <a:pt x="1400769" y="142280"/>
                </a:lnTo>
                <a:lnTo>
                  <a:pt x="1433039" y="177911"/>
                </a:lnTo>
                <a:lnTo>
                  <a:pt x="1461434" y="216266"/>
                </a:lnTo>
                <a:lnTo>
                  <a:pt x="1485822" y="257028"/>
                </a:lnTo>
                <a:lnTo>
                  <a:pt x="1506072" y="299877"/>
                </a:lnTo>
                <a:lnTo>
                  <a:pt x="1522052" y="344494"/>
                </a:lnTo>
                <a:lnTo>
                  <a:pt x="1533629" y="390562"/>
                </a:lnTo>
                <a:lnTo>
                  <a:pt x="1540672" y="437762"/>
                </a:lnTo>
                <a:lnTo>
                  <a:pt x="1543049" y="485773"/>
                </a:lnTo>
                <a:lnTo>
                  <a:pt x="1543049" y="682005"/>
                </a:lnTo>
                <a:lnTo>
                  <a:pt x="1540672" y="730016"/>
                </a:lnTo>
                <a:lnTo>
                  <a:pt x="1533629" y="777215"/>
                </a:lnTo>
                <a:lnTo>
                  <a:pt x="1522052" y="823283"/>
                </a:lnTo>
                <a:lnTo>
                  <a:pt x="1506072" y="867901"/>
                </a:lnTo>
                <a:lnTo>
                  <a:pt x="1485822" y="910750"/>
                </a:lnTo>
                <a:lnTo>
                  <a:pt x="1461434" y="951511"/>
                </a:lnTo>
                <a:lnTo>
                  <a:pt x="1433039" y="989867"/>
                </a:lnTo>
                <a:lnTo>
                  <a:pt x="1400769" y="1025498"/>
                </a:lnTo>
                <a:lnTo>
                  <a:pt x="1365138" y="1057767"/>
                </a:lnTo>
                <a:lnTo>
                  <a:pt x="1326783" y="1086162"/>
                </a:lnTo>
                <a:lnTo>
                  <a:pt x="1286021" y="1110550"/>
                </a:lnTo>
                <a:lnTo>
                  <a:pt x="1243173" y="1130801"/>
                </a:lnTo>
                <a:lnTo>
                  <a:pt x="1198555" y="1146780"/>
                </a:lnTo>
                <a:lnTo>
                  <a:pt x="1152487" y="1158358"/>
                </a:lnTo>
                <a:lnTo>
                  <a:pt x="1105287" y="1165401"/>
                </a:lnTo>
                <a:lnTo>
                  <a:pt x="1057278" y="1167778"/>
                </a:lnTo>
                <a:close/>
              </a:path>
            </a:pathLst>
          </a:custGeom>
          <a:solidFill>
            <a:srgbClr val="5C7E4E"/>
          </a:solidFill>
        </p:spPr>
        <p:txBody>
          <a:bodyPr wrap="square" lIns="0" tIns="0" rIns="0" bIns="0" rtlCol="0"/>
          <a:lstStyle/>
          <a:p>
            <a:endParaRPr sz="1200"/>
          </a:p>
        </p:txBody>
      </p:sp>
      <p:sp>
        <p:nvSpPr>
          <p:cNvPr id="9" name="object 9"/>
          <p:cNvSpPr txBox="1"/>
          <p:nvPr/>
        </p:nvSpPr>
        <p:spPr>
          <a:xfrm>
            <a:off x="1482132" y="5028599"/>
            <a:ext cx="9526693" cy="1360010"/>
          </a:xfrm>
          <a:prstGeom prst="rect">
            <a:avLst/>
          </a:prstGeom>
        </p:spPr>
        <p:txBody>
          <a:bodyPr vert="horz" wrap="square" lIns="0" tIns="8467" rIns="0" bIns="0" rtlCol="0">
            <a:spAutoFit/>
          </a:bodyPr>
          <a:lstStyle/>
          <a:p>
            <a:pPr marL="8467">
              <a:spcBef>
                <a:spcPts val="67"/>
              </a:spcBef>
            </a:pPr>
            <a:r>
              <a:rPr sz="2333" spc="53" dirty="0">
                <a:solidFill>
                  <a:srgbClr val="4A5333"/>
                </a:solidFill>
                <a:latin typeface="Arial"/>
                <a:cs typeface="Arial"/>
              </a:rPr>
              <a:t>WORK</a:t>
            </a:r>
            <a:r>
              <a:rPr sz="2333" spc="-177" dirty="0">
                <a:solidFill>
                  <a:srgbClr val="4A5333"/>
                </a:solidFill>
                <a:latin typeface="Arial"/>
                <a:cs typeface="Arial"/>
              </a:rPr>
              <a:t> </a:t>
            </a:r>
            <a:r>
              <a:rPr sz="2333" spc="-7" dirty="0">
                <a:solidFill>
                  <a:srgbClr val="4A5333"/>
                </a:solidFill>
                <a:latin typeface="Arial"/>
                <a:cs typeface="Arial"/>
              </a:rPr>
              <a:t>PERSPECTIVE</a:t>
            </a:r>
            <a:endParaRPr sz="2333">
              <a:latin typeface="Arial"/>
              <a:cs typeface="Arial"/>
            </a:endParaRPr>
          </a:p>
          <a:p>
            <a:pPr marL="1585039" marR="3387" indent="-892008">
              <a:lnSpc>
                <a:spcPct val="115799"/>
              </a:lnSpc>
              <a:spcBef>
                <a:spcPts val="1650"/>
              </a:spcBef>
            </a:pPr>
            <a:r>
              <a:rPr sz="2267" b="1" spc="-30" dirty="0">
                <a:latin typeface="Arial"/>
                <a:cs typeface="Arial"/>
              </a:rPr>
              <a:t>Chronological</a:t>
            </a:r>
            <a:r>
              <a:rPr sz="2267" b="1" spc="-40" dirty="0">
                <a:latin typeface="Arial"/>
                <a:cs typeface="Arial"/>
              </a:rPr>
              <a:t> </a:t>
            </a:r>
            <a:r>
              <a:rPr sz="2267" b="1" spc="33" dirty="0">
                <a:latin typeface="Arial"/>
                <a:cs typeface="Arial"/>
              </a:rPr>
              <a:t>even</a:t>
            </a:r>
            <a:r>
              <a:rPr sz="2267" b="1" spc="-40" dirty="0">
                <a:latin typeface="Arial"/>
                <a:cs typeface="Arial"/>
              </a:rPr>
              <a:t> </a:t>
            </a:r>
            <a:r>
              <a:rPr sz="2267" b="1" dirty="0">
                <a:latin typeface="Arial"/>
                <a:cs typeface="Arial"/>
              </a:rPr>
              <a:t>historical</a:t>
            </a:r>
            <a:r>
              <a:rPr sz="2267" b="1" spc="-40" dirty="0">
                <a:latin typeface="Arial"/>
                <a:cs typeface="Arial"/>
              </a:rPr>
              <a:t> </a:t>
            </a:r>
            <a:r>
              <a:rPr sz="2267" b="1" dirty="0">
                <a:latin typeface="Arial"/>
                <a:cs typeface="Arial"/>
              </a:rPr>
              <a:t>study</a:t>
            </a:r>
            <a:r>
              <a:rPr sz="2267" b="1" spc="-37" dirty="0">
                <a:latin typeface="Arial"/>
                <a:cs typeface="Arial"/>
              </a:rPr>
              <a:t> </a:t>
            </a:r>
            <a:r>
              <a:rPr sz="2267" b="1" spc="37" dirty="0">
                <a:latin typeface="Arial"/>
                <a:cs typeface="Arial"/>
              </a:rPr>
              <a:t>of</a:t>
            </a:r>
            <a:r>
              <a:rPr sz="2267" b="1" spc="-40" dirty="0">
                <a:latin typeface="Arial"/>
                <a:cs typeface="Arial"/>
              </a:rPr>
              <a:t> </a:t>
            </a:r>
            <a:r>
              <a:rPr sz="2267" b="1" spc="60" dirty="0">
                <a:latin typeface="Arial"/>
                <a:cs typeface="Arial"/>
              </a:rPr>
              <a:t>the</a:t>
            </a:r>
            <a:r>
              <a:rPr sz="2267" b="1" spc="-40" dirty="0">
                <a:latin typeface="Arial"/>
                <a:cs typeface="Arial"/>
              </a:rPr>
              <a:t> </a:t>
            </a:r>
            <a:r>
              <a:rPr sz="2267" b="1" spc="-13" dirty="0">
                <a:latin typeface="Arial"/>
                <a:cs typeface="Arial"/>
              </a:rPr>
              <a:t>changing</a:t>
            </a:r>
            <a:r>
              <a:rPr sz="2267" b="1" spc="-37" dirty="0">
                <a:latin typeface="Arial"/>
                <a:cs typeface="Arial"/>
              </a:rPr>
              <a:t> </a:t>
            </a:r>
            <a:r>
              <a:rPr sz="2267" b="1" spc="-7" dirty="0">
                <a:latin typeface="Arial"/>
                <a:cs typeface="Arial"/>
              </a:rPr>
              <a:t>relationship </a:t>
            </a:r>
            <a:r>
              <a:rPr sz="2267" b="1" spc="37" dirty="0">
                <a:latin typeface="Arial"/>
                <a:cs typeface="Arial"/>
              </a:rPr>
              <a:t>between</a:t>
            </a:r>
            <a:r>
              <a:rPr sz="2267" b="1" spc="63" dirty="0">
                <a:latin typeface="Arial"/>
                <a:cs typeface="Arial"/>
              </a:rPr>
              <a:t> </a:t>
            </a:r>
            <a:r>
              <a:rPr sz="2267" b="1" dirty="0">
                <a:latin typeface="Arial"/>
                <a:cs typeface="Arial"/>
              </a:rPr>
              <a:t>farmers</a:t>
            </a:r>
            <a:r>
              <a:rPr sz="2267" b="1" spc="63" dirty="0">
                <a:latin typeface="Arial"/>
                <a:cs typeface="Arial"/>
              </a:rPr>
              <a:t> </a:t>
            </a:r>
            <a:r>
              <a:rPr sz="2267" b="1" dirty="0">
                <a:latin typeface="Arial"/>
                <a:cs typeface="Arial"/>
              </a:rPr>
              <a:t>and</a:t>
            </a:r>
            <a:r>
              <a:rPr sz="2267" b="1" spc="63" dirty="0">
                <a:latin typeface="Arial"/>
                <a:cs typeface="Arial"/>
              </a:rPr>
              <a:t> </a:t>
            </a:r>
            <a:r>
              <a:rPr sz="2267" b="1" spc="60" dirty="0">
                <a:latin typeface="Arial"/>
                <a:cs typeface="Arial"/>
              </a:rPr>
              <a:t>the</a:t>
            </a:r>
            <a:r>
              <a:rPr sz="2267" b="1" spc="63" dirty="0">
                <a:latin typeface="Arial"/>
                <a:cs typeface="Arial"/>
              </a:rPr>
              <a:t> </a:t>
            </a:r>
            <a:r>
              <a:rPr sz="2267" b="1" dirty="0">
                <a:latin typeface="Arial"/>
                <a:cs typeface="Arial"/>
              </a:rPr>
              <a:t>climate</a:t>
            </a:r>
            <a:r>
              <a:rPr sz="2267" b="1" spc="67" dirty="0">
                <a:latin typeface="Arial"/>
                <a:cs typeface="Arial"/>
              </a:rPr>
              <a:t> </a:t>
            </a:r>
            <a:r>
              <a:rPr sz="2267" b="1" dirty="0">
                <a:latin typeface="Arial"/>
                <a:cs typeface="Arial"/>
              </a:rPr>
              <a:t>through</a:t>
            </a:r>
            <a:r>
              <a:rPr sz="2267" b="1" spc="63" dirty="0">
                <a:latin typeface="Arial"/>
                <a:cs typeface="Arial"/>
              </a:rPr>
              <a:t> </a:t>
            </a:r>
            <a:r>
              <a:rPr sz="2267" b="1" dirty="0">
                <a:latin typeface="Arial"/>
                <a:cs typeface="Arial"/>
              </a:rPr>
              <a:t>a</a:t>
            </a:r>
            <a:r>
              <a:rPr sz="2267" b="1" spc="63" dirty="0">
                <a:latin typeface="Arial"/>
                <a:cs typeface="Arial"/>
              </a:rPr>
              <a:t> </a:t>
            </a:r>
            <a:r>
              <a:rPr sz="2267" b="1" spc="-7" dirty="0">
                <a:latin typeface="Arial"/>
                <a:cs typeface="Arial"/>
              </a:rPr>
              <a:t>survey</a:t>
            </a:r>
            <a:endParaRPr sz="2267">
              <a:latin typeface="Arial"/>
              <a:cs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7139" y="1881785"/>
            <a:ext cx="2338917" cy="521639"/>
          </a:xfrm>
          <a:prstGeom prst="rect">
            <a:avLst/>
          </a:prstGeom>
        </p:spPr>
        <p:txBody>
          <a:bodyPr vert="horz" wrap="square" lIns="0" tIns="8467" rIns="0" bIns="0" rtlCol="0" anchor="ctr">
            <a:spAutoFit/>
          </a:bodyPr>
          <a:lstStyle/>
          <a:p>
            <a:pPr marL="8467">
              <a:lnSpc>
                <a:spcPct val="100000"/>
              </a:lnSpc>
              <a:spcBef>
                <a:spcPts val="67"/>
              </a:spcBef>
            </a:pPr>
            <a:r>
              <a:rPr sz="3334" spc="193" dirty="0">
                <a:solidFill>
                  <a:srgbClr val="000000"/>
                </a:solidFill>
              </a:rPr>
              <a:t>Thank</a:t>
            </a:r>
            <a:r>
              <a:rPr sz="3334" spc="-253" dirty="0">
                <a:solidFill>
                  <a:srgbClr val="000000"/>
                </a:solidFill>
              </a:rPr>
              <a:t> </a:t>
            </a:r>
            <a:r>
              <a:rPr sz="3334" spc="143" dirty="0">
                <a:solidFill>
                  <a:srgbClr val="000000"/>
                </a:solidFill>
              </a:rPr>
              <a:t>you</a:t>
            </a:r>
            <a:r>
              <a:rPr sz="3334" spc="-250" dirty="0">
                <a:solidFill>
                  <a:srgbClr val="000000"/>
                </a:solidFill>
              </a:rPr>
              <a:t> </a:t>
            </a:r>
            <a:r>
              <a:rPr sz="3334" spc="-33" dirty="0">
                <a:solidFill>
                  <a:srgbClr val="000000"/>
                </a:solidFill>
              </a:rPr>
              <a:t>!</a:t>
            </a:r>
            <a:endParaRPr sz="3334"/>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9D9C-2457-56A0-0638-F76FCE19A766}"/>
              </a:ext>
            </a:extLst>
          </p:cNvPr>
          <p:cNvSpPr>
            <a:spLocks noGrp="1"/>
          </p:cNvSpPr>
          <p:nvPr>
            <p:ph type="ctrTitle"/>
          </p:nvPr>
        </p:nvSpPr>
        <p:spPr>
          <a:xfrm>
            <a:off x="949234" y="714103"/>
            <a:ext cx="9048205" cy="2386149"/>
          </a:xfrm>
        </p:spPr>
        <p:txBody>
          <a:bodyPr>
            <a:normAutofit/>
          </a:bodyPr>
          <a:lstStyle/>
          <a:p>
            <a:pPr algn="ctr">
              <a:lnSpc>
                <a:spcPct val="115000"/>
              </a:lnSpc>
              <a:spcAft>
                <a:spcPts val="1000"/>
              </a:spcAft>
            </a:pPr>
            <a:br>
              <a:rPr lang="en-IN" sz="2000" b="1" cap="all" dirty="0">
                <a:effectLst/>
                <a:latin typeface="+mn-lt"/>
                <a:ea typeface="Times New Roman" panose="02020603050405020304" pitchFamily="18" charset="0"/>
                <a:cs typeface="Times New Roman" panose="02020603050405020304" pitchFamily="18" charset="0"/>
              </a:rPr>
            </a:br>
            <a:r>
              <a:rPr lang="en-US" sz="2000" b="1" cap="all" dirty="0">
                <a:effectLst/>
                <a:latin typeface="+mn-lt"/>
                <a:ea typeface="Times New Roman" panose="02020603050405020304" pitchFamily="18" charset="0"/>
                <a:cs typeface="Times New Roman" panose="02020603050405020304" pitchFamily="18" charset="0"/>
              </a:rPr>
              <a:t> </a:t>
            </a:r>
            <a:br>
              <a:rPr lang="en-IN" sz="2000" b="1" cap="all" dirty="0">
                <a:effectLst/>
                <a:latin typeface="+mn-lt"/>
                <a:ea typeface="Times New Roman" panose="02020603050405020304" pitchFamily="18" charset="0"/>
                <a:cs typeface="Times New Roman" panose="02020603050405020304" pitchFamily="18" charset="0"/>
              </a:rPr>
            </a:br>
            <a:endParaRPr lang="en-IN" sz="2000" b="1" cap="all" dirty="0">
              <a:latin typeface="+mn-lt"/>
            </a:endParaRPr>
          </a:p>
        </p:txBody>
      </p:sp>
      <p:sp>
        <p:nvSpPr>
          <p:cNvPr id="4" name="ZoneTexte 3">
            <a:extLst>
              <a:ext uri="{FF2B5EF4-FFF2-40B4-BE49-F238E27FC236}">
                <a16:creationId xmlns:a16="http://schemas.microsoft.com/office/drawing/2014/main" id="{D4264BF5-58F4-CC61-5B00-17EE1188029F}"/>
              </a:ext>
            </a:extLst>
          </p:cNvPr>
          <p:cNvSpPr txBox="1"/>
          <p:nvPr/>
        </p:nvSpPr>
        <p:spPr>
          <a:xfrm>
            <a:off x="591998" y="483270"/>
            <a:ext cx="10213041" cy="461665"/>
          </a:xfrm>
          <a:prstGeom prst="rect">
            <a:avLst/>
          </a:prstGeom>
          <a:noFill/>
        </p:spPr>
        <p:txBody>
          <a:bodyPr wrap="square">
            <a:spAutoFit/>
          </a:bodyPr>
          <a:lstStyle/>
          <a:p>
            <a:r>
              <a:rPr lang="en-GB" sz="2400" b="1" dirty="0">
                <a:cs typeface="Arial" panose="020B0604020202020204" pitchFamily="34" charset="0"/>
              </a:rPr>
              <a:t>3. Presentation of </a:t>
            </a:r>
            <a:r>
              <a:rPr lang="en-US" sz="2400" b="1" dirty="0" err="1">
                <a:latin typeface="Trebuchet MS"/>
              </a:rPr>
              <a:t>Maeva</a:t>
            </a:r>
            <a:r>
              <a:rPr lang="en-US" sz="2400" b="1" dirty="0">
                <a:latin typeface="Trebuchet MS"/>
              </a:rPr>
              <a:t> RZEGOCZAN’s </a:t>
            </a:r>
            <a:r>
              <a:rPr lang="en-GB" sz="2400" b="1" dirty="0">
                <a:cs typeface="Arial" panose="020B0604020202020204" pitchFamily="34" charset="0"/>
              </a:rPr>
              <a:t>work</a:t>
            </a:r>
            <a:endParaRPr lang="fr-FR" sz="2400" dirty="0"/>
          </a:p>
        </p:txBody>
      </p:sp>
      <p:sp>
        <p:nvSpPr>
          <p:cNvPr id="7" name="Rectangle 6">
            <a:extLst>
              <a:ext uri="{FF2B5EF4-FFF2-40B4-BE49-F238E27FC236}">
                <a16:creationId xmlns:a16="http://schemas.microsoft.com/office/drawing/2014/main" id="{EF75DCE7-5715-D6EE-35DD-AEF74B59AC03}"/>
              </a:ext>
            </a:extLst>
          </p:cNvPr>
          <p:cNvSpPr/>
          <p:nvPr/>
        </p:nvSpPr>
        <p:spPr>
          <a:xfrm>
            <a:off x="178420" y="4102798"/>
            <a:ext cx="3958682" cy="646331"/>
          </a:xfrm>
          <a:prstGeom prst="rect">
            <a:avLst/>
          </a:prstGeom>
        </p:spPr>
        <p:txBody>
          <a:bodyPr wrap="square">
            <a:spAutoFit/>
          </a:bodyPr>
          <a:lstStyle/>
          <a:p>
            <a:pPr algn="ctr"/>
            <a:r>
              <a:rPr lang="en-US" b="1" dirty="0"/>
              <a:t>Mid term Seminar – PATAMIL Project </a:t>
            </a:r>
            <a:endParaRPr lang="en-US" dirty="0"/>
          </a:p>
          <a:p>
            <a:pPr algn="ctr"/>
            <a:r>
              <a:rPr lang="en-US" b="1" dirty="0"/>
              <a:t>October18 |</a:t>
            </a:r>
            <a:r>
              <a:rPr lang="en-US" dirty="0"/>
              <a:t> </a:t>
            </a:r>
            <a:r>
              <a:rPr lang="en-US" b="1" dirty="0"/>
              <a:t>3PM</a:t>
            </a:r>
          </a:p>
        </p:txBody>
      </p:sp>
      <p:sp>
        <p:nvSpPr>
          <p:cNvPr id="3" name="object 6">
            <a:extLst>
              <a:ext uri="{FF2B5EF4-FFF2-40B4-BE49-F238E27FC236}">
                <a16:creationId xmlns:a16="http://schemas.microsoft.com/office/drawing/2014/main" id="{601E869A-500B-2E0C-E77B-F9DBDFCCC2AC}"/>
              </a:ext>
            </a:extLst>
          </p:cNvPr>
          <p:cNvSpPr txBox="1"/>
          <p:nvPr/>
        </p:nvSpPr>
        <p:spPr>
          <a:xfrm>
            <a:off x="591998" y="1265963"/>
            <a:ext cx="10739247" cy="1535292"/>
          </a:xfrm>
          <a:prstGeom prst="rect">
            <a:avLst/>
          </a:prstGeom>
          <a:solidFill>
            <a:srgbClr val="FFFFFF"/>
          </a:solidFill>
        </p:spPr>
        <p:txBody>
          <a:bodyPr vert="horz" wrap="square" lIns="0" tIns="371475" rIns="0" bIns="0" rtlCol="0">
            <a:spAutoFit/>
          </a:bodyPr>
          <a:lstStyle/>
          <a:p>
            <a:pPr marL="3862070" marR="728345" indent="-2973705" algn="ctr">
              <a:lnSpc>
                <a:spcPct val="122000"/>
              </a:lnSpc>
              <a:spcBef>
                <a:spcPts val="2925"/>
              </a:spcBef>
            </a:pPr>
            <a:r>
              <a:rPr sz="2400" dirty="0">
                <a:solidFill>
                  <a:srgbClr val="FD873F"/>
                </a:solidFill>
                <a:cs typeface="Arial"/>
              </a:rPr>
              <a:t>THE</a:t>
            </a:r>
            <a:r>
              <a:rPr sz="2400" spc="-85" dirty="0">
                <a:solidFill>
                  <a:srgbClr val="FD873F"/>
                </a:solidFill>
                <a:cs typeface="Arial"/>
              </a:rPr>
              <a:t> </a:t>
            </a:r>
            <a:r>
              <a:rPr sz="2400" spc="-20" dirty="0">
                <a:solidFill>
                  <a:srgbClr val="FD873F"/>
                </a:solidFill>
                <a:cs typeface="Arial"/>
              </a:rPr>
              <a:t>SPREAD</a:t>
            </a:r>
            <a:r>
              <a:rPr sz="2400" spc="-85" dirty="0">
                <a:solidFill>
                  <a:srgbClr val="FD873F"/>
                </a:solidFill>
                <a:cs typeface="Arial"/>
              </a:rPr>
              <a:t> </a:t>
            </a:r>
            <a:r>
              <a:rPr sz="2400" dirty="0">
                <a:solidFill>
                  <a:srgbClr val="FD873F"/>
                </a:solidFill>
                <a:cs typeface="Arial"/>
              </a:rPr>
              <a:t>OF</a:t>
            </a:r>
            <a:r>
              <a:rPr sz="2400" spc="-80" dirty="0">
                <a:solidFill>
                  <a:srgbClr val="FD873F"/>
                </a:solidFill>
                <a:cs typeface="Arial"/>
              </a:rPr>
              <a:t> </a:t>
            </a:r>
            <a:r>
              <a:rPr sz="2400" dirty="0">
                <a:solidFill>
                  <a:srgbClr val="FD873F"/>
                </a:solidFill>
                <a:cs typeface="Arial"/>
              </a:rPr>
              <a:t>MILLETS</a:t>
            </a:r>
            <a:r>
              <a:rPr sz="2400" spc="-85" dirty="0">
                <a:solidFill>
                  <a:srgbClr val="FD873F"/>
                </a:solidFill>
                <a:cs typeface="Arial"/>
              </a:rPr>
              <a:t> </a:t>
            </a:r>
            <a:r>
              <a:rPr sz="2400" spc="105" dirty="0">
                <a:solidFill>
                  <a:srgbClr val="FD873F"/>
                </a:solidFill>
                <a:cs typeface="Arial"/>
              </a:rPr>
              <a:t>IN</a:t>
            </a:r>
            <a:r>
              <a:rPr sz="2400" spc="-80" dirty="0">
                <a:solidFill>
                  <a:srgbClr val="FD873F"/>
                </a:solidFill>
                <a:cs typeface="Arial"/>
              </a:rPr>
              <a:t> </a:t>
            </a:r>
            <a:r>
              <a:rPr sz="2400" spc="145" dirty="0">
                <a:solidFill>
                  <a:srgbClr val="FD873F"/>
                </a:solidFill>
                <a:cs typeface="Arial"/>
              </a:rPr>
              <a:t>JAWADHU</a:t>
            </a:r>
            <a:r>
              <a:rPr sz="2400" spc="-85" dirty="0">
                <a:solidFill>
                  <a:srgbClr val="FD873F"/>
                </a:solidFill>
                <a:cs typeface="Arial"/>
              </a:rPr>
              <a:t> </a:t>
            </a:r>
            <a:r>
              <a:rPr sz="2400" spc="-10" dirty="0">
                <a:solidFill>
                  <a:srgbClr val="FD873F"/>
                </a:solidFill>
                <a:cs typeface="Arial"/>
              </a:rPr>
              <a:t>HILLS </a:t>
            </a:r>
            <a:r>
              <a:rPr sz="2400" spc="65" dirty="0">
                <a:solidFill>
                  <a:srgbClr val="FD873F"/>
                </a:solidFill>
                <a:cs typeface="Arial"/>
              </a:rPr>
              <a:t>(TAMIL</a:t>
            </a:r>
            <a:r>
              <a:rPr sz="2400" spc="-25" dirty="0">
                <a:solidFill>
                  <a:srgbClr val="FD873F"/>
                </a:solidFill>
                <a:cs typeface="Arial"/>
              </a:rPr>
              <a:t> </a:t>
            </a:r>
            <a:r>
              <a:rPr sz="2400" spc="130" dirty="0">
                <a:solidFill>
                  <a:srgbClr val="FD873F"/>
                </a:solidFill>
                <a:cs typeface="Arial"/>
              </a:rPr>
              <a:t>NADU,</a:t>
            </a:r>
            <a:r>
              <a:rPr sz="2400" spc="-20" dirty="0">
                <a:solidFill>
                  <a:srgbClr val="FD873F"/>
                </a:solidFill>
                <a:cs typeface="Arial"/>
              </a:rPr>
              <a:t> </a:t>
            </a:r>
            <a:r>
              <a:rPr sz="2400" spc="50" dirty="0">
                <a:solidFill>
                  <a:srgbClr val="FD873F"/>
                </a:solidFill>
                <a:cs typeface="Arial"/>
              </a:rPr>
              <a:t>INDIA):</a:t>
            </a:r>
            <a:endParaRPr sz="2400" dirty="0">
              <a:cs typeface="Arial"/>
            </a:endParaRPr>
          </a:p>
          <a:p>
            <a:pPr marL="3340100" marR="911860" indent="-2408555" algn="ctr">
              <a:lnSpc>
                <a:spcPts val="6000"/>
              </a:lnSpc>
              <a:spcBef>
                <a:spcPts val="380"/>
              </a:spcBef>
            </a:pPr>
            <a:r>
              <a:rPr sz="2400" spc="114" dirty="0">
                <a:solidFill>
                  <a:srgbClr val="FD873F"/>
                </a:solidFill>
                <a:cs typeface="Arial"/>
              </a:rPr>
              <a:t>WHAT</a:t>
            </a:r>
            <a:r>
              <a:rPr sz="2400" spc="-130" dirty="0">
                <a:solidFill>
                  <a:srgbClr val="FD873F"/>
                </a:solidFill>
                <a:cs typeface="Arial"/>
              </a:rPr>
              <a:t> </a:t>
            </a:r>
            <a:r>
              <a:rPr sz="2400" spc="-65" dirty="0">
                <a:solidFill>
                  <a:srgbClr val="FD873F"/>
                </a:solidFill>
                <a:cs typeface="Arial"/>
              </a:rPr>
              <a:t>PROSPECTS</a:t>
            </a:r>
            <a:r>
              <a:rPr sz="2400" spc="-130" dirty="0">
                <a:solidFill>
                  <a:srgbClr val="FD873F"/>
                </a:solidFill>
                <a:cs typeface="Arial"/>
              </a:rPr>
              <a:t> </a:t>
            </a:r>
            <a:r>
              <a:rPr sz="2400" dirty="0">
                <a:solidFill>
                  <a:srgbClr val="FD873F"/>
                </a:solidFill>
                <a:cs typeface="Arial"/>
              </a:rPr>
              <a:t>FOR</a:t>
            </a:r>
            <a:r>
              <a:rPr sz="2400" spc="-125" dirty="0">
                <a:solidFill>
                  <a:srgbClr val="FD873F"/>
                </a:solidFill>
                <a:cs typeface="Arial"/>
              </a:rPr>
              <a:t> </a:t>
            </a:r>
            <a:r>
              <a:rPr sz="2400" dirty="0">
                <a:solidFill>
                  <a:srgbClr val="FD873F"/>
                </a:solidFill>
                <a:cs typeface="Arial"/>
              </a:rPr>
              <a:t>THE</a:t>
            </a:r>
            <a:r>
              <a:rPr sz="2400" spc="-130" dirty="0">
                <a:solidFill>
                  <a:srgbClr val="FD873F"/>
                </a:solidFill>
                <a:cs typeface="Arial"/>
              </a:rPr>
              <a:t> </a:t>
            </a:r>
            <a:r>
              <a:rPr sz="2400" spc="-10" dirty="0">
                <a:solidFill>
                  <a:srgbClr val="FD873F"/>
                </a:solidFill>
                <a:cs typeface="Arial"/>
              </a:rPr>
              <a:t>DEVELOPMENT </a:t>
            </a:r>
            <a:r>
              <a:rPr sz="2400" dirty="0">
                <a:solidFill>
                  <a:srgbClr val="FD873F"/>
                </a:solidFill>
                <a:cs typeface="Arial"/>
              </a:rPr>
              <a:t>OF</a:t>
            </a:r>
            <a:r>
              <a:rPr sz="2400" spc="25" dirty="0">
                <a:solidFill>
                  <a:srgbClr val="FD873F"/>
                </a:solidFill>
                <a:cs typeface="Arial"/>
              </a:rPr>
              <a:t> </a:t>
            </a:r>
            <a:r>
              <a:rPr sz="2400" spc="215" dirty="0">
                <a:solidFill>
                  <a:srgbClr val="FD873F"/>
                </a:solidFill>
                <a:cs typeface="Arial"/>
              </a:rPr>
              <a:t>A</a:t>
            </a:r>
            <a:r>
              <a:rPr sz="2400" spc="25" dirty="0">
                <a:solidFill>
                  <a:srgbClr val="FD873F"/>
                </a:solidFill>
                <a:cs typeface="Arial"/>
              </a:rPr>
              <a:t> </a:t>
            </a:r>
            <a:r>
              <a:rPr sz="2400" dirty="0">
                <a:solidFill>
                  <a:srgbClr val="FD873F"/>
                </a:solidFill>
                <a:cs typeface="Arial"/>
              </a:rPr>
              <a:t>TRIBAL</a:t>
            </a:r>
            <a:r>
              <a:rPr sz="2400" spc="25" dirty="0">
                <a:solidFill>
                  <a:srgbClr val="FD873F"/>
                </a:solidFill>
                <a:cs typeface="Arial"/>
              </a:rPr>
              <a:t> </a:t>
            </a:r>
            <a:r>
              <a:rPr sz="2400" spc="-10" dirty="0">
                <a:solidFill>
                  <a:srgbClr val="FD873F"/>
                </a:solidFill>
                <a:cs typeface="Arial"/>
              </a:rPr>
              <a:t>TERRITORY?</a:t>
            </a:r>
            <a:endParaRPr sz="2400" dirty="0">
              <a:cs typeface="Arial"/>
            </a:endParaRPr>
          </a:p>
        </p:txBody>
      </p:sp>
      <p:grpSp>
        <p:nvGrpSpPr>
          <p:cNvPr id="5" name="object 2">
            <a:extLst>
              <a:ext uri="{FF2B5EF4-FFF2-40B4-BE49-F238E27FC236}">
                <a16:creationId xmlns:a16="http://schemas.microsoft.com/office/drawing/2014/main" id="{5CA90965-B605-A922-8BDF-BE904A667E53}"/>
              </a:ext>
            </a:extLst>
          </p:cNvPr>
          <p:cNvGrpSpPr/>
          <p:nvPr/>
        </p:nvGrpSpPr>
        <p:grpSpPr>
          <a:xfrm>
            <a:off x="0" y="5937551"/>
            <a:ext cx="18288000" cy="4349523"/>
            <a:chOff x="0" y="5937551"/>
            <a:chExt cx="18288000" cy="4349523"/>
          </a:xfrm>
        </p:grpSpPr>
        <p:sp>
          <p:nvSpPr>
            <p:cNvPr id="8" name="object 3">
              <a:extLst>
                <a:ext uri="{FF2B5EF4-FFF2-40B4-BE49-F238E27FC236}">
                  <a16:creationId xmlns:a16="http://schemas.microsoft.com/office/drawing/2014/main" id="{9918E25F-C16B-37DC-3EAC-0F54426A30BA}"/>
                </a:ext>
              </a:extLst>
            </p:cNvPr>
            <p:cNvSpPr/>
            <p:nvPr/>
          </p:nvSpPr>
          <p:spPr>
            <a:xfrm>
              <a:off x="0" y="9237419"/>
              <a:ext cx="18288000" cy="1049655"/>
            </a:xfrm>
            <a:custGeom>
              <a:avLst/>
              <a:gdLst/>
              <a:ahLst/>
              <a:cxnLst/>
              <a:rect l="l" t="t" r="r" b="b"/>
              <a:pathLst>
                <a:path w="18288000" h="1049654">
                  <a:moveTo>
                    <a:pt x="18287999" y="1049579"/>
                  </a:moveTo>
                  <a:lnTo>
                    <a:pt x="0" y="1049579"/>
                  </a:lnTo>
                  <a:lnTo>
                    <a:pt x="0" y="0"/>
                  </a:lnTo>
                  <a:lnTo>
                    <a:pt x="18145540" y="0"/>
                  </a:lnTo>
                  <a:lnTo>
                    <a:pt x="18193553" y="2377"/>
                  </a:lnTo>
                  <a:lnTo>
                    <a:pt x="18240753" y="9420"/>
                  </a:lnTo>
                  <a:lnTo>
                    <a:pt x="18287999" y="21419"/>
                  </a:lnTo>
                  <a:lnTo>
                    <a:pt x="18287999" y="1049579"/>
                  </a:lnTo>
                  <a:close/>
                </a:path>
              </a:pathLst>
            </a:custGeom>
            <a:solidFill>
              <a:srgbClr val="FFFFFF"/>
            </a:solidFill>
          </p:spPr>
          <p:txBody>
            <a:bodyPr wrap="square" lIns="0" tIns="0" rIns="0" bIns="0" rtlCol="0"/>
            <a:lstStyle/>
            <a:p>
              <a:endParaRPr/>
            </a:p>
          </p:txBody>
        </p:sp>
        <p:pic>
          <p:nvPicPr>
            <p:cNvPr id="9" name="object 4">
              <a:extLst>
                <a:ext uri="{FF2B5EF4-FFF2-40B4-BE49-F238E27FC236}">
                  <a16:creationId xmlns:a16="http://schemas.microsoft.com/office/drawing/2014/main" id="{ABEC4F43-FBE7-7CF6-FF84-2815D6DB37B1}"/>
                </a:ext>
              </a:extLst>
            </p:cNvPr>
            <p:cNvPicPr/>
            <p:nvPr/>
          </p:nvPicPr>
          <p:blipFill>
            <a:blip r:embed="rId3" cstate="print"/>
            <a:stretch>
              <a:fillRect/>
            </a:stretch>
          </p:blipFill>
          <p:spPr>
            <a:xfrm>
              <a:off x="949234" y="5937551"/>
              <a:ext cx="9242618" cy="800297"/>
            </a:xfrm>
            <a:prstGeom prst="rect">
              <a:avLst/>
            </a:prstGeom>
          </p:spPr>
        </p:pic>
      </p:grpSp>
      <p:sp>
        <p:nvSpPr>
          <p:cNvPr id="12" name="object 7">
            <a:extLst>
              <a:ext uri="{FF2B5EF4-FFF2-40B4-BE49-F238E27FC236}">
                <a16:creationId xmlns:a16="http://schemas.microsoft.com/office/drawing/2014/main" id="{3B1422D2-C9EC-1127-2F0D-E5924B49177D}"/>
              </a:ext>
            </a:extLst>
          </p:cNvPr>
          <p:cNvSpPr txBox="1"/>
          <p:nvPr/>
        </p:nvSpPr>
        <p:spPr>
          <a:xfrm>
            <a:off x="4495793" y="2868515"/>
            <a:ext cx="6519869" cy="2843151"/>
          </a:xfrm>
          <a:prstGeom prst="rect">
            <a:avLst/>
          </a:prstGeom>
        </p:spPr>
        <p:txBody>
          <a:bodyPr vert="horz" wrap="square" lIns="0" tIns="13970" rIns="0" bIns="0" rtlCol="0">
            <a:spAutoFit/>
          </a:bodyPr>
          <a:lstStyle/>
          <a:p>
            <a:pPr marL="71755" algn="ctr">
              <a:lnSpc>
                <a:spcPct val="100000"/>
              </a:lnSpc>
            </a:pPr>
            <a:r>
              <a:rPr sz="2400" b="1" spc="114" dirty="0">
                <a:cs typeface="Arial"/>
              </a:rPr>
              <a:t>Maëva</a:t>
            </a:r>
            <a:r>
              <a:rPr sz="2400" b="1" spc="-5" dirty="0">
                <a:cs typeface="Arial"/>
              </a:rPr>
              <a:t> </a:t>
            </a:r>
            <a:r>
              <a:rPr sz="2400" b="1" cap="all" spc="45" dirty="0">
                <a:cs typeface="Arial"/>
              </a:rPr>
              <a:t>Rzegoczan</a:t>
            </a:r>
            <a:endParaRPr sz="2400" b="1" cap="all" dirty="0">
              <a:cs typeface="Arial"/>
            </a:endParaRPr>
          </a:p>
          <a:p>
            <a:pPr>
              <a:lnSpc>
                <a:spcPct val="100000"/>
              </a:lnSpc>
            </a:pPr>
            <a:endParaRPr b="1" dirty="0">
              <a:cs typeface="Arial"/>
            </a:endParaRPr>
          </a:p>
          <a:p>
            <a:pPr marR="5080" algn="ctr">
              <a:lnSpc>
                <a:spcPct val="196400"/>
              </a:lnSpc>
            </a:pPr>
            <a:r>
              <a:rPr b="1" dirty="0">
                <a:cs typeface="Arial"/>
              </a:rPr>
              <a:t>Master</a:t>
            </a:r>
            <a:r>
              <a:rPr b="1" spc="55" dirty="0">
                <a:cs typeface="Arial"/>
              </a:rPr>
              <a:t> </a:t>
            </a:r>
            <a:r>
              <a:rPr b="1" dirty="0">
                <a:cs typeface="Arial"/>
              </a:rPr>
              <a:t>II</a:t>
            </a:r>
            <a:r>
              <a:rPr b="1" spc="50" dirty="0">
                <a:cs typeface="Arial"/>
              </a:rPr>
              <a:t> </a:t>
            </a:r>
            <a:r>
              <a:rPr b="1" spc="85" dirty="0">
                <a:cs typeface="Arial"/>
              </a:rPr>
              <a:t>Développement</a:t>
            </a:r>
            <a:r>
              <a:rPr b="1" spc="55" dirty="0">
                <a:cs typeface="Arial"/>
              </a:rPr>
              <a:t> Durable</a:t>
            </a:r>
            <a:r>
              <a:rPr b="1" spc="50" dirty="0">
                <a:cs typeface="Arial"/>
              </a:rPr>
              <a:t> </a:t>
            </a:r>
            <a:r>
              <a:rPr b="1" dirty="0">
                <a:cs typeface="Arial"/>
              </a:rPr>
              <a:t>Local</a:t>
            </a:r>
            <a:r>
              <a:rPr b="1" spc="55" dirty="0">
                <a:cs typeface="Arial"/>
              </a:rPr>
              <a:t> </a:t>
            </a:r>
            <a:r>
              <a:rPr b="1" spc="80" dirty="0">
                <a:cs typeface="Arial"/>
              </a:rPr>
              <a:t>et</a:t>
            </a:r>
            <a:r>
              <a:rPr b="1" spc="50" dirty="0">
                <a:cs typeface="Arial"/>
              </a:rPr>
              <a:t> </a:t>
            </a:r>
            <a:r>
              <a:rPr b="1" dirty="0" err="1">
                <a:cs typeface="Arial"/>
              </a:rPr>
              <a:t>Solidaire</a:t>
            </a:r>
            <a:r>
              <a:rPr b="1" spc="60" dirty="0">
                <a:cs typeface="Arial"/>
              </a:rPr>
              <a:t> </a:t>
            </a:r>
            <a:r>
              <a:rPr b="1" dirty="0">
                <a:cs typeface="Arial"/>
              </a:rPr>
              <a:t>-</a:t>
            </a:r>
            <a:r>
              <a:rPr b="1" spc="40" dirty="0">
                <a:cs typeface="Arial"/>
              </a:rPr>
              <a:t> </a:t>
            </a:r>
            <a:r>
              <a:rPr b="1" spc="60" dirty="0">
                <a:cs typeface="Arial"/>
              </a:rPr>
              <a:t>Université</a:t>
            </a:r>
            <a:r>
              <a:rPr b="1" spc="105" dirty="0">
                <a:cs typeface="Arial"/>
              </a:rPr>
              <a:t> </a:t>
            </a:r>
            <a:r>
              <a:rPr b="1" spc="50" dirty="0">
                <a:cs typeface="Arial"/>
              </a:rPr>
              <a:t>d’Orléans </a:t>
            </a:r>
            <a:r>
              <a:rPr b="1" dirty="0">
                <a:cs typeface="Arial"/>
              </a:rPr>
              <a:t>Educational</a:t>
            </a:r>
            <a:r>
              <a:rPr b="1" spc="85" dirty="0">
                <a:cs typeface="Arial"/>
              </a:rPr>
              <a:t> </a:t>
            </a:r>
            <a:r>
              <a:rPr b="1" spc="50" dirty="0">
                <a:cs typeface="Arial"/>
              </a:rPr>
              <a:t>supervisor</a:t>
            </a:r>
            <a:r>
              <a:rPr b="1" spc="85" dirty="0">
                <a:cs typeface="Arial"/>
              </a:rPr>
              <a:t> </a:t>
            </a:r>
            <a:r>
              <a:rPr b="1" dirty="0">
                <a:cs typeface="Arial"/>
              </a:rPr>
              <a:t>:</a:t>
            </a:r>
            <a:r>
              <a:rPr b="1" spc="65" dirty="0">
                <a:cs typeface="Arial"/>
              </a:rPr>
              <a:t> </a:t>
            </a:r>
            <a:r>
              <a:rPr b="1" spc="50" dirty="0">
                <a:cs typeface="Arial"/>
              </a:rPr>
              <a:t>Bertrand</a:t>
            </a:r>
            <a:r>
              <a:rPr b="1" spc="85" dirty="0">
                <a:cs typeface="Arial"/>
              </a:rPr>
              <a:t> </a:t>
            </a:r>
            <a:r>
              <a:rPr b="1" dirty="0">
                <a:cs typeface="Arial"/>
              </a:rPr>
              <a:t>Sajaloli,</a:t>
            </a:r>
            <a:r>
              <a:rPr b="1" spc="70" dirty="0">
                <a:cs typeface="Arial"/>
              </a:rPr>
              <a:t> </a:t>
            </a:r>
            <a:r>
              <a:rPr b="1" dirty="0">
                <a:cs typeface="Arial"/>
              </a:rPr>
              <a:t>lecturer,</a:t>
            </a:r>
            <a:r>
              <a:rPr b="1" spc="70" dirty="0">
                <a:cs typeface="Arial"/>
              </a:rPr>
              <a:t> </a:t>
            </a:r>
            <a:r>
              <a:rPr b="1" spc="75" dirty="0">
                <a:cs typeface="Arial"/>
              </a:rPr>
              <a:t>geography</a:t>
            </a:r>
            <a:r>
              <a:rPr b="1" spc="85" dirty="0">
                <a:cs typeface="Arial"/>
              </a:rPr>
              <a:t> </a:t>
            </a:r>
            <a:r>
              <a:rPr b="1" spc="70" dirty="0">
                <a:cs typeface="Arial"/>
              </a:rPr>
              <a:t>department</a:t>
            </a:r>
            <a:r>
              <a:rPr b="1" spc="85" dirty="0">
                <a:cs typeface="Arial"/>
              </a:rPr>
              <a:t> </a:t>
            </a:r>
            <a:r>
              <a:rPr b="1" dirty="0">
                <a:cs typeface="Arial"/>
              </a:rPr>
              <a:t>-</a:t>
            </a:r>
            <a:r>
              <a:rPr b="1" spc="65" dirty="0">
                <a:cs typeface="Arial"/>
              </a:rPr>
              <a:t> </a:t>
            </a:r>
            <a:r>
              <a:rPr b="1" spc="60" dirty="0">
                <a:cs typeface="Arial"/>
              </a:rPr>
              <a:t>Université</a:t>
            </a:r>
            <a:r>
              <a:rPr b="1" spc="140" dirty="0">
                <a:cs typeface="Arial"/>
              </a:rPr>
              <a:t> </a:t>
            </a:r>
            <a:r>
              <a:rPr b="1" spc="50" dirty="0">
                <a:cs typeface="Arial"/>
              </a:rPr>
              <a:t>d’Orléans</a:t>
            </a:r>
            <a:endParaRPr b="1" dirty="0">
              <a:cs typeface="Arial"/>
            </a:endParaRPr>
          </a:p>
          <a:p>
            <a:pPr algn="ctr">
              <a:lnSpc>
                <a:spcPct val="100000"/>
              </a:lnSpc>
            </a:pPr>
            <a:endParaRPr b="1" dirty="0">
              <a:cs typeface="Arial"/>
            </a:endParaRPr>
          </a:p>
          <a:p>
            <a:pPr algn="ctr">
              <a:lnSpc>
                <a:spcPct val="100000"/>
              </a:lnSpc>
            </a:pPr>
            <a:r>
              <a:rPr b="1" spc="45" dirty="0">
                <a:cs typeface="Arial"/>
              </a:rPr>
              <a:t>Internship</a:t>
            </a:r>
            <a:r>
              <a:rPr b="1" spc="-15" dirty="0">
                <a:cs typeface="Arial"/>
              </a:rPr>
              <a:t> </a:t>
            </a:r>
            <a:r>
              <a:rPr b="1" spc="70" dirty="0">
                <a:cs typeface="Arial"/>
              </a:rPr>
              <a:t>tutor</a:t>
            </a:r>
            <a:r>
              <a:rPr b="1" spc="-10" dirty="0">
                <a:cs typeface="Arial"/>
              </a:rPr>
              <a:t> </a:t>
            </a:r>
            <a:r>
              <a:rPr b="1" dirty="0">
                <a:cs typeface="Arial"/>
              </a:rPr>
              <a:t>:</a:t>
            </a:r>
            <a:r>
              <a:rPr b="1" spc="-25" dirty="0">
                <a:cs typeface="Arial"/>
              </a:rPr>
              <a:t> </a:t>
            </a:r>
            <a:r>
              <a:rPr b="1" spc="-50" dirty="0">
                <a:cs typeface="Arial"/>
              </a:rPr>
              <a:t>P.</a:t>
            </a:r>
            <a:r>
              <a:rPr b="1" spc="-30" dirty="0">
                <a:cs typeface="Arial"/>
              </a:rPr>
              <a:t> </a:t>
            </a:r>
            <a:r>
              <a:rPr b="1" dirty="0">
                <a:cs typeface="Arial"/>
              </a:rPr>
              <a:t>Saravanan,</a:t>
            </a:r>
            <a:r>
              <a:rPr b="1" spc="-25" dirty="0">
                <a:cs typeface="Arial"/>
              </a:rPr>
              <a:t> </a:t>
            </a:r>
            <a:r>
              <a:rPr b="1" spc="55" dirty="0">
                <a:cs typeface="Arial"/>
              </a:rPr>
              <a:t>team</a:t>
            </a:r>
            <a:r>
              <a:rPr b="1" spc="-10" dirty="0">
                <a:cs typeface="Arial"/>
              </a:rPr>
              <a:t> </a:t>
            </a:r>
            <a:r>
              <a:rPr b="1" spc="60" dirty="0">
                <a:cs typeface="Arial"/>
              </a:rPr>
              <a:t>leader</a:t>
            </a:r>
            <a:r>
              <a:rPr b="1" spc="-15" dirty="0">
                <a:cs typeface="Arial"/>
              </a:rPr>
              <a:t> </a:t>
            </a:r>
            <a:r>
              <a:rPr b="1" dirty="0">
                <a:cs typeface="Arial"/>
              </a:rPr>
              <a:t>-</a:t>
            </a:r>
            <a:r>
              <a:rPr b="1" spc="-25" dirty="0">
                <a:cs typeface="Arial"/>
              </a:rPr>
              <a:t> </a:t>
            </a:r>
            <a:r>
              <a:rPr b="1" spc="65" dirty="0">
                <a:cs typeface="Arial"/>
              </a:rPr>
              <a:t>DHAN</a:t>
            </a:r>
            <a:r>
              <a:rPr b="1" spc="-10" dirty="0">
                <a:cs typeface="Arial"/>
              </a:rPr>
              <a:t> </a:t>
            </a:r>
            <a:r>
              <a:rPr b="1" spc="45" dirty="0">
                <a:cs typeface="Arial"/>
              </a:rPr>
              <a:t>Foundation</a:t>
            </a:r>
            <a:endParaRPr b="1" dirty="0">
              <a:cs typeface="Arial"/>
            </a:endParaRPr>
          </a:p>
        </p:txBody>
      </p:sp>
    </p:spTree>
    <p:extLst>
      <p:ext uri="{BB962C8B-B14F-4D97-AF65-F5344CB8AC3E}">
        <p14:creationId xmlns:p14="http://schemas.microsoft.com/office/powerpoint/2010/main" val="7111123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592243"/>
          </a:xfrm>
          <a:custGeom>
            <a:avLst/>
            <a:gdLst/>
            <a:ahLst/>
            <a:cxnLst/>
            <a:rect l="l" t="t" r="r" b="b"/>
            <a:pathLst>
              <a:path w="18288000" h="888365">
                <a:moveTo>
                  <a:pt x="18288000" y="888337"/>
                </a:moveTo>
                <a:lnTo>
                  <a:pt x="0" y="888337"/>
                </a:lnTo>
                <a:lnTo>
                  <a:pt x="0" y="0"/>
                </a:lnTo>
                <a:lnTo>
                  <a:pt x="18288000" y="0"/>
                </a:lnTo>
                <a:lnTo>
                  <a:pt x="18288000" y="888337"/>
                </a:lnTo>
                <a:close/>
              </a:path>
            </a:pathLst>
          </a:custGeom>
          <a:solidFill>
            <a:srgbClr val="FFFFFF">
              <a:alpha val="75000"/>
            </a:srgbClr>
          </a:solidFill>
        </p:spPr>
        <p:txBody>
          <a:bodyPr wrap="square" lIns="0" tIns="0" rIns="0" bIns="0" rtlCol="0"/>
          <a:lstStyle/>
          <a:p>
            <a:endParaRPr sz="1200"/>
          </a:p>
        </p:txBody>
      </p:sp>
      <p:grpSp>
        <p:nvGrpSpPr>
          <p:cNvPr id="3" name="object 3"/>
          <p:cNvGrpSpPr/>
          <p:nvPr/>
        </p:nvGrpSpPr>
        <p:grpSpPr>
          <a:xfrm>
            <a:off x="1050562" y="768300"/>
            <a:ext cx="3652943" cy="3323590"/>
            <a:chOff x="1575842" y="1152450"/>
            <a:chExt cx="5479415" cy="4985385"/>
          </a:xfrm>
        </p:grpSpPr>
        <p:sp>
          <p:nvSpPr>
            <p:cNvPr id="4" name="object 4"/>
            <p:cNvSpPr/>
            <p:nvPr/>
          </p:nvSpPr>
          <p:spPr>
            <a:xfrm>
              <a:off x="1575842" y="1152450"/>
              <a:ext cx="5479415" cy="4985385"/>
            </a:xfrm>
            <a:custGeom>
              <a:avLst/>
              <a:gdLst/>
              <a:ahLst/>
              <a:cxnLst/>
              <a:rect l="l" t="t" r="r" b="b"/>
              <a:pathLst>
                <a:path w="5479415" h="4985385">
                  <a:moveTo>
                    <a:pt x="5479072" y="4984841"/>
                  </a:moveTo>
                  <a:lnTo>
                    <a:pt x="0" y="4984841"/>
                  </a:lnTo>
                  <a:lnTo>
                    <a:pt x="0" y="0"/>
                  </a:lnTo>
                  <a:lnTo>
                    <a:pt x="5479072" y="0"/>
                  </a:lnTo>
                  <a:lnTo>
                    <a:pt x="5479072" y="4984841"/>
                  </a:lnTo>
                  <a:close/>
                </a:path>
              </a:pathLst>
            </a:custGeom>
            <a:solidFill>
              <a:srgbClr val="317E53">
                <a:alpha val="75000"/>
              </a:srgbClr>
            </a:solidFill>
          </p:spPr>
          <p:txBody>
            <a:bodyPr wrap="square" lIns="0" tIns="0" rIns="0" bIns="0" rtlCol="0"/>
            <a:lstStyle/>
            <a:p>
              <a:endParaRPr sz="1200"/>
            </a:p>
          </p:txBody>
        </p:sp>
        <p:pic>
          <p:nvPicPr>
            <p:cNvPr id="5" name="object 5"/>
            <p:cNvPicPr/>
            <p:nvPr/>
          </p:nvPicPr>
          <p:blipFill>
            <a:blip r:embed="rId2" cstate="print"/>
            <a:stretch>
              <a:fillRect/>
            </a:stretch>
          </p:blipFill>
          <p:spPr>
            <a:xfrm>
              <a:off x="1703199" y="1333562"/>
              <a:ext cx="5210174" cy="4648199"/>
            </a:xfrm>
            <a:prstGeom prst="rect">
              <a:avLst/>
            </a:prstGeom>
          </p:spPr>
        </p:pic>
      </p:grpSp>
      <p:grpSp>
        <p:nvGrpSpPr>
          <p:cNvPr id="6" name="object 6"/>
          <p:cNvGrpSpPr/>
          <p:nvPr/>
        </p:nvGrpSpPr>
        <p:grpSpPr>
          <a:xfrm>
            <a:off x="253813" y="4428133"/>
            <a:ext cx="5588000" cy="1901613"/>
            <a:chOff x="380719" y="6642199"/>
            <a:chExt cx="8382000" cy="2852420"/>
          </a:xfrm>
        </p:grpSpPr>
        <p:pic>
          <p:nvPicPr>
            <p:cNvPr id="7" name="object 7"/>
            <p:cNvPicPr/>
            <p:nvPr/>
          </p:nvPicPr>
          <p:blipFill>
            <a:blip r:embed="rId3" cstate="print"/>
            <a:stretch>
              <a:fillRect/>
            </a:stretch>
          </p:blipFill>
          <p:spPr>
            <a:xfrm>
              <a:off x="392149" y="6642199"/>
              <a:ext cx="8363129" cy="2745293"/>
            </a:xfrm>
            <a:prstGeom prst="rect">
              <a:avLst/>
            </a:prstGeom>
          </p:spPr>
        </p:pic>
        <p:sp>
          <p:nvSpPr>
            <p:cNvPr id="8" name="object 8"/>
            <p:cNvSpPr/>
            <p:nvPr/>
          </p:nvSpPr>
          <p:spPr>
            <a:xfrm>
              <a:off x="380719" y="9303573"/>
              <a:ext cx="8382000" cy="190500"/>
            </a:xfrm>
            <a:custGeom>
              <a:avLst/>
              <a:gdLst/>
              <a:ahLst/>
              <a:cxnLst/>
              <a:rect l="l" t="t" r="r" b="b"/>
              <a:pathLst>
                <a:path w="8382000" h="190500">
                  <a:moveTo>
                    <a:pt x="0" y="0"/>
                  </a:moveTo>
                  <a:lnTo>
                    <a:pt x="8382000" y="0"/>
                  </a:lnTo>
                  <a:lnTo>
                    <a:pt x="8382000" y="190499"/>
                  </a:lnTo>
                  <a:lnTo>
                    <a:pt x="0" y="190499"/>
                  </a:lnTo>
                  <a:lnTo>
                    <a:pt x="0" y="0"/>
                  </a:lnTo>
                  <a:close/>
                </a:path>
              </a:pathLst>
            </a:custGeom>
            <a:solidFill>
              <a:srgbClr val="FD873F"/>
            </a:solidFill>
          </p:spPr>
          <p:txBody>
            <a:bodyPr wrap="square" lIns="0" tIns="0" rIns="0" bIns="0" rtlCol="0"/>
            <a:lstStyle/>
            <a:p>
              <a:endParaRPr sz="1200"/>
            </a:p>
          </p:txBody>
        </p:sp>
      </p:grpSp>
      <p:grpSp>
        <p:nvGrpSpPr>
          <p:cNvPr id="9" name="object 9"/>
          <p:cNvGrpSpPr/>
          <p:nvPr/>
        </p:nvGrpSpPr>
        <p:grpSpPr>
          <a:xfrm>
            <a:off x="7115822" y="1378165"/>
            <a:ext cx="4550410" cy="4743450"/>
            <a:chOff x="10673733" y="2067247"/>
            <a:chExt cx="6825615" cy="7115175"/>
          </a:xfrm>
        </p:grpSpPr>
        <p:pic>
          <p:nvPicPr>
            <p:cNvPr id="10" name="object 10"/>
            <p:cNvPicPr/>
            <p:nvPr/>
          </p:nvPicPr>
          <p:blipFill>
            <a:blip r:embed="rId4" cstate="print"/>
            <a:stretch>
              <a:fillRect/>
            </a:stretch>
          </p:blipFill>
          <p:spPr>
            <a:xfrm>
              <a:off x="10780413" y="2173927"/>
              <a:ext cx="6612137" cy="6905577"/>
            </a:xfrm>
            <a:prstGeom prst="rect">
              <a:avLst/>
            </a:prstGeom>
          </p:spPr>
        </p:pic>
        <p:sp>
          <p:nvSpPr>
            <p:cNvPr id="11" name="object 11"/>
            <p:cNvSpPr/>
            <p:nvPr/>
          </p:nvSpPr>
          <p:spPr>
            <a:xfrm>
              <a:off x="10768983" y="2162497"/>
              <a:ext cx="6635115" cy="6924675"/>
            </a:xfrm>
            <a:custGeom>
              <a:avLst/>
              <a:gdLst/>
              <a:ahLst/>
              <a:cxnLst/>
              <a:rect l="l" t="t" r="r" b="b"/>
              <a:pathLst>
                <a:path w="6635115" h="6924675">
                  <a:moveTo>
                    <a:pt x="6634906" y="6924674"/>
                  </a:moveTo>
                  <a:lnTo>
                    <a:pt x="6634906" y="0"/>
                  </a:lnTo>
                  <a:lnTo>
                    <a:pt x="0" y="0"/>
                  </a:lnTo>
                </a:path>
              </a:pathLst>
            </a:custGeom>
            <a:ln w="190499">
              <a:solidFill>
                <a:srgbClr val="317E53"/>
              </a:solidFill>
            </a:ln>
          </p:spPr>
          <p:txBody>
            <a:bodyPr wrap="square" lIns="0" tIns="0" rIns="0" bIns="0" rtlCol="0"/>
            <a:lstStyle/>
            <a:p>
              <a:endParaRPr sz="1200"/>
            </a:p>
          </p:txBody>
        </p:sp>
      </p:grpSp>
      <p:sp>
        <p:nvSpPr>
          <p:cNvPr id="12" name="object 12"/>
          <p:cNvSpPr txBox="1"/>
          <p:nvPr/>
        </p:nvSpPr>
        <p:spPr>
          <a:xfrm>
            <a:off x="5078095" y="856589"/>
            <a:ext cx="4447963" cy="302647"/>
          </a:xfrm>
          <a:prstGeom prst="rect">
            <a:avLst/>
          </a:prstGeom>
        </p:spPr>
        <p:txBody>
          <a:bodyPr vert="horz" wrap="square" lIns="0" tIns="10160" rIns="0" bIns="0" rtlCol="0">
            <a:spAutoFit/>
          </a:bodyPr>
          <a:lstStyle/>
          <a:p>
            <a:pPr marL="8467">
              <a:spcBef>
                <a:spcPts val="80"/>
              </a:spcBef>
            </a:pPr>
            <a:r>
              <a:rPr sz="1900" spc="60" dirty="0">
                <a:solidFill>
                  <a:srgbClr val="317E53"/>
                </a:solidFill>
                <a:latin typeface="Arial"/>
                <a:cs typeface="Arial"/>
              </a:rPr>
              <a:t>From</a:t>
            </a:r>
            <a:r>
              <a:rPr sz="1900" spc="-33" dirty="0">
                <a:solidFill>
                  <a:srgbClr val="317E53"/>
                </a:solidFill>
                <a:latin typeface="Arial"/>
                <a:cs typeface="Arial"/>
              </a:rPr>
              <a:t> </a:t>
            </a:r>
            <a:r>
              <a:rPr sz="1900" spc="83" dirty="0">
                <a:solidFill>
                  <a:srgbClr val="317E53"/>
                </a:solidFill>
                <a:latin typeface="Arial"/>
                <a:cs typeface="Arial"/>
              </a:rPr>
              <a:t>“food</a:t>
            </a:r>
            <a:r>
              <a:rPr sz="1900" spc="-33" dirty="0">
                <a:solidFill>
                  <a:srgbClr val="317E53"/>
                </a:solidFill>
                <a:latin typeface="Arial"/>
                <a:cs typeface="Arial"/>
              </a:rPr>
              <a:t> </a:t>
            </a:r>
            <a:r>
              <a:rPr sz="1900" spc="103" dirty="0">
                <a:solidFill>
                  <a:srgbClr val="317E53"/>
                </a:solidFill>
                <a:latin typeface="Arial"/>
                <a:cs typeface="Arial"/>
              </a:rPr>
              <a:t>of</a:t>
            </a:r>
            <a:r>
              <a:rPr sz="1900" spc="-30" dirty="0">
                <a:solidFill>
                  <a:srgbClr val="317E53"/>
                </a:solidFill>
                <a:latin typeface="Arial"/>
                <a:cs typeface="Arial"/>
              </a:rPr>
              <a:t> </a:t>
            </a:r>
            <a:r>
              <a:rPr sz="1900" spc="87" dirty="0">
                <a:solidFill>
                  <a:srgbClr val="317E53"/>
                </a:solidFill>
                <a:latin typeface="Arial"/>
                <a:cs typeface="Arial"/>
              </a:rPr>
              <a:t>the</a:t>
            </a:r>
            <a:r>
              <a:rPr sz="1900" spc="-33" dirty="0">
                <a:solidFill>
                  <a:srgbClr val="317E53"/>
                </a:solidFill>
                <a:latin typeface="Arial"/>
                <a:cs typeface="Arial"/>
              </a:rPr>
              <a:t> </a:t>
            </a:r>
            <a:r>
              <a:rPr sz="1900" spc="90" dirty="0">
                <a:solidFill>
                  <a:srgbClr val="317E53"/>
                </a:solidFill>
                <a:latin typeface="Arial"/>
                <a:cs typeface="Arial"/>
              </a:rPr>
              <a:t>poor”</a:t>
            </a:r>
            <a:r>
              <a:rPr sz="1900" spc="-33" dirty="0">
                <a:solidFill>
                  <a:srgbClr val="317E53"/>
                </a:solidFill>
                <a:latin typeface="Arial"/>
                <a:cs typeface="Arial"/>
              </a:rPr>
              <a:t> </a:t>
            </a:r>
            <a:r>
              <a:rPr sz="1900" spc="117" dirty="0">
                <a:solidFill>
                  <a:srgbClr val="317E53"/>
                </a:solidFill>
                <a:latin typeface="Arial"/>
                <a:cs typeface="Arial"/>
              </a:rPr>
              <a:t>to</a:t>
            </a:r>
            <a:r>
              <a:rPr sz="1900" spc="-30" dirty="0">
                <a:solidFill>
                  <a:srgbClr val="317E53"/>
                </a:solidFill>
                <a:latin typeface="Arial"/>
                <a:cs typeface="Arial"/>
              </a:rPr>
              <a:t> </a:t>
            </a:r>
            <a:r>
              <a:rPr sz="1900" i="1" spc="-57" dirty="0">
                <a:solidFill>
                  <a:srgbClr val="317E53"/>
                </a:solidFill>
                <a:latin typeface="Arial"/>
                <a:cs typeface="Arial"/>
              </a:rPr>
              <a:t>“Shree</a:t>
            </a:r>
            <a:r>
              <a:rPr sz="1900" i="1" spc="-33" dirty="0">
                <a:solidFill>
                  <a:srgbClr val="317E53"/>
                </a:solidFill>
                <a:latin typeface="Arial"/>
                <a:cs typeface="Arial"/>
              </a:rPr>
              <a:t> </a:t>
            </a:r>
            <a:r>
              <a:rPr sz="1900" i="1" spc="-7" dirty="0">
                <a:solidFill>
                  <a:srgbClr val="317E53"/>
                </a:solidFill>
                <a:latin typeface="Arial"/>
                <a:cs typeface="Arial"/>
              </a:rPr>
              <a:t>Anna”</a:t>
            </a:r>
            <a:endParaRPr sz="1900">
              <a:latin typeface="Arial"/>
              <a:cs typeface="Arial"/>
            </a:endParaRPr>
          </a:p>
        </p:txBody>
      </p:sp>
      <p:sp>
        <p:nvSpPr>
          <p:cNvPr id="13" name="object 13"/>
          <p:cNvSpPr txBox="1">
            <a:spLocks noGrp="1"/>
          </p:cNvSpPr>
          <p:nvPr>
            <p:ph type="title"/>
          </p:nvPr>
        </p:nvSpPr>
        <p:spPr>
          <a:xfrm>
            <a:off x="581101" y="59529"/>
            <a:ext cx="11194585" cy="514631"/>
          </a:xfrm>
          <a:prstGeom prst="rect">
            <a:avLst/>
          </a:prstGeom>
        </p:spPr>
        <p:txBody>
          <a:bodyPr vert="horz" wrap="square" lIns="0" tIns="103190" rIns="0" bIns="0" rtlCol="0" anchor="ctr">
            <a:spAutoFit/>
          </a:bodyPr>
          <a:lstStyle/>
          <a:p>
            <a:pPr marL="2993116">
              <a:lnSpc>
                <a:spcPct val="100000"/>
              </a:lnSpc>
              <a:spcBef>
                <a:spcPts val="67"/>
              </a:spcBef>
            </a:pPr>
            <a:r>
              <a:rPr sz="2667" b="1" dirty="0">
                <a:solidFill>
                  <a:srgbClr val="FD873F"/>
                </a:solidFill>
                <a:latin typeface="Arial"/>
                <a:cs typeface="Arial"/>
              </a:rPr>
              <a:t>The</a:t>
            </a:r>
            <a:r>
              <a:rPr sz="2667" b="1" spc="-30" dirty="0">
                <a:solidFill>
                  <a:srgbClr val="FD873F"/>
                </a:solidFill>
                <a:latin typeface="Arial"/>
                <a:cs typeface="Arial"/>
              </a:rPr>
              <a:t> </a:t>
            </a:r>
            <a:r>
              <a:rPr sz="2667" b="1" spc="103" dirty="0">
                <a:solidFill>
                  <a:srgbClr val="FD873F"/>
                </a:solidFill>
                <a:latin typeface="Arial"/>
                <a:cs typeface="Arial"/>
              </a:rPr>
              <a:t>revaluation</a:t>
            </a:r>
            <a:r>
              <a:rPr sz="2667" b="1" spc="-27" dirty="0">
                <a:solidFill>
                  <a:srgbClr val="FD873F"/>
                </a:solidFill>
                <a:latin typeface="Arial"/>
                <a:cs typeface="Arial"/>
              </a:rPr>
              <a:t> </a:t>
            </a:r>
            <a:r>
              <a:rPr sz="2667" b="1" spc="76" dirty="0">
                <a:solidFill>
                  <a:srgbClr val="FD873F"/>
                </a:solidFill>
                <a:latin typeface="Arial"/>
                <a:cs typeface="Arial"/>
              </a:rPr>
              <a:t>of</a:t>
            </a:r>
            <a:r>
              <a:rPr sz="2667" b="1" spc="-30" dirty="0">
                <a:solidFill>
                  <a:srgbClr val="FD873F"/>
                </a:solidFill>
                <a:latin typeface="Arial"/>
                <a:cs typeface="Arial"/>
              </a:rPr>
              <a:t> </a:t>
            </a:r>
            <a:r>
              <a:rPr sz="2667" b="1" spc="87" dirty="0">
                <a:solidFill>
                  <a:srgbClr val="FD873F"/>
                </a:solidFill>
                <a:latin typeface="Arial"/>
                <a:cs typeface="Arial"/>
              </a:rPr>
              <a:t>millets</a:t>
            </a:r>
            <a:r>
              <a:rPr sz="2667" b="1" spc="-27" dirty="0">
                <a:solidFill>
                  <a:srgbClr val="FD873F"/>
                </a:solidFill>
                <a:latin typeface="Arial"/>
                <a:cs typeface="Arial"/>
              </a:rPr>
              <a:t> </a:t>
            </a:r>
            <a:r>
              <a:rPr sz="2667" b="1" spc="90" dirty="0">
                <a:solidFill>
                  <a:srgbClr val="FD873F"/>
                </a:solidFill>
                <a:latin typeface="Arial"/>
                <a:cs typeface="Arial"/>
              </a:rPr>
              <a:t>in</a:t>
            </a:r>
            <a:r>
              <a:rPr sz="2667" b="1" spc="-27" dirty="0">
                <a:solidFill>
                  <a:srgbClr val="FD873F"/>
                </a:solidFill>
                <a:latin typeface="Arial"/>
                <a:cs typeface="Arial"/>
              </a:rPr>
              <a:t> </a:t>
            </a:r>
            <a:r>
              <a:rPr sz="2667" b="1" spc="93" dirty="0">
                <a:solidFill>
                  <a:srgbClr val="FD873F"/>
                </a:solidFill>
                <a:latin typeface="Arial"/>
                <a:cs typeface="Arial"/>
              </a:rPr>
              <a:t>India</a:t>
            </a:r>
            <a:r>
              <a:rPr sz="2667" b="1" spc="-30" dirty="0">
                <a:solidFill>
                  <a:srgbClr val="FD873F"/>
                </a:solidFill>
                <a:latin typeface="Arial"/>
                <a:cs typeface="Arial"/>
              </a:rPr>
              <a:t> </a:t>
            </a:r>
            <a:r>
              <a:rPr sz="2667" b="1" spc="-17" dirty="0">
                <a:solidFill>
                  <a:srgbClr val="FD873F"/>
                </a:solidFill>
                <a:latin typeface="Arial"/>
                <a:cs typeface="Arial"/>
              </a:rPr>
              <a:t>...</a:t>
            </a:r>
            <a:endParaRPr sz="2667" dirty="0">
              <a:latin typeface="Arial"/>
              <a:cs typeface="Arial"/>
            </a:endParaRPr>
          </a:p>
        </p:txBody>
      </p:sp>
      <p:sp>
        <p:nvSpPr>
          <p:cNvPr id="14" name="object 14"/>
          <p:cNvSpPr txBox="1"/>
          <p:nvPr/>
        </p:nvSpPr>
        <p:spPr>
          <a:xfrm>
            <a:off x="1299123" y="4156636"/>
            <a:ext cx="3147483" cy="156518"/>
          </a:xfrm>
          <a:prstGeom prst="rect">
            <a:avLst/>
          </a:prstGeom>
        </p:spPr>
        <p:txBody>
          <a:bodyPr vert="horz" wrap="square" lIns="0" tIns="7620" rIns="0" bIns="0" rtlCol="0">
            <a:spAutoFit/>
          </a:bodyPr>
          <a:lstStyle/>
          <a:p>
            <a:pPr marL="8467">
              <a:spcBef>
                <a:spcPts val="60"/>
              </a:spcBef>
            </a:pPr>
            <a:r>
              <a:rPr sz="933" dirty="0">
                <a:solidFill>
                  <a:srgbClr val="317E53"/>
                </a:solidFill>
                <a:latin typeface="Arial"/>
                <a:cs typeface="Arial"/>
              </a:rPr>
              <a:t>Ragi</a:t>
            </a:r>
            <a:r>
              <a:rPr sz="967" dirty="0">
                <a:solidFill>
                  <a:srgbClr val="317E53"/>
                </a:solidFill>
                <a:latin typeface="Arial"/>
                <a:cs typeface="Arial"/>
              </a:rPr>
              <a:t>,</a:t>
            </a:r>
            <a:r>
              <a:rPr sz="967" spc="27" dirty="0">
                <a:solidFill>
                  <a:srgbClr val="317E53"/>
                </a:solidFill>
                <a:latin typeface="Arial"/>
                <a:cs typeface="Arial"/>
              </a:rPr>
              <a:t> </a:t>
            </a:r>
            <a:r>
              <a:rPr sz="933" spc="43" dirty="0">
                <a:solidFill>
                  <a:srgbClr val="317E53"/>
                </a:solidFill>
                <a:latin typeface="Arial"/>
                <a:cs typeface="Arial"/>
              </a:rPr>
              <a:t>Finger</a:t>
            </a:r>
            <a:r>
              <a:rPr sz="933" spc="37" dirty="0">
                <a:solidFill>
                  <a:srgbClr val="317E53"/>
                </a:solidFill>
                <a:latin typeface="Arial"/>
                <a:cs typeface="Arial"/>
              </a:rPr>
              <a:t> </a:t>
            </a:r>
            <a:r>
              <a:rPr sz="933" spc="53" dirty="0">
                <a:solidFill>
                  <a:srgbClr val="317E53"/>
                </a:solidFill>
                <a:latin typeface="Arial"/>
                <a:cs typeface="Arial"/>
              </a:rPr>
              <a:t>millet</a:t>
            </a:r>
            <a:r>
              <a:rPr sz="933" spc="33" dirty="0">
                <a:solidFill>
                  <a:srgbClr val="317E53"/>
                </a:solidFill>
                <a:latin typeface="Arial"/>
                <a:cs typeface="Arial"/>
              </a:rPr>
              <a:t> </a:t>
            </a:r>
            <a:r>
              <a:rPr sz="967" spc="40" dirty="0">
                <a:solidFill>
                  <a:srgbClr val="317E53"/>
                </a:solidFill>
                <a:latin typeface="Arial"/>
                <a:cs typeface="Arial"/>
              </a:rPr>
              <a:t>(</a:t>
            </a:r>
            <a:r>
              <a:rPr sz="933" spc="40" dirty="0">
                <a:solidFill>
                  <a:srgbClr val="317E53"/>
                </a:solidFill>
                <a:latin typeface="Arial"/>
                <a:cs typeface="Arial"/>
              </a:rPr>
              <a:t>Jawadhu</a:t>
            </a:r>
            <a:r>
              <a:rPr sz="933" spc="37" dirty="0">
                <a:solidFill>
                  <a:srgbClr val="317E53"/>
                </a:solidFill>
                <a:latin typeface="Arial"/>
                <a:cs typeface="Arial"/>
              </a:rPr>
              <a:t> </a:t>
            </a:r>
            <a:r>
              <a:rPr sz="933" dirty="0">
                <a:solidFill>
                  <a:srgbClr val="317E53"/>
                </a:solidFill>
                <a:latin typeface="Arial"/>
                <a:cs typeface="Arial"/>
              </a:rPr>
              <a:t>Hills</a:t>
            </a:r>
            <a:r>
              <a:rPr sz="967" dirty="0">
                <a:solidFill>
                  <a:srgbClr val="317E53"/>
                </a:solidFill>
                <a:latin typeface="Arial"/>
                <a:cs typeface="Arial"/>
              </a:rPr>
              <a:t>)</a:t>
            </a:r>
            <a:r>
              <a:rPr sz="967" spc="30" dirty="0">
                <a:solidFill>
                  <a:srgbClr val="317E53"/>
                </a:solidFill>
                <a:latin typeface="Arial"/>
                <a:cs typeface="Arial"/>
              </a:rPr>
              <a:t> </a:t>
            </a:r>
            <a:r>
              <a:rPr sz="833" spc="169" dirty="0">
                <a:solidFill>
                  <a:srgbClr val="317E53"/>
                </a:solidFill>
                <a:latin typeface="Arial"/>
                <a:cs typeface="Arial"/>
              </a:rPr>
              <a:t>©</a:t>
            </a:r>
            <a:r>
              <a:rPr sz="833" spc="63" dirty="0">
                <a:solidFill>
                  <a:srgbClr val="317E53"/>
                </a:solidFill>
                <a:latin typeface="Arial"/>
                <a:cs typeface="Arial"/>
              </a:rPr>
              <a:t>  </a:t>
            </a:r>
            <a:r>
              <a:rPr sz="933" spc="47" dirty="0">
                <a:solidFill>
                  <a:srgbClr val="317E53"/>
                </a:solidFill>
                <a:latin typeface="Arial"/>
                <a:cs typeface="Arial"/>
              </a:rPr>
              <a:t>Atek</a:t>
            </a:r>
            <a:r>
              <a:rPr sz="967" spc="47" dirty="0">
                <a:solidFill>
                  <a:srgbClr val="317E53"/>
                </a:solidFill>
                <a:latin typeface="Arial"/>
                <a:cs typeface="Arial"/>
              </a:rPr>
              <a:t>,</a:t>
            </a:r>
            <a:r>
              <a:rPr sz="967" spc="30" dirty="0">
                <a:solidFill>
                  <a:srgbClr val="317E53"/>
                </a:solidFill>
                <a:latin typeface="Arial"/>
                <a:cs typeface="Arial"/>
              </a:rPr>
              <a:t> </a:t>
            </a:r>
            <a:r>
              <a:rPr sz="933" spc="43" dirty="0">
                <a:solidFill>
                  <a:srgbClr val="317E53"/>
                </a:solidFill>
                <a:latin typeface="Arial"/>
                <a:cs typeface="Arial"/>
              </a:rPr>
              <a:t>June</a:t>
            </a:r>
            <a:r>
              <a:rPr sz="933" spc="37" dirty="0">
                <a:solidFill>
                  <a:srgbClr val="317E53"/>
                </a:solidFill>
                <a:latin typeface="Arial"/>
                <a:cs typeface="Arial"/>
              </a:rPr>
              <a:t> </a:t>
            </a:r>
            <a:r>
              <a:rPr sz="933" spc="67" dirty="0">
                <a:solidFill>
                  <a:srgbClr val="317E53"/>
                </a:solidFill>
                <a:latin typeface="Arial"/>
                <a:cs typeface="Arial"/>
              </a:rPr>
              <a:t>2023</a:t>
            </a:r>
            <a:endParaRPr sz="933">
              <a:latin typeface="Arial"/>
              <a:cs typeface="Arial"/>
            </a:endParaRPr>
          </a:p>
        </p:txBody>
      </p:sp>
      <p:sp>
        <p:nvSpPr>
          <p:cNvPr id="15" name="object 15"/>
          <p:cNvSpPr txBox="1"/>
          <p:nvPr/>
        </p:nvSpPr>
        <p:spPr>
          <a:xfrm>
            <a:off x="1010224" y="6321306"/>
            <a:ext cx="3733377" cy="156518"/>
          </a:xfrm>
          <a:prstGeom prst="rect">
            <a:avLst/>
          </a:prstGeom>
        </p:spPr>
        <p:txBody>
          <a:bodyPr vert="horz" wrap="square" lIns="0" tIns="7620" rIns="0" bIns="0" rtlCol="0">
            <a:spAutoFit/>
          </a:bodyPr>
          <a:lstStyle/>
          <a:p>
            <a:pPr marL="8467">
              <a:spcBef>
                <a:spcPts val="60"/>
              </a:spcBef>
            </a:pPr>
            <a:r>
              <a:rPr sz="933" spc="37" dirty="0">
                <a:solidFill>
                  <a:srgbClr val="317E53"/>
                </a:solidFill>
                <a:latin typeface="Arial"/>
                <a:cs typeface="Arial"/>
              </a:rPr>
              <a:t>Kambu</a:t>
            </a:r>
            <a:r>
              <a:rPr sz="967" spc="37" dirty="0">
                <a:solidFill>
                  <a:srgbClr val="317E53"/>
                </a:solidFill>
                <a:latin typeface="Arial"/>
                <a:cs typeface="Arial"/>
              </a:rPr>
              <a:t>,</a:t>
            </a:r>
            <a:r>
              <a:rPr sz="967" spc="57" dirty="0">
                <a:solidFill>
                  <a:srgbClr val="317E53"/>
                </a:solidFill>
                <a:latin typeface="Arial"/>
                <a:cs typeface="Arial"/>
              </a:rPr>
              <a:t> </a:t>
            </a:r>
            <a:r>
              <a:rPr sz="933" dirty="0">
                <a:solidFill>
                  <a:srgbClr val="317E53"/>
                </a:solidFill>
                <a:latin typeface="Arial"/>
                <a:cs typeface="Arial"/>
              </a:rPr>
              <a:t>Pearl</a:t>
            </a:r>
            <a:r>
              <a:rPr sz="933" spc="67" dirty="0">
                <a:solidFill>
                  <a:srgbClr val="317E53"/>
                </a:solidFill>
                <a:latin typeface="Arial"/>
                <a:cs typeface="Arial"/>
              </a:rPr>
              <a:t> </a:t>
            </a:r>
            <a:r>
              <a:rPr sz="933" spc="53" dirty="0">
                <a:solidFill>
                  <a:srgbClr val="317E53"/>
                </a:solidFill>
                <a:latin typeface="Arial"/>
                <a:cs typeface="Arial"/>
              </a:rPr>
              <a:t>millet</a:t>
            </a:r>
            <a:r>
              <a:rPr sz="933" spc="67" dirty="0">
                <a:solidFill>
                  <a:srgbClr val="317E53"/>
                </a:solidFill>
                <a:latin typeface="Arial"/>
                <a:cs typeface="Arial"/>
              </a:rPr>
              <a:t> </a:t>
            </a:r>
            <a:r>
              <a:rPr sz="967" spc="40" dirty="0">
                <a:solidFill>
                  <a:srgbClr val="317E53"/>
                </a:solidFill>
                <a:latin typeface="Arial"/>
                <a:cs typeface="Arial"/>
              </a:rPr>
              <a:t>(</a:t>
            </a:r>
            <a:r>
              <a:rPr sz="933" spc="40" dirty="0">
                <a:solidFill>
                  <a:srgbClr val="317E53"/>
                </a:solidFill>
                <a:latin typeface="Arial"/>
                <a:cs typeface="Arial"/>
              </a:rPr>
              <a:t>Jawadhu</a:t>
            </a:r>
            <a:r>
              <a:rPr sz="933" spc="63" dirty="0">
                <a:solidFill>
                  <a:srgbClr val="317E53"/>
                </a:solidFill>
                <a:latin typeface="Arial"/>
                <a:cs typeface="Arial"/>
              </a:rPr>
              <a:t> </a:t>
            </a:r>
            <a:r>
              <a:rPr sz="933" dirty="0">
                <a:solidFill>
                  <a:srgbClr val="317E53"/>
                </a:solidFill>
                <a:latin typeface="Arial"/>
                <a:cs typeface="Arial"/>
              </a:rPr>
              <a:t>Hills</a:t>
            </a:r>
            <a:r>
              <a:rPr sz="967" dirty="0">
                <a:solidFill>
                  <a:srgbClr val="317E53"/>
                </a:solidFill>
                <a:latin typeface="Arial"/>
                <a:cs typeface="Arial"/>
              </a:rPr>
              <a:t>)</a:t>
            </a:r>
            <a:r>
              <a:rPr sz="967" spc="60" dirty="0">
                <a:solidFill>
                  <a:srgbClr val="317E53"/>
                </a:solidFill>
                <a:latin typeface="Arial"/>
                <a:cs typeface="Arial"/>
              </a:rPr>
              <a:t> </a:t>
            </a:r>
            <a:r>
              <a:rPr sz="833" spc="169" dirty="0">
                <a:solidFill>
                  <a:srgbClr val="317E53"/>
                </a:solidFill>
                <a:latin typeface="Arial"/>
                <a:cs typeface="Arial"/>
              </a:rPr>
              <a:t>©</a:t>
            </a:r>
            <a:r>
              <a:rPr sz="833" spc="93" dirty="0">
                <a:solidFill>
                  <a:srgbClr val="317E53"/>
                </a:solidFill>
                <a:latin typeface="Arial"/>
                <a:cs typeface="Arial"/>
              </a:rPr>
              <a:t>  </a:t>
            </a:r>
            <a:r>
              <a:rPr sz="933" dirty="0">
                <a:solidFill>
                  <a:srgbClr val="317E53"/>
                </a:solidFill>
                <a:latin typeface="Arial"/>
                <a:cs typeface="Arial"/>
              </a:rPr>
              <a:t>Sajaloli</a:t>
            </a:r>
            <a:r>
              <a:rPr sz="967" dirty="0">
                <a:solidFill>
                  <a:srgbClr val="317E53"/>
                </a:solidFill>
                <a:latin typeface="Arial"/>
                <a:cs typeface="Arial"/>
              </a:rPr>
              <a:t>,</a:t>
            </a:r>
            <a:r>
              <a:rPr sz="967" spc="63" dirty="0">
                <a:solidFill>
                  <a:srgbClr val="317E53"/>
                </a:solidFill>
                <a:latin typeface="Arial"/>
                <a:cs typeface="Arial"/>
              </a:rPr>
              <a:t> </a:t>
            </a:r>
            <a:r>
              <a:rPr sz="933" spc="43" dirty="0">
                <a:solidFill>
                  <a:srgbClr val="317E53"/>
                </a:solidFill>
                <a:latin typeface="Arial"/>
                <a:cs typeface="Arial"/>
              </a:rPr>
              <a:t>September</a:t>
            </a:r>
            <a:r>
              <a:rPr sz="933" spc="67" dirty="0">
                <a:solidFill>
                  <a:srgbClr val="317E53"/>
                </a:solidFill>
                <a:latin typeface="Arial"/>
                <a:cs typeface="Arial"/>
              </a:rPr>
              <a:t> </a:t>
            </a:r>
            <a:r>
              <a:rPr sz="933" spc="70" dirty="0">
                <a:solidFill>
                  <a:srgbClr val="317E53"/>
                </a:solidFill>
                <a:latin typeface="Arial"/>
                <a:cs typeface="Arial"/>
              </a:rPr>
              <a:t>2022</a:t>
            </a:r>
            <a:endParaRPr sz="933">
              <a:latin typeface="Arial"/>
              <a:cs typeface="Arial"/>
            </a:endParaRPr>
          </a:p>
        </p:txBody>
      </p:sp>
      <p:sp>
        <p:nvSpPr>
          <p:cNvPr id="16" name="object 16"/>
          <p:cNvSpPr txBox="1"/>
          <p:nvPr/>
        </p:nvSpPr>
        <p:spPr>
          <a:xfrm>
            <a:off x="7977206" y="6266246"/>
            <a:ext cx="2135717" cy="153825"/>
          </a:xfrm>
          <a:prstGeom prst="rect">
            <a:avLst/>
          </a:prstGeom>
        </p:spPr>
        <p:txBody>
          <a:bodyPr vert="horz" wrap="square" lIns="0" tIns="10160" rIns="0" bIns="0" rtlCol="0">
            <a:spAutoFit/>
          </a:bodyPr>
          <a:lstStyle/>
          <a:p>
            <a:pPr marL="8467">
              <a:spcBef>
                <a:spcPts val="80"/>
              </a:spcBef>
            </a:pPr>
            <a:r>
              <a:rPr sz="933" spc="40" dirty="0">
                <a:solidFill>
                  <a:srgbClr val="317E53"/>
                </a:solidFill>
                <a:latin typeface="Arial"/>
                <a:cs typeface="Arial"/>
              </a:rPr>
              <a:t>International</a:t>
            </a:r>
            <a:r>
              <a:rPr sz="933" spc="27" dirty="0">
                <a:solidFill>
                  <a:srgbClr val="317E53"/>
                </a:solidFill>
                <a:latin typeface="Arial"/>
                <a:cs typeface="Arial"/>
              </a:rPr>
              <a:t> </a:t>
            </a:r>
            <a:r>
              <a:rPr sz="933" dirty="0">
                <a:solidFill>
                  <a:srgbClr val="317E53"/>
                </a:solidFill>
                <a:latin typeface="Arial"/>
                <a:cs typeface="Arial"/>
              </a:rPr>
              <a:t>Year</a:t>
            </a:r>
            <a:r>
              <a:rPr sz="933" spc="27" dirty="0">
                <a:solidFill>
                  <a:srgbClr val="317E53"/>
                </a:solidFill>
                <a:latin typeface="Arial"/>
                <a:cs typeface="Arial"/>
              </a:rPr>
              <a:t> </a:t>
            </a:r>
            <a:r>
              <a:rPr sz="933" spc="57" dirty="0">
                <a:solidFill>
                  <a:srgbClr val="317E53"/>
                </a:solidFill>
                <a:latin typeface="Arial"/>
                <a:cs typeface="Arial"/>
              </a:rPr>
              <a:t>of</a:t>
            </a:r>
            <a:r>
              <a:rPr sz="933" spc="27" dirty="0">
                <a:solidFill>
                  <a:srgbClr val="317E53"/>
                </a:solidFill>
                <a:latin typeface="Arial"/>
                <a:cs typeface="Arial"/>
              </a:rPr>
              <a:t> </a:t>
            </a:r>
            <a:r>
              <a:rPr sz="933" spc="40" dirty="0">
                <a:solidFill>
                  <a:srgbClr val="317E53"/>
                </a:solidFill>
                <a:latin typeface="Arial"/>
                <a:cs typeface="Arial"/>
              </a:rPr>
              <a:t>Millets</a:t>
            </a:r>
            <a:r>
              <a:rPr sz="933" spc="27" dirty="0">
                <a:solidFill>
                  <a:srgbClr val="317E53"/>
                </a:solidFill>
                <a:latin typeface="Arial"/>
                <a:cs typeface="Arial"/>
              </a:rPr>
              <a:t> </a:t>
            </a:r>
            <a:r>
              <a:rPr sz="933" spc="43" dirty="0">
                <a:solidFill>
                  <a:srgbClr val="317E53"/>
                </a:solidFill>
                <a:latin typeface="Arial"/>
                <a:cs typeface="Arial"/>
              </a:rPr>
              <a:t>poster</a:t>
            </a:r>
            <a:r>
              <a:rPr sz="933" spc="27" dirty="0">
                <a:solidFill>
                  <a:srgbClr val="317E53"/>
                </a:solidFill>
                <a:latin typeface="Arial"/>
                <a:cs typeface="Arial"/>
              </a:rPr>
              <a:t> </a:t>
            </a:r>
            <a:r>
              <a:rPr sz="833" spc="123" dirty="0">
                <a:solidFill>
                  <a:srgbClr val="317E53"/>
                </a:solidFill>
                <a:latin typeface="Arial"/>
                <a:cs typeface="Arial"/>
              </a:rPr>
              <a:t>©</a:t>
            </a:r>
            <a:endParaRPr sz="833">
              <a:latin typeface="Arial"/>
              <a:cs typeface="Arial"/>
            </a:endParaRPr>
          </a:p>
        </p:txBody>
      </p:sp>
      <p:sp>
        <p:nvSpPr>
          <p:cNvPr id="17" name="object 17"/>
          <p:cNvSpPr txBox="1"/>
          <p:nvPr/>
        </p:nvSpPr>
        <p:spPr>
          <a:xfrm>
            <a:off x="10160912" y="6265864"/>
            <a:ext cx="643890" cy="154252"/>
          </a:xfrm>
          <a:prstGeom prst="rect">
            <a:avLst/>
          </a:prstGeom>
        </p:spPr>
        <p:txBody>
          <a:bodyPr vert="horz" wrap="square" lIns="0" tIns="10583" rIns="0" bIns="0" rtlCol="0">
            <a:spAutoFit/>
          </a:bodyPr>
          <a:lstStyle/>
          <a:p>
            <a:pPr marL="8467">
              <a:spcBef>
                <a:spcPts val="83"/>
              </a:spcBef>
            </a:pPr>
            <a:r>
              <a:rPr sz="933" dirty="0">
                <a:solidFill>
                  <a:srgbClr val="317E53"/>
                </a:solidFill>
                <a:latin typeface="Arial"/>
                <a:cs typeface="Arial"/>
              </a:rPr>
              <a:t>FAO,</a:t>
            </a:r>
            <a:r>
              <a:rPr sz="933" spc="70" dirty="0">
                <a:solidFill>
                  <a:srgbClr val="317E53"/>
                </a:solidFill>
                <a:latin typeface="Arial"/>
                <a:cs typeface="Arial"/>
              </a:rPr>
              <a:t> </a:t>
            </a:r>
            <a:r>
              <a:rPr sz="933" spc="63" dirty="0">
                <a:solidFill>
                  <a:srgbClr val="317E53"/>
                </a:solidFill>
                <a:latin typeface="Arial"/>
                <a:cs typeface="Arial"/>
              </a:rPr>
              <a:t>2023</a:t>
            </a:r>
            <a:endParaRPr sz="933">
              <a:latin typeface="Arial"/>
              <a:cs typeface="Arial"/>
            </a:endParaRP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TotalTime>
  <Words>12580</Words>
  <Application>Microsoft Macintosh PowerPoint</Application>
  <PresentationFormat>Grand écran</PresentationFormat>
  <Paragraphs>1829</Paragraphs>
  <Slides>155</Slides>
  <Notes>6</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155</vt:i4>
      </vt:variant>
    </vt:vector>
  </HeadingPairs>
  <TitlesOfParts>
    <vt:vector size="170" baseType="lpstr">
      <vt:lpstr>Aharoni</vt:lpstr>
      <vt:lpstr>Arial</vt:lpstr>
      <vt:lpstr>Arial Black</vt:lpstr>
      <vt:lpstr>Arial-BoldItalicMT</vt:lpstr>
      <vt:lpstr>Bradley Hand ITC</vt:lpstr>
      <vt:lpstr>Calibri</vt:lpstr>
      <vt:lpstr>Calibri Light</vt:lpstr>
      <vt:lpstr>Cambria</vt:lpstr>
      <vt:lpstr>Goudy Stout</vt:lpstr>
      <vt:lpstr>Segoe UI Web (West European)</vt:lpstr>
      <vt:lpstr>Symbol</vt:lpstr>
      <vt:lpstr>Times New Roman</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EQUITABLE FOOD TERRITORIES IN TAMIL NADU: PATAMIL   PATAMIL: YEARLY INTERMEDIATE PRESENTATION    </vt:lpstr>
      <vt:lpstr>Content of the Presentation </vt:lpstr>
      <vt:lpstr>     Background and Context of the Research</vt:lpstr>
      <vt:lpstr>Background and Context of the Research</vt:lpstr>
      <vt:lpstr>Theoretical Background </vt:lpstr>
      <vt:lpstr>Food ‘Democracy’ </vt:lpstr>
      <vt:lpstr>Key points to highlights </vt:lpstr>
      <vt:lpstr>Conceptual Framework: Tribal Agriculture </vt:lpstr>
      <vt:lpstr>The study population: Malayali Tribe  </vt:lpstr>
      <vt:lpstr>Dept. of Agriculture, Government of Tamil Nadu</vt:lpstr>
      <vt:lpstr>Overview of the literature review </vt:lpstr>
      <vt:lpstr>Literature review Cont….</vt:lpstr>
      <vt:lpstr>Literature review Cont….</vt:lpstr>
      <vt:lpstr>Objectives </vt:lpstr>
      <vt:lpstr>Methodology </vt:lpstr>
      <vt:lpstr>Sample Selection </vt:lpstr>
      <vt:lpstr>Study Population: Malayali Tribe </vt:lpstr>
      <vt:lpstr>Data Analysis Procedures</vt:lpstr>
      <vt:lpstr>Findings and Discussion </vt:lpstr>
      <vt:lpstr>Women Entrepreneurship on food : A Study of Pondicherry bio-region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INTRODUCTION</vt:lpstr>
      <vt:lpstr>Challenges Leading to Agrarian Crisis</vt:lpstr>
      <vt:lpstr>Organic farming </vt:lpstr>
      <vt:lpstr>Présentation PowerPoint</vt:lpstr>
      <vt:lpstr>Présentation PowerPoint</vt:lpstr>
      <vt:lpstr>ORGANIC FARMING IN INDIA</vt:lpstr>
      <vt:lpstr>Study Area Map</vt:lpstr>
      <vt:lpstr>Methodology</vt:lpstr>
      <vt:lpstr>RESULTS and Discussion</vt:lpstr>
      <vt:lpstr>Présentation PowerPoint</vt:lpstr>
      <vt:lpstr>Présentation PowerPoint</vt:lpstr>
      <vt:lpstr>Présentation PowerPoint</vt:lpstr>
      <vt:lpstr>Présentation PowerPoint</vt:lpstr>
      <vt:lpstr>REASONS</vt:lpstr>
      <vt:lpstr>Présentation PowerPoint</vt:lpstr>
      <vt:lpstr>FOOD VALVE CHAIN</vt:lpstr>
      <vt:lpstr>Présentation PowerPoint</vt:lpstr>
      <vt:lpstr>Challenges</vt:lpstr>
      <vt:lpstr>Présentation PowerPoint</vt:lpstr>
      <vt:lpstr>Opportunities</vt:lpstr>
      <vt:lpstr>Présentation PowerPoint</vt:lpstr>
      <vt:lpstr>Présentation PowerPoint</vt:lpstr>
      <vt:lpstr>Présentation PowerPoint</vt:lpstr>
      <vt:lpstr>GENERAL PROBLEMS FACED BY FARMING COMMUNITIES DURING FARMING: PRODUCTION TO MARKETING </vt:lpstr>
      <vt:lpstr>CONCLUSION</vt:lpstr>
      <vt:lpstr>RECOMMENDATION AND SUGGESTIONS</vt:lpstr>
      <vt:lpstr>THANK YOU</vt:lpstr>
      <vt:lpstr>Présentation PowerPoint</vt:lpstr>
      <vt:lpstr>Research Objectives</vt:lpstr>
      <vt:lpstr>Research Methodology</vt:lpstr>
      <vt:lpstr>Rural survey</vt:lpstr>
      <vt:lpstr>Major findings</vt:lpstr>
      <vt:lpstr>Profile of the Households</vt:lpstr>
      <vt:lpstr>Profile (Contd…)</vt:lpstr>
      <vt:lpstr>Food consumption behaviour</vt:lpstr>
      <vt:lpstr>Outside food</vt:lpstr>
      <vt:lpstr>Preference of Non-veg food</vt:lpstr>
      <vt:lpstr>Keerai Consumption</vt:lpstr>
      <vt:lpstr>Perceived benefits of Keerai</vt:lpstr>
      <vt:lpstr>Millet consumption</vt:lpstr>
      <vt:lpstr>Urban Survey</vt:lpstr>
      <vt:lpstr>Présentation PowerPoint</vt:lpstr>
      <vt:lpstr>   </vt:lpstr>
      <vt:lpstr>JAWADHU HILLS (JH), TRIBAL TERRITORY WITH TRADITIONAL FARMING</vt:lpstr>
      <vt:lpstr>CLIMATE VARIABILITIES, AGRICULTURAL AND FOOD ISSUE IN JH</vt:lpstr>
      <vt:lpstr>PROBLEMS</vt:lpstr>
      <vt:lpstr>A WORK IN SITU IN THE FRAMEWORK OF PATAMIL</vt:lpstr>
      <vt:lpstr>WORK STRATEGIES</vt:lpstr>
      <vt:lpstr>CLIMATE CHANGE OBSERVABLE AT THE SCALE OF THE TIRUVANNAMALAI DISTRICT THROUGH THE INTENSIFICATION OF EXTREME CLIMATIC EVENTS</vt:lpstr>
      <vt:lpstr>THE SAME RAINFALL TRENDS BETWEEN THE TWO TERRITORIES</vt:lpstr>
      <vt:lpstr>THE EXISTENCE OF MICROCLIMATES COMPLICATES THE STUDY OF CLIMATE VARIABILITY IN JH</vt:lpstr>
      <vt:lpstr>FARMERS' PERCEPTIONS COMPLEMENTARY TO THE CLIMATOLOGICAL STUDY</vt:lpstr>
      <vt:lpstr>DISRUPTIONS THREATEN FARMERS' FOOD SECURITY</vt:lpstr>
      <vt:lpstr>POND RENOVATION AND THE INSTALLATION OF STONE-BUNDS –  THE MAIN ANTICIPATORY ACTIONS</vt:lpstr>
      <vt:lpstr>IMPROVING FARMERS' KNOWLEDGE, AN ESSENTIAL LEVER FOR ACTION IN THE FACE OF CLIMATE CHANGE</vt:lpstr>
      <vt:lpstr>CRITICAL LOOK AND CONCLUSION</vt:lpstr>
      <vt:lpstr>Thank you !</vt:lpstr>
      <vt:lpstr>   </vt:lpstr>
      <vt:lpstr>The revaluation of millets in India ...</vt:lpstr>
      <vt:lpstr>... potential for development in Jawadhu Hills?</vt:lpstr>
      <vt:lpstr>Problem</vt:lpstr>
      <vt:lpstr>Objectives</vt:lpstr>
      <vt:lpstr>Research strategy and methodology</vt:lpstr>
      <vt:lpstr>Agriculture in Jawadhu Hills: a mixed picture</vt:lpstr>
      <vt:lpstr>Conclusion</vt:lpstr>
      <vt:lpstr>Présentation PowerPoint</vt:lpstr>
      <vt:lpstr>Sources</vt:lpstr>
      <vt:lpstr>Présentation PowerPoint</vt:lpstr>
      <vt:lpstr>La revalorisation des millets en Inde ...</vt:lpstr>
      <vt:lpstr>La revalorisation des millets en Inde ...</vt:lpstr>
      <vt:lpstr>La revalorisation des millets en Inde ...</vt:lpstr>
      <vt:lpstr>Conditions du stage</vt:lpstr>
      <vt:lpstr>Conditions du stage</vt:lpstr>
      <vt:lpstr>Conditions du stage</vt:lpstr>
      <vt:lpstr>Conditionsr du stage</vt:lpstr>
      <vt:lpstr>La domination de la culture spécifique du petit mil dans les Jawadhu Hills</vt:lpstr>
      <vt:lpstr>L’agriculture dans les Jawadhu Hills</vt:lpstr>
      <vt:lpstr>L’agriculture dans les Jawadhu Hills</vt:lpstr>
      <vt:lpstr>L’agriculture dans les Jawadhu Hills : une situation contrastée</vt:lpstr>
      <vt:lpstr>L’agriculture dans les Jawadhu Hills : une situation contrastée</vt:lpstr>
      <vt:lpstr>6</vt:lpstr>
      <vt:lpstr>La Small Millet Foundation (DHAN Foundation) dans les Jawadhu Hills</vt:lpstr>
      <vt:lpstr>Les millets dans l’alimentation des Malayalis</vt:lpstr>
      <vt:lpstr>District de Tiruvannamalai : l’intensification des évènements climatiques</vt:lpstr>
      <vt:lpstr>Principaux enjeux face au changement climatique dans les Jawadhu Hills</vt:lpstr>
      <vt:lpstr>Adaptation au changement climatique : les actions de la DHAN Foundation</vt:lpstr>
      <vt:lpstr>Les millets : facteurs de développement dans les Jawadhu Hills ?</vt:lpstr>
      <vt:lpstr>Les millets : facteurs de développement dans les Jawadhu Hills ?</vt:lpstr>
      <vt:lpstr>Points positifs</vt:lpstr>
      <vt:lpstr>Difficultés</vt:lpstr>
      <vt:lpstr>“Giving Back to Society…”  </vt:lpstr>
      <vt:lpstr>  DHAN &amp; French collaboration Centre-Loire Valley Region France,  ASIE partnership on Cultural, Development Immersions, Mission and Internship   Dr. Delphine Benassy, Vice President – Culture and International Cooperation, Centre-Loire Valley Region France Field visit  to  Jawadhu Hills, Tamilnadu  1-3 March 2023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Local Food System Launch</vt:lpstr>
      <vt:lpstr>French Interns –Jawadhumalai study</vt:lpstr>
      <vt:lpstr>  Millet and Tribal Tourism in Jamunamarathur </vt:lpstr>
      <vt:lpstr>Millet Recipe Demonstration</vt:lpstr>
      <vt:lpstr>Local Food System Workshop</vt:lpstr>
      <vt:lpstr>Participation in Exhibitions</vt:lpstr>
      <vt:lpstr>   Participation in National Seminar/workshops  </vt:lpstr>
      <vt:lpstr>Other Events</vt:lpstr>
      <vt:lpstr>Case Studies</vt:lpstr>
      <vt:lpstr>Research &amp; Development</vt:lpstr>
      <vt:lpstr>Thank you</vt:lpstr>
      <vt:lpstr>Participation  du Lycée en Forêt de Montargis à l’APR PATAMIL  Participation of the Lycée En Forêt of Montargis in the APR PATAMIL</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Bertrand SAJALOLI</cp:lastModifiedBy>
  <cp:revision>80</cp:revision>
  <dcterms:created xsi:type="dcterms:W3CDTF">2021-12-30T17:00:03Z</dcterms:created>
  <dcterms:modified xsi:type="dcterms:W3CDTF">2023-10-29T17:35:40Z</dcterms:modified>
</cp:coreProperties>
</file>